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9"/>
  </p:notesMasterIdLst>
  <p:handoutMasterIdLst>
    <p:handoutMasterId r:id="rId80"/>
  </p:handoutMasterIdLst>
  <p:sldIdLst>
    <p:sldId id="1408" r:id="rId3"/>
    <p:sldId id="605" r:id="rId4"/>
    <p:sldId id="1478" r:id="rId5"/>
    <p:sldId id="1414" r:id="rId6"/>
    <p:sldId id="1469" r:id="rId7"/>
    <p:sldId id="1470" r:id="rId8"/>
    <p:sldId id="1471" r:id="rId9"/>
    <p:sldId id="1472" r:id="rId10"/>
    <p:sldId id="1482" r:id="rId11"/>
    <p:sldId id="1480" r:id="rId12"/>
    <p:sldId id="1473" r:id="rId13"/>
    <p:sldId id="1474" r:id="rId14"/>
    <p:sldId id="1475" r:id="rId15"/>
    <p:sldId id="1483" r:id="rId16"/>
    <p:sldId id="1484" r:id="rId17"/>
    <p:sldId id="1485" r:id="rId18"/>
    <p:sldId id="1486" r:id="rId19"/>
    <p:sldId id="1487" r:id="rId20"/>
    <p:sldId id="1488" r:id="rId21"/>
    <p:sldId id="1489" r:id="rId22"/>
    <p:sldId id="1490" r:id="rId23"/>
    <p:sldId id="1494" r:id="rId24"/>
    <p:sldId id="1493" r:id="rId25"/>
    <p:sldId id="1492" r:id="rId26"/>
    <p:sldId id="1491" r:id="rId27"/>
    <p:sldId id="1020" r:id="rId28"/>
    <p:sldId id="1420" r:id="rId29"/>
    <p:sldId id="1176" r:id="rId30"/>
    <p:sldId id="1177" r:id="rId31"/>
    <p:sldId id="1421" r:id="rId32"/>
    <p:sldId id="1422" r:id="rId33"/>
    <p:sldId id="1423" r:id="rId34"/>
    <p:sldId id="1424" r:id="rId35"/>
    <p:sldId id="1425" r:id="rId36"/>
    <p:sldId id="1426" r:id="rId37"/>
    <p:sldId id="1427" r:id="rId38"/>
    <p:sldId id="1428" r:id="rId39"/>
    <p:sldId id="1429" r:id="rId40"/>
    <p:sldId id="1440" r:id="rId41"/>
    <p:sldId id="1430" r:id="rId42"/>
    <p:sldId id="1431" r:id="rId43"/>
    <p:sldId id="1432" r:id="rId44"/>
    <p:sldId id="1435" r:id="rId45"/>
    <p:sldId id="1433" r:id="rId46"/>
    <p:sldId id="1434" r:id="rId47"/>
    <p:sldId id="1436" r:id="rId48"/>
    <p:sldId id="1437" r:id="rId49"/>
    <p:sldId id="1438" r:id="rId50"/>
    <p:sldId id="1476" r:id="rId51"/>
    <p:sldId id="1439" r:id="rId52"/>
    <p:sldId id="1441" r:id="rId53"/>
    <p:sldId id="1443" r:id="rId54"/>
    <p:sldId id="1477" r:id="rId55"/>
    <p:sldId id="1442" r:id="rId56"/>
    <p:sldId id="1444" r:id="rId57"/>
    <p:sldId id="1446" r:id="rId58"/>
    <p:sldId id="1481" r:id="rId59"/>
    <p:sldId id="1447" r:id="rId60"/>
    <p:sldId id="1448" r:id="rId61"/>
    <p:sldId id="1449" r:id="rId62"/>
    <p:sldId id="1450" r:id="rId63"/>
    <p:sldId id="1479" r:id="rId64"/>
    <p:sldId id="1453" r:id="rId65"/>
    <p:sldId id="1451" r:id="rId66"/>
    <p:sldId id="1454" r:id="rId67"/>
    <p:sldId id="1455" r:id="rId68"/>
    <p:sldId id="1456" r:id="rId69"/>
    <p:sldId id="1457" r:id="rId70"/>
    <p:sldId id="1465" r:id="rId71"/>
    <p:sldId id="1458" r:id="rId72"/>
    <p:sldId id="1459" r:id="rId73"/>
    <p:sldId id="1461" r:id="rId74"/>
    <p:sldId id="1463" r:id="rId75"/>
    <p:sldId id="1462" r:id="rId76"/>
    <p:sldId id="1464" r:id="rId77"/>
    <p:sldId id="1496" r:id="rId78"/>
  </p:sldIdLst>
  <p:sldSz cx="10693400" cy="7561263"/>
  <p:notesSz cx="6858000" cy="9144000"/>
  <p:defaultTextStyle>
    <a:defPPr>
      <a:defRPr lang="zh-CN"/>
    </a:defPPr>
    <a:lvl1pPr marL="0" algn="l" defTabSz="1042121" rtl="0" eaLnBrk="1" latinLnBrk="0" hangingPunct="1">
      <a:defRPr sz="2100" kern="1200">
        <a:solidFill>
          <a:schemeClr val="tx1"/>
        </a:solidFill>
        <a:latin typeface="+mn-lt"/>
        <a:ea typeface="+mn-ea"/>
        <a:cs typeface="+mn-cs"/>
      </a:defRPr>
    </a:lvl1pPr>
    <a:lvl2pPr marL="521061" algn="l" defTabSz="1042121" rtl="0" eaLnBrk="1" latinLnBrk="0" hangingPunct="1">
      <a:defRPr sz="2100" kern="1200">
        <a:solidFill>
          <a:schemeClr val="tx1"/>
        </a:solidFill>
        <a:latin typeface="+mn-lt"/>
        <a:ea typeface="+mn-ea"/>
        <a:cs typeface="+mn-cs"/>
      </a:defRPr>
    </a:lvl2pPr>
    <a:lvl3pPr marL="1042121" algn="l" defTabSz="1042121" rtl="0" eaLnBrk="1" latinLnBrk="0" hangingPunct="1">
      <a:defRPr sz="2100" kern="1200">
        <a:solidFill>
          <a:schemeClr val="tx1"/>
        </a:solidFill>
        <a:latin typeface="+mn-lt"/>
        <a:ea typeface="+mn-ea"/>
        <a:cs typeface="+mn-cs"/>
      </a:defRPr>
    </a:lvl3pPr>
    <a:lvl4pPr marL="1563186" algn="l" defTabSz="1042121" rtl="0" eaLnBrk="1" latinLnBrk="0" hangingPunct="1">
      <a:defRPr sz="2100" kern="1200">
        <a:solidFill>
          <a:schemeClr val="tx1"/>
        </a:solidFill>
        <a:latin typeface="+mn-lt"/>
        <a:ea typeface="+mn-ea"/>
        <a:cs typeface="+mn-cs"/>
      </a:defRPr>
    </a:lvl4pPr>
    <a:lvl5pPr marL="2084245" algn="l" defTabSz="1042121" rtl="0" eaLnBrk="1" latinLnBrk="0" hangingPunct="1">
      <a:defRPr sz="2100" kern="1200">
        <a:solidFill>
          <a:schemeClr val="tx1"/>
        </a:solidFill>
        <a:latin typeface="+mn-lt"/>
        <a:ea typeface="+mn-ea"/>
        <a:cs typeface="+mn-cs"/>
      </a:defRPr>
    </a:lvl5pPr>
    <a:lvl6pPr marL="2605307" algn="l" defTabSz="1042121" rtl="0" eaLnBrk="1" latinLnBrk="0" hangingPunct="1">
      <a:defRPr sz="2100" kern="1200">
        <a:solidFill>
          <a:schemeClr val="tx1"/>
        </a:solidFill>
        <a:latin typeface="+mn-lt"/>
        <a:ea typeface="+mn-ea"/>
        <a:cs typeface="+mn-cs"/>
      </a:defRPr>
    </a:lvl6pPr>
    <a:lvl7pPr marL="3126367" algn="l" defTabSz="1042121" rtl="0" eaLnBrk="1" latinLnBrk="0" hangingPunct="1">
      <a:defRPr sz="2100" kern="1200">
        <a:solidFill>
          <a:schemeClr val="tx1"/>
        </a:solidFill>
        <a:latin typeface="+mn-lt"/>
        <a:ea typeface="+mn-ea"/>
        <a:cs typeface="+mn-cs"/>
      </a:defRPr>
    </a:lvl7pPr>
    <a:lvl8pPr marL="3647429" algn="l" defTabSz="1042121" rtl="0" eaLnBrk="1" latinLnBrk="0" hangingPunct="1">
      <a:defRPr sz="2100" kern="1200">
        <a:solidFill>
          <a:schemeClr val="tx1"/>
        </a:solidFill>
        <a:latin typeface="+mn-lt"/>
        <a:ea typeface="+mn-ea"/>
        <a:cs typeface="+mn-cs"/>
      </a:defRPr>
    </a:lvl8pPr>
    <a:lvl9pPr marL="4168490" algn="l" defTabSz="1042121"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6DA1"/>
    <a:srgbClr val="BF3D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002" autoAdjust="0"/>
    <p:restoredTop sz="98920" autoAdjust="0"/>
  </p:normalViewPr>
  <p:slideViewPr>
    <p:cSldViewPr snapToGrid="0" snapToObjects="1" showGuides="1">
      <p:cViewPr varScale="1">
        <p:scale>
          <a:sx n="91" d="100"/>
          <a:sy n="91" d="100"/>
        </p:scale>
        <p:origin x="-845" y="-77"/>
      </p:cViewPr>
      <p:guideLst>
        <p:guide orient="horz"/>
        <p:guide pos="40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43378"/>
    </p:cViewPr>
  </p:sorterViewPr>
  <p:notesViewPr>
    <p:cSldViewPr snapToGrid="0" snapToObjects="1">
      <p:cViewPr varScale="1">
        <p:scale>
          <a:sx n="80" d="100"/>
          <a:sy n="80" d="100"/>
        </p:scale>
        <p:origin x="-3222"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30AB9AD-2F0A-425A-8AEE-AFBB631CF072}" type="datetimeFigureOut">
              <a:rPr lang="zh-CN" altLang="en-US" smtClean="0"/>
              <a:pPr/>
              <a:t>2017/3/24 Friday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CA72998-D51C-411F-8DF3-B834D5D5D501}" type="slidenum">
              <a:rPr lang="zh-CN" altLang="en-US" smtClean="0"/>
              <a:pPr/>
              <a:t>‹#›</a:t>
            </a:fld>
            <a:endParaRPr lang="zh-CN" altLang="en-US"/>
          </a:p>
        </p:txBody>
      </p:sp>
    </p:spTree>
    <p:extLst>
      <p:ext uri="{BB962C8B-B14F-4D97-AF65-F5344CB8AC3E}">
        <p14:creationId xmlns:p14="http://schemas.microsoft.com/office/powerpoint/2010/main" val="1548200974"/>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078732-DBA8-470B-9183-2D58510CAA8A}" type="datetimeFigureOut">
              <a:rPr lang="zh-CN" altLang="en-US" smtClean="0"/>
              <a:pPr/>
              <a:t>2017/3/24 Friday</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4A8258-02C0-4CAF-AB90-24D896860E9E}" type="slidenum">
              <a:rPr lang="zh-CN" altLang="en-US" smtClean="0"/>
              <a:pPr/>
              <a:t>‹#›</a:t>
            </a:fld>
            <a:endParaRPr lang="zh-CN" altLang="en-US"/>
          </a:p>
        </p:txBody>
      </p:sp>
    </p:spTree>
    <p:extLst>
      <p:ext uri="{BB962C8B-B14F-4D97-AF65-F5344CB8AC3E}">
        <p14:creationId xmlns:p14="http://schemas.microsoft.com/office/powerpoint/2010/main" val="3229406051"/>
      </p:ext>
    </p:extLst>
  </p:cSld>
  <p:clrMap bg1="lt1" tx1="dk1" bg2="lt2" tx2="dk2" accent1="accent1" accent2="accent2" accent3="accent3" accent4="accent4" accent5="accent5" accent6="accent6" hlink="hlink" folHlink="folHlink"/>
  <p:hf sldNum="0" hdr="0" ftr="0" dt="0"/>
  <p:notesStyle>
    <a:lvl1pPr marL="0" algn="l" defTabSz="1042121" rtl="0" eaLnBrk="1" latinLnBrk="0" hangingPunct="1">
      <a:defRPr sz="1400" kern="1200">
        <a:solidFill>
          <a:schemeClr val="tx1"/>
        </a:solidFill>
        <a:latin typeface="+mn-lt"/>
        <a:ea typeface="+mn-ea"/>
        <a:cs typeface="+mn-cs"/>
      </a:defRPr>
    </a:lvl1pPr>
    <a:lvl2pPr marL="521061" algn="l" defTabSz="1042121" rtl="0" eaLnBrk="1" latinLnBrk="0" hangingPunct="1">
      <a:defRPr sz="1400" kern="1200">
        <a:solidFill>
          <a:schemeClr val="tx1"/>
        </a:solidFill>
        <a:latin typeface="+mn-lt"/>
        <a:ea typeface="+mn-ea"/>
        <a:cs typeface="+mn-cs"/>
      </a:defRPr>
    </a:lvl2pPr>
    <a:lvl3pPr marL="1042121" algn="l" defTabSz="1042121" rtl="0" eaLnBrk="1" latinLnBrk="0" hangingPunct="1">
      <a:defRPr sz="1400" kern="1200">
        <a:solidFill>
          <a:schemeClr val="tx1"/>
        </a:solidFill>
        <a:latin typeface="+mn-lt"/>
        <a:ea typeface="+mn-ea"/>
        <a:cs typeface="+mn-cs"/>
      </a:defRPr>
    </a:lvl3pPr>
    <a:lvl4pPr marL="1563186" algn="l" defTabSz="1042121" rtl="0" eaLnBrk="1" latinLnBrk="0" hangingPunct="1">
      <a:defRPr sz="1400" kern="1200">
        <a:solidFill>
          <a:schemeClr val="tx1"/>
        </a:solidFill>
        <a:latin typeface="+mn-lt"/>
        <a:ea typeface="+mn-ea"/>
        <a:cs typeface="+mn-cs"/>
      </a:defRPr>
    </a:lvl4pPr>
    <a:lvl5pPr marL="2084245" algn="l" defTabSz="1042121" rtl="0" eaLnBrk="1" latinLnBrk="0" hangingPunct="1">
      <a:defRPr sz="1400" kern="1200">
        <a:solidFill>
          <a:schemeClr val="tx1"/>
        </a:solidFill>
        <a:latin typeface="+mn-lt"/>
        <a:ea typeface="+mn-ea"/>
        <a:cs typeface="+mn-cs"/>
      </a:defRPr>
    </a:lvl5pPr>
    <a:lvl6pPr marL="2605307" algn="l" defTabSz="1042121" rtl="0" eaLnBrk="1" latinLnBrk="0" hangingPunct="1">
      <a:defRPr sz="1400" kern="1200">
        <a:solidFill>
          <a:schemeClr val="tx1"/>
        </a:solidFill>
        <a:latin typeface="+mn-lt"/>
        <a:ea typeface="+mn-ea"/>
        <a:cs typeface="+mn-cs"/>
      </a:defRPr>
    </a:lvl6pPr>
    <a:lvl7pPr marL="3126367" algn="l" defTabSz="1042121" rtl="0" eaLnBrk="1" latinLnBrk="0" hangingPunct="1">
      <a:defRPr sz="1400" kern="1200">
        <a:solidFill>
          <a:schemeClr val="tx1"/>
        </a:solidFill>
        <a:latin typeface="+mn-lt"/>
        <a:ea typeface="+mn-ea"/>
        <a:cs typeface="+mn-cs"/>
      </a:defRPr>
    </a:lvl7pPr>
    <a:lvl8pPr marL="3647429" algn="l" defTabSz="1042121" rtl="0" eaLnBrk="1" latinLnBrk="0" hangingPunct="1">
      <a:defRPr sz="1400" kern="1200">
        <a:solidFill>
          <a:schemeClr val="tx1"/>
        </a:solidFill>
        <a:latin typeface="+mn-lt"/>
        <a:ea typeface="+mn-ea"/>
        <a:cs typeface="+mn-cs"/>
      </a:defRPr>
    </a:lvl8pPr>
    <a:lvl9pPr marL="4168490" algn="l" defTabSz="1042121"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4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1">
        <a:schemeClr val="bg1"/>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802005" y="2348903"/>
            <a:ext cx="9089390" cy="162077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4010" y="4284720"/>
            <a:ext cx="7485380" cy="1932323"/>
          </a:xfrm>
        </p:spPr>
        <p:txBody>
          <a:bodyPr/>
          <a:lstStyle>
            <a:lvl1pPr marL="0" indent="0" algn="ctr">
              <a:buNone/>
              <a:defRPr>
                <a:solidFill>
                  <a:schemeClr val="tx1">
                    <a:tint val="75000"/>
                  </a:schemeClr>
                </a:solidFill>
              </a:defRPr>
            </a:lvl1pPr>
            <a:lvl2pPr marL="521061" indent="0" algn="ctr">
              <a:buNone/>
              <a:defRPr>
                <a:solidFill>
                  <a:schemeClr val="tx1">
                    <a:tint val="75000"/>
                  </a:schemeClr>
                </a:solidFill>
              </a:defRPr>
            </a:lvl2pPr>
            <a:lvl3pPr marL="1042121" indent="0" algn="ctr">
              <a:buNone/>
              <a:defRPr>
                <a:solidFill>
                  <a:schemeClr val="tx1">
                    <a:tint val="75000"/>
                  </a:schemeClr>
                </a:solidFill>
              </a:defRPr>
            </a:lvl3pPr>
            <a:lvl4pPr marL="1563186" indent="0" algn="ctr">
              <a:buNone/>
              <a:defRPr>
                <a:solidFill>
                  <a:schemeClr val="tx1">
                    <a:tint val="75000"/>
                  </a:schemeClr>
                </a:solidFill>
              </a:defRPr>
            </a:lvl4pPr>
            <a:lvl5pPr marL="2084245" indent="0" algn="ctr">
              <a:buNone/>
              <a:defRPr>
                <a:solidFill>
                  <a:schemeClr val="tx1">
                    <a:tint val="75000"/>
                  </a:schemeClr>
                </a:solidFill>
              </a:defRPr>
            </a:lvl5pPr>
            <a:lvl6pPr marL="2605307" indent="0" algn="ctr">
              <a:buNone/>
              <a:defRPr>
                <a:solidFill>
                  <a:schemeClr val="tx1">
                    <a:tint val="75000"/>
                  </a:schemeClr>
                </a:solidFill>
              </a:defRPr>
            </a:lvl6pPr>
            <a:lvl7pPr marL="3126367" indent="0" algn="ctr">
              <a:buNone/>
              <a:defRPr>
                <a:solidFill>
                  <a:schemeClr val="tx1">
                    <a:tint val="75000"/>
                  </a:schemeClr>
                </a:solidFill>
              </a:defRPr>
            </a:lvl7pPr>
            <a:lvl8pPr marL="3647429" indent="0" algn="ctr">
              <a:buNone/>
              <a:defRPr>
                <a:solidFill>
                  <a:schemeClr val="tx1">
                    <a:tint val="75000"/>
                  </a:schemeClr>
                </a:solidFill>
              </a:defRPr>
            </a:lvl8pPr>
            <a:lvl9pPr marL="416849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0A17C6-7356-4A0C-8C7A-3BA65443348F}" type="datetime1">
              <a:rPr lang="zh-CN" altLang="en-US" smtClean="0"/>
              <a:pPr/>
              <a:t>2017/3/24 Friday</a:t>
            </a:fld>
            <a:endParaRPr lang="zh-CN" altLang="en-US"/>
          </a:p>
        </p:txBody>
      </p:sp>
      <p:sp>
        <p:nvSpPr>
          <p:cNvPr id="6" name="灯片编号占位符 5"/>
          <p:cNvSpPr>
            <a:spLocks noGrp="1"/>
          </p:cNvSpPr>
          <p:nvPr>
            <p:ph type="sldNum" sz="quarter" idx="12"/>
          </p:nvPr>
        </p:nvSpPr>
        <p:spPr>
          <a:xfrm>
            <a:off x="3060686" y="7008181"/>
            <a:ext cx="2495127" cy="402567"/>
          </a:xfrm>
        </p:spPr>
        <p:txBody>
          <a:bodyPr/>
          <a:lstStyle/>
          <a:p>
            <a:fld id="{C35DAED7-3D46-43E3-887E-0E9FEB1A9ADE}"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194890A-84FC-44DF-866F-2652A99D1768}"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2715" y="302807"/>
            <a:ext cx="2406015" cy="645157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4670" y="302807"/>
            <a:ext cx="7039822" cy="645157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04A9A00-DC74-427F-A468-3907C658C917}"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灯片编号占位符 5"/>
          <p:cNvSpPr>
            <a:spLocks noGrp="1"/>
          </p:cNvSpPr>
          <p:nvPr>
            <p:ph type="sldNum" sz="quarter" idx="10"/>
          </p:nvPr>
        </p:nvSpPr>
        <p:spPr>
          <a:ln/>
        </p:spPr>
        <p:txBody>
          <a:bodyPr/>
          <a:lstStyle>
            <a:lvl1pPr>
              <a:defRPr/>
            </a:lvl1pPr>
          </a:lstStyle>
          <a:p>
            <a:pPr>
              <a:defRPr/>
            </a:pPr>
            <a:fld id="{88295C68-CED8-44D4-A936-FC3161731B4B}" type="slidenum">
              <a:rPr lang="zh-CN" altLang="en-US"/>
              <a:pPr>
                <a:defRPr/>
              </a:pPr>
              <a:t>‹#›</a:t>
            </a:fld>
            <a:endParaRPr lang="en-US" altLang="zh-CN" dirty="0"/>
          </a:p>
        </p:txBody>
      </p:sp>
    </p:spTree>
    <p:extLst>
      <p:ext uri="{BB962C8B-B14F-4D97-AF65-F5344CB8AC3E}">
        <p14:creationId xmlns:p14="http://schemas.microsoft.com/office/powerpoint/2010/main" val="42149134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01696" y="2349500"/>
            <a:ext cx="9090025" cy="1620838"/>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3383" y="4284669"/>
            <a:ext cx="7486651" cy="1931986"/>
          </a:xfrm>
        </p:spPr>
        <p:txBody>
          <a:bodyPr/>
          <a:lstStyle>
            <a:lvl1pPr marL="0" indent="0" algn="ctr">
              <a:buNone/>
              <a:defRPr>
                <a:solidFill>
                  <a:schemeClr val="tx1">
                    <a:tint val="75000"/>
                  </a:schemeClr>
                </a:solidFill>
              </a:defRPr>
            </a:lvl1pPr>
            <a:lvl2pPr marL="456790" indent="0" algn="ctr">
              <a:buNone/>
              <a:defRPr>
                <a:solidFill>
                  <a:schemeClr val="tx1">
                    <a:tint val="75000"/>
                  </a:schemeClr>
                </a:solidFill>
              </a:defRPr>
            </a:lvl2pPr>
            <a:lvl3pPr marL="913583" indent="0" algn="ctr">
              <a:buNone/>
              <a:defRPr>
                <a:solidFill>
                  <a:schemeClr val="tx1">
                    <a:tint val="75000"/>
                  </a:schemeClr>
                </a:solidFill>
              </a:defRPr>
            </a:lvl3pPr>
            <a:lvl4pPr marL="1370372" indent="0" algn="ctr">
              <a:buNone/>
              <a:defRPr>
                <a:solidFill>
                  <a:schemeClr val="tx1">
                    <a:tint val="75000"/>
                  </a:schemeClr>
                </a:solidFill>
              </a:defRPr>
            </a:lvl4pPr>
            <a:lvl5pPr marL="1827164" indent="0" algn="ctr">
              <a:buNone/>
              <a:defRPr>
                <a:solidFill>
                  <a:schemeClr val="tx1">
                    <a:tint val="75000"/>
                  </a:schemeClr>
                </a:solidFill>
              </a:defRPr>
            </a:lvl5pPr>
            <a:lvl6pPr marL="2283953" indent="0" algn="ctr">
              <a:buNone/>
              <a:defRPr>
                <a:solidFill>
                  <a:schemeClr val="tx1">
                    <a:tint val="75000"/>
                  </a:schemeClr>
                </a:solidFill>
              </a:defRPr>
            </a:lvl6pPr>
            <a:lvl7pPr marL="2740746" indent="0" algn="ctr">
              <a:buNone/>
              <a:defRPr>
                <a:solidFill>
                  <a:schemeClr val="tx1">
                    <a:tint val="75000"/>
                  </a:schemeClr>
                </a:solidFill>
              </a:defRPr>
            </a:lvl7pPr>
            <a:lvl8pPr marL="3197536" indent="0" algn="ctr">
              <a:buNone/>
              <a:defRPr>
                <a:solidFill>
                  <a:schemeClr val="tx1">
                    <a:tint val="75000"/>
                  </a:schemeClr>
                </a:solidFill>
              </a:defRPr>
            </a:lvl8pPr>
            <a:lvl9pPr marL="3654327"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D30433-E217-49C1-BF9D-DE657023B862}"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09A4B64-AD33-49E5-96B1-D01AC5FF4DAB}"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558" y="4859348"/>
            <a:ext cx="9090025" cy="15017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4558" y="3205166"/>
            <a:ext cx="9090025" cy="1654175"/>
          </a:xfrm>
        </p:spPr>
        <p:txBody>
          <a:bodyPr anchor="b"/>
          <a:lstStyle>
            <a:lvl1pPr marL="0" indent="0">
              <a:buNone/>
              <a:defRPr sz="2100">
                <a:solidFill>
                  <a:schemeClr val="tx1">
                    <a:tint val="75000"/>
                  </a:schemeClr>
                </a:solidFill>
              </a:defRPr>
            </a:lvl1pPr>
            <a:lvl2pPr marL="456790" indent="0">
              <a:buNone/>
              <a:defRPr sz="1900">
                <a:solidFill>
                  <a:schemeClr val="tx1">
                    <a:tint val="75000"/>
                  </a:schemeClr>
                </a:solidFill>
              </a:defRPr>
            </a:lvl2pPr>
            <a:lvl3pPr marL="913583" indent="0">
              <a:buNone/>
              <a:defRPr sz="1600">
                <a:solidFill>
                  <a:schemeClr val="tx1">
                    <a:tint val="75000"/>
                  </a:schemeClr>
                </a:solidFill>
              </a:defRPr>
            </a:lvl3pPr>
            <a:lvl4pPr marL="1370372" indent="0">
              <a:buNone/>
              <a:defRPr sz="1400">
                <a:solidFill>
                  <a:schemeClr val="tx1">
                    <a:tint val="75000"/>
                  </a:schemeClr>
                </a:solidFill>
              </a:defRPr>
            </a:lvl4pPr>
            <a:lvl5pPr marL="1827164" indent="0">
              <a:buNone/>
              <a:defRPr sz="1400">
                <a:solidFill>
                  <a:schemeClr val="tx1">
                    <a:tint val="75000"/>
                  </a:schemeClr>
                </a:solidFill>
              </a:defRPr>
            </a:lvl5pPr>
            <a:lvl6pPr marL="2283953" indent="0">
              <a:buNone/>
              <a:defRPr sz="1400">
                <a:solidFill>
                  <a:schemeClr val="tx1">
                    <a:tint val="75000"/>
                  </a:schemeClr>
                </a:solidFill>
              </a:defRPr>
            </a:lvl6pPr>
            <a:lvl7pPr marL="2740746" indent="0">
              <a:buNone/>
              <a:defRPr sz="1400">
                <a:solidFill>
                  <a:schemeClr val="tx1">
                    <a:tint val="75000"/>
                  </a:schemeClr>
                </a:solidFill>
              </a:defRPr>
            </a:lvl7pPr>
            <a:lvl8pPr marL="3197536" indent="0">
              <a:buNone/>
              <a:defRPr sz="1400">
                <a:solidFill>
                  <a:schemeClr val="tx1">
                    <a:tint val="75000"/>
                  </a:schemeClr>
                </a:solidFill>
              </a:defRPr>
            </a:lvl8pPr>
            <a:lvl9pPr marL="3654327"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1496A388-1D78-464D-831F-3F403E1DC529}"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4991" y="1763713"/>
            <a:ext cx="4735512" cy="4991100"/>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22904" y="1763713"/>
            <a:ext cx="4735514" cy="4991100"/>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8927E46-C5AA-47B2-A2B6-45CF1E19B43D}"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991" y="1692277"/>
            <a:ext cx="4724400" cy="704850"/>
          </a:xfrm>
        </p:spPr>
        <p:txBody>
          <a:bodyPr anchor="b"/>
          <a:lstStyle>
            <a:lvl1pPr marL="0" indent="0">
              <a:buNone/>
              <a:defRPr sz="2400" b="1"/>
            </a:lvl1pPr>
            <a:lvl2pPr marL="456790" indent="0">
              <a:buNone/>
              <a:defRPr sz="2100" b="1"/>
            </a:lvl2pPr>
            <a:lvl3pPr marL="913583" indent="0">
              <a:buNone/>
              <a:defRPr sz="1900" b="1"/>
            </a:lvl3pPr>
            <a:lvl4pPr marL="1370372" indent="0">
              <a:buNone/>
              <a:defRPr sz="1600" b="1"/>
            </a:lvl4pPr>
            <a:lvl5pPr marL="1827164" indent="0">
              <a:buNone/>
              <a:defRPr sz="1600" b="1"/>
            </a:lvl5pPr>
            <a:lvl6pPr marL="2283953" indent="0">
              <a:buNone/>
              <a:defRPr sz="1600" b="1"/>
            </a:lvl6pPr>
            <a:lvl7pPr marL="2740746" indent="0">
              <a:buNone/>
              <a:defRPr sz="1600" b="1"/>
            </a:lvl7pPr>
            <a:lvl8pPr marL="3197536" indent="0">
              <a:buNone/>
              <a:defRPr sz="1600" b="1"/>
            </a:lvl8pPr>
            <a:lvl9pPr marL="3654327"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34991" y="2397130"/>
            <a:ext cx="4724400" cy="4357688"/>
          </a:xfrm>
        </p:spPr>
        <p:txBody>
          <a:bodyPr/>
          <a:lstStyle>
            <a:lvl1pPr>
              <a:defRPr sz="2400"/>
            </a:lvl1pPr>
            <a:lvl2pPr>
              <a:defRPr sz="21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32429" y="1692277"/>
            <a:ext cx="4725988" cy="704850"/>
          </a:xfrm>
        </p:spPr>
        <p:txBody>
          <a:bodyPr anchor="b"/>
          <a:lstStyle>
            <a:lvl1pPr marL="0" indent="0">
              <a:buNone/>
              <a:defRPr sz="2400" b="1"/>
            </a:lvl1pPr>
            <a:lvl2pPr marL="456790" indent="0">
              <a:buNone/>
              <a:defRPr sz="2100" b="1"/>
            </a:lvl2pPr>
            <a:lvl3pPr marL="913583" indent="0">
              <a:buNone/>
              <a:defRPr sz="1900" b="1"/>
            </a:lvl3pPr>
            <a:lvl4pPr marL="1370372" indent="0">
              <a:buNone/>
              <a:defRPr sz="1600" b="1"/>
            </a:lvl4pPr>
            <a:lvl5pPr marL="1827164" indent="0">
              <a:buNone/>
              <a:defRPr sz="1600" b="1"/>
            </a:lvl5pPr>
            <a:lvl6pPr marL="2283953" indent="0">
              <a:buNone/>
              <a:defRPr sz="1600" b="1"/>
            </a:lvl6pPr>
            <a:lvl7pPr marL="2740746" indent="0">
              <a:buNone/>
              <a:defRPr sz="1600" b="1"/>
            </a:lvl7pPr>
            <a:lvl8pPr marL="3197536" indent="0">
              <a:buNone/>
              <a:defRPr sz="1600" b="1"/>
            </a:lvl8pPr>
            <a:lvl9pPr marL="3654327"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32429" y="2397130"/>
            <a:ext cx="4725988" cy="4357688"/>
          </a:xfrm>
        </p:spPr>
        <p:txBody>
          <a:bodyPr/>
          <a:lstStyle>
            <a:lvl1pPr>
              <a:defRPr sz="2400"/>
            </a:lvl1pPr>
            <a:lvl2pPr>
              <a:defRPr sz="2100"/>
            </a:lvl2pPr>
            <a:lvl3pPr>
              <a:defRPr sz="19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299EC0A-1EF0-4A9E-B880-77B6DD47BBD5}" type="datetime1">
              <a:rPr lang="zh-CN" altLang="en-US" smtClean="0"/>
              <a:pPr/>
              <a:t>2017/3/24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10A461-0A43-4EC5-8477-6228DD05077E}" type="datetime1">
              <a:rPr lang="zh-CN" altLang="en-US" smtClean="0"/>
              <a:pPr/>
              <a:t>2017/3/24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318B065-4870-4052-A530-8D521390CD02}" type="datetime1">
              <a:rPr lang="zh-CN" altLang="en-US" smtClean="0"/>
              <a:pPr/>
              <a:t>2017/3/24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8DDC29-ED13-4B8A-B1FC-E3609B4A8855}" type="datetime1">
              <a:rPr lang="zh-CN" altLang="en-US" smtClean="0"/>
              <a:pPr/>
              <a:t>2017/3/24 Friday</a:t>
            </a:fld>
            <a:endParaRPr lang="zh-CN" altLang="en-US"/>
          </a:p>
        </p:txBody>
      </p:sp>
      <p:sp>
        <p:nvSpPr>
          <p:cNvPr id="6" name="灯片编号占位符 5"/>
          <p:cNvSpPr>
            <a:spLocks noGrp="1"/>
          </p:cNvSpPr>
          <p:nvPr>
            <p:ph type="sldNum" sz="quarter" idx="12"/>
          </p:nvPr>
        </p:nvSpPr>
        <p:spPr>
          <a:xfrm>
            <a:off x="3060686" y="7008181"/>
            <a:ext cx="2495127" cy="402567"/>
          </a:xfrm>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992" y="301630"/>
            <a:ext cx="3517901" cy="1281113"/>
          </a:xfrm>
        </p:spPr>
        <p:txBody>
          <a:bodyPr anchor="b"/>
          <a:lstStyle>
            <a:lvl1pPr algn="l">
              <a:defRPr sz="21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81479" y="301625"/>
            <a:ext cx="5976938" cy="6453188"/>
          </a:xfrm>
        </p:spPr>
        <p:txBody>
          <a:bodyPr/>
          <a:lstStyle>
            <a:lvl1pPr>
              <a:defRPr sz="32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34992" y="1582748"/>
            <a:ext cx="3517901" cy="5172075"/>
          </a:xfrm>
        </p:spPr>
        <p:txBody>
          <a:bodyPr/>
          <a:lstStyle>
            <a:lvl1pPr marL="0" indent="0">
              <a:buNone/>
              <a:defRPr sz="1400"/>
            </a:lvl1pPr>
            <a:lvl2pPr marL="456790" indent="0">
              <a:buNone/>
              <a:defRPr sz="1300"/>
            </a:lvl2pPr>
            <a:lvl3pPr marL="913583" indent="0">
              <a:buNone/>
              <a:defRPr sz="1000"/>
            </a:lvl3pPr>
            <a:lvl4pPr marL="1370372" indent="0">
              <a:buNone/>
              <a:defRPr sz="900"/>
            </a:lvl4pPr>
            <a:lvl5pPr marL="1827164" indent="0">
              <a:buNone/>
              <a:defRPr sz="900"/>
            </a:lvl5pPr>
            <a:lvl6pPr marL="2283953" indent="0">
              <a:buNone/>
              <a:defRPr sz="900"/>
            </a:lvl6pPr>
            <a:lvl7pPr marL="2740746" indent="0">
              <a:buNone/>
              <a:defRPr sz="900"/>
            </a:lvl7pPr>
            <a:lvl8pPr marL="3197536" indent="0">
              <a:buNone/>
              <a:defRPr sz="900"/>
            </a:lvl8pPr>
            <a:lvl9pPr marL="365432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D740684-717C-47FC-A5C7-139C72951AD7}"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506" y="5292725"/>
            <a:ext cx="6416675" cy="625475"/>
          </a:xfrm>
        </p:spPr>
        <p:txBody>
          <a:bodyPr anchor="b"/>
          <a:lstStyle>
            <a:lvl1pPr algn="l">
              <a:defRPr sz="21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095506" y="676275"/>
            <a:ext cx="6416675" cy="4535488"/>
          </a:xfrm>
        </p:spPr>
        <p:txBody>
          <a:bodyPr/>
          <a:lstStyle>
            <a:lvl1pPr marL="0" indent="0">
              <a:buNone/>
              <a:defRPr sz="3200"/>
            </a:lvl1pPr>
            <a:lvl2pPr marL="456790" indent="0">
              <a:buNone/>
              <a:defRPr sz="2900"/>
            </a:lvl2pPr>
            <a:lvl3pPr marL="913583" indent="0">
              <a:buNone/>
              <a:defRPr sz="2400"/>
            </a:lvl3pPr>
            <a:lvl4pPr marL="1370372" indent="0">
              <a:buNone/>
              <a:defRPr sz="2100"/>
            </a:lvl4pPr>
            <a:lvl5pPr marL="1827164" indent="0">
              <a:buNone/>
              <a:defRPr sz="2100"/>
            </a:lvl5pPr>
            <a:lvl6pPr marL="2283953" indent="0">
              <a:buNone/>
              <a:defRPr sz="2100"/>
            </a:lvl6pPr>
            <a:lvl7pPr marL="2740746" indent="0">
              <a:buNone/>
              <a:defRPr sz="2100"/>
            </a:lvl7pPr>
            <a:lvl8pPr marL="3197536" indent="0">
              <a:buNone/>
              <a:defRPr sz="2100"/>
            </a:lvl8pPr>
            <a:lvl9pPr marL="3654327" indent="0">
              <a:buNone/>
              <a:defRPr sz="2100"/>
            </a:lvl9pPr>
          </a:lstStyle>
          <a:p>
            <a:endParaRPr lang="zh-CN" altLang="en-US"/>
          </a:p>
        </p:txBody>
      </p:sp>
      <p:sp>
        <p:nvSpPr>
          <p:cNvPr id="4" name="文本占位符 3"/>
          <p:cNvSpPr>
            <a:spLocks noGrp="1"/>
          </p:cNvSpPr>
          <p:nvPr>
            <p:ph type="body" sz="half" idx="2"/>
          </p:nvPr>
        </p:nvSpPr>
        <p:spPr>
          <a:xfrm>
            <a:off x="2095506" y="5918201"/>
            <a:ext cx="6416675" cy="887413"/>
          </a:xfrm>
        </p:spPr>
        <p:txBody>
          <a:bodyPr/>
          <a:lstStyle>
            <a:lvl1pPr marL="0" indent="0">
              <a:buNone/>
              <a:defRPr sz="1400"/>
            </a:lvl1pPr>
            <a:lvl2pPr marL="456790" indent="0">
              <a:buNone/>
              <a:defRPr sz="1300"/>
            </a:lvl2pPr>
            <a:lvl3pPr marL="913583" indent="0">
              <a:buNone/>
              <a:defRPr sz="1000"/>
            </a:lvl3pPr>
            <a:lvl4pPr marL="1370372" indent="0">
              <a:buNone/>
              <a:defRPr sz="900"/>
            </a:lvl4pPr>
            <a:lvl5pPr marL="1827164" indent="0">
              <a:buNone/>
              <a:defRPr sz="900"/>
            </a:lvl5pPr>
            <a:lvl6pPr marL="2283953" indent="0">
              <a:buNone/>
              <a:defRPr sz="900"/>
            </a:lvl6pPr>
            <a:lvl7pPr marL="2740746" indent="0">
              <a:buNone/>
              <a:defRPr sz="900"/>
            </a:lvl7pPr>
            <a:lvl8pPr marL="3197536" indent="0">
              <a:buNone/>
              <a:defRPr sz="900"/>
            </a:lvl8pPr>
            <a:lvl9pPr marL="3654327"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0806C9-E6FB-4D04-B9B7-B0DCC896FFA1}"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8B1DC1-D8B9-4353-B56B-48EE67DBE9C5}"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3357" y="303218"/>
            <a:ext cx="2405063" cy="645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4987" y="303218"/>
            <a:ext cx="7065963" cy="64516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A7C2D9-A376-42C7-B76B-C581CC56CC5D}"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9DB3331-ADF9-4CD6-A111-3A5A356759CC}" type="slidenum">
              <a:rPr lang="zh-CN" altLang="en-US" smtClean="0"/>
              <a:pPr/>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705" y="4858822"/>
            <a:ext cx="9089390" cy="1501751"/>
          </a:xfrm>
        </p:spPr>
        <p:txBody>
          <a:bodyPr anchor="t"/>
          <a:lstStyle>
            <a:lvl1pPr algn="l">
              <a:defRPr sz="46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4705" y="3204786"/>
            <a:ext cx="9089390" cy="1654026"/>
          </a:xfrm>
        </p:spPr>
        <p:txBody>
          <a:bodyPr anchor="b"/>
          <a:lstStyle>
            <a:lvl1pPr marL="0" indent="0">
              <a:buNone/>
              <a:defRPr sz="2300">
                <a:solidFill>
                  <a:schemeClr val="tx1">
                    <a:tint val="75000"/>
                  </a:schemeClr>
                </a:solidFill>
              </a:defRPr>
            </a:lvl1pPr>
            <a:lvl2pPr marL="521061" indent="0">
              <a:buNone/>
              <a:defRPr sz="2100">
                <a:solidFill>
                  <a:schemeClr val="tx1">
                    <a:tint val="75000"/>
                  </a:schemeClr>
                </a:solidFill>
              </a:defRPr>
            </a:lvl2pPr>
            <a:lvl3pPr marL="1042121" indent="0">
              <a:buNone/>
              <a:defRPr sz="1900">
                <a:solidFill>
                  <a:schemeClr val="tx1">
                    <a:tint val="75000"/>
                  </a:schemeClr>
                </a:solidFill>
              </a:defRPr>
            </a:lvl3pPr>
            <a:lvl4pPr marL="1563186" indent="0">
              <a:buNone/>
              <a:defRPr sz="1600">
                <a:solidFill>
                  <a:schemeClr val="tx1">
                    <a:tint val="75000"/>
                  </a:schemeClr>
                </a:solidFill>
              </a:defRPr>
            </a:lvl4pPr>
            <a:lvl5pPr marL="2084245" indent="0">
              <a:buNone/>
              <a:defRPr sz="1600">
                <a:solidFill>
                  <a:schemeClr val="tx1">
                    <a:tint val="75000"/>
                  </a:schemeClr>
                </a:solidFill>
              </a:defRPr>
            </a:lvl5pPr>
            <a:lvl6pPr marL="2605307" indent="0">
              <a:buNone/>
              <a:defRPr sz="1600">
                <a:solidFill>
                  <a:schemeClr val="tx1">
                    <a:tint val="75000"/>
                  </a:schemeClr>
                </a:solidFill>
              </a:defRPr>
            </a:lvl6pPr>
            <a:lvl7pPr marL="3126367" indent="0">
              <a:buNone/>
              <a:defRPr sz="1600">
                <a:solidFill>
                  <a:schemeClr val="tx1">
                    <a:tint val="75000"/>
                  </a:schemeClr>
                </a:solidFill>
              </a:defRPr>
            </a:lvl7pPr>
            <a:lvl8pPr marL="3647429" indent="0">
              <a:buNone/>
              <a:defRPr sz="1600">
                <a:solidFill>
                  <a:schemeClr val="tx1">
                    <a:tint val="75000"/>
                  </a:schemeClr>
                </a:solidFill>
              </a:defRPr>
            </a:lvl8pPr>
            <a:lvl9pPr marL="416849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5C6E628-06FE-4774-8944-3B52B92E0954}" type="datetime1">
              <a:rPr lang="zh-CN" altLang="en-US" smtClean="0"/>
              <a:pPr/>
              <a:t>2017/3/24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4670" y="1764297"/>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35812" y="1764297"/>
            <a:ext cx="4722918" cy="499008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6BD100A-C276-4E96-8E6F-E3F482967A78}"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670" y="1692533"/>
            <a:ext cx="4724775" cy="705367"/>
          </a:xfrm>
        </p:spPr>
        <p:txBody>
          <a:bodyPr anchor="b"/>
          <a:lstStyle>
            <a:lvl1pPr marL="0" indent="0">
              <a:buNone/>
              <a:defRPr sz="2700" b="1"/>
            </a:lvl1pPr>
            <a:lvl2pPr marL="521061" indent="0">
              <a:buNone/>
              <a:defRPr sz="2300" b="1"/>
            </a:lvl2pPr>
            <a:lvl3pPr marL="1042121" indent="0">
              <a:buNone/>
              <a:defRPr sz="2100" b="1"/>
            </a:lvl3pPr>
            <a:lvl4pPr marL="1563186" indent="0">
              <a:buNone/>
              <a:defRPr sz="1900" b="1"/>
            </a:lvl4pPr>
            <a:lvl5pPr marL="2084245" indent="0">
              <a:buNone/>
              <a:defRPr sz="1900" b="1"/>
            </a:lvl5pPr>
            <a:lvl6pPr marL="2605307" indent="0">
              <a:buNone/>
              <a:defRPr sz="1900" b="1"/>
            </a:lvl6pPr>
            <a:lvl7pPr marL="3126367" indent="0">
              <a:buNone/>
              <a:defRPr sz="1900" b="1"/>
            </a:lvl7pPr>
            <a:lvl8pPr marL="3647429" indent="0">
              <a:buNone/>
              <a:defRPr sz="1900" b="1"/>
            </a:lvl8pPr>
            <a:lvl9pPr marL="4168490" indent="0">
              <a:buNone/>
              <a:defRPr sz="1900" b="1"/>
            </a:lvl9pPr>
          </a:lstStyle>
          <a:p>
            <a:pPr lvl="0"/>
            <a:r>
              <a:rPr lang="zh-CN" altLang="en-US" smtClean="0"/>
              <a:t>单击此处编辑母版文本样式</a:t>
            </a:r>
          </a:p>
        </p:txBody>
      </p:sp>
      <p:sp>
        <p:nvSpPr>
          <p:cNvPr id="4" name="内容占位符 3"/>
          <p:cNvSpPr>
            <a:spLocks noGrp="1"/>
          </p:cNvSpPr>
          <p:nvPr>
            <p:ph sz="half" idx="2"/>
          </p:nvPr>
        </p:nvSpPr>
        <p:spPr>
          <a:xfrm>
            <a:off x="534670" y="2397901"/>
            <a:ext cx="4724775" cy="4356478"/>
          </a:xfrm>
        </p:spPr>
        <p:txBody>
          <a:bodyPr/>
          <a:lstStyle>
            <a:lvl1pPr>
              <a:defRPr sz="27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32106" y="1692533"/>
            <a:ext cx="4726631" cy="705367"/>
          </a:xfrm>
        </p:spPr>
        <p:txBody>
          <a:bodyPr anchor="b"/>
          <a:lstStyle>
            <a:lvl1pPr marL="0" indent="0">
              <a:buNone/>
              <a:defRPr sz="2700" b="1"/>
            </a:lvl1pPr>
            <a:lvl2pPr marL="521061" indent="0">
              <a:buNone/>
              <a:defRPr sz="2300" b="1"/>
            </a:lvl2pPr>
            <a:lvl3pPr marL="1042121" indent="0">
              <a:buNone/>
              <a:defRPr sz="2100" b="1"/>
            </a:lvl3pPr>
            <a:lvl4pPr marL="1563186" indent="0">
              <a:buNone/>
              <a:defRPr sz="1900" b="1"/>
            </a:lvl4pPr>
            <a:lvl5pPr marL="2084245" indent="0">
              <a:buNone/>
              <a:defRPr sz="1900" b="1"/>
            </a:lvl5pPr>
            <a:lvl6pPr marL="2605307" indent="0">
              <a:buNone/>
              <a:defRPr sz="1900" b="1"/>
            </a:lvl6pPr>
            <a:lvl7pPr marL="3126367" indent="0">
              <a:buNone/>
              <a:defRPr sz="1900" b="1"/>
            </a:lvl7pPr>
            <a:lvl8pPr marL="3647429" indent="0">
              <a:buNone/>
              <a:defRPr sz="1900" b="1"/>
            </a:lvl8pPr>
            <a:lvl9pPr marL="4168490" indent="0">
              <a:buNone/>
              <a:defRPr sz="1900" b="1"/>
            </a:lvl9pPr>
          </a:lstStyle>
          <a:p>
            <a:pPr lvl="0"/>
            <a:r>
              <a:rPr lang="zh-CN" altLang="en-US" smtClean="0"/>
              <a:t>单击此处编辑母版文本样式</a:t>
            </a:r>
          </a:p>
        </p:txBody>
      </p:sp>
      <p:sp>
        <p:nvSpPr>
          <p:cNvPr id="6" name="内容占位符 5"/>
          <p:cNvSpPr>
            <a:spLocks noGrp="1"/>
          </p:cNvSpPr>
          <p:nvPr>
            <p:ph sz="quarter" idx="4"/>
          </p:nvPr>
        </p:nvSpPr>
        <p:spPr>
          <a:xfrm>
            <a:off x="5432106" y="2397901"/>
            <a:ext cx="4726631" cy="4356478"/>
          </a:xfrm>
        </p:spPr>
        <p:txBody>
          <a:bodyPr/>
          <a:lstStyle>
            <a:lvl1pPr>
              <a:defRPr sz="2700"/>
            </a:lvl1pPr>
            <a:lvl2pPr>
              <a:defRPr sz="23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97AD78D-9516-4580-BFCE-F0A91AA5C676}" type="datetime1">
              <a:rPr lang="zh-CN" altLang="en-US" smtClean="0"/>
              <a:pPr/>
              <a:t>2017/3/24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F92396A-3AF0-42A5-9E03-0CFBA22F63E9}" type="datetime1">
              <a:rPr lang="zh-CN" altLang="en-US" smtClean="0"/>
              <a:pPr/>
              <a:t>2017/3/24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F3D2EC-7BFC-44D4-8792-4FEC246F9BD5}" type="datetime1">
              <a:rPr lang="zh-CN" altLang="en-US" smtClean="0"/>
              <a:pPr/>
              <a:t>2017/3/24 Friday</a:t>
            </a:fld>
            <a:endParaRPr lang="zh-CN" altLang="en-US"/>
          </a:p>
        </p:txBody>
      </p:sp>
      <p:sp>
        <p:nvSpPr>
          <p:cNvPr id="4" name="灯片编号占位符 3"/>
          <p:cNvSpPr>
            <a:spLocks noGrp="1"/>
          </p:cNvSpPr>
          <p:nvPr>
            <p:ph type="sldNum" sz="quarter" idx="12"/>
          </p:nvPr>
        </p:nvSpPr>
        <p:spPr>
          <a:xfrm>
            <a:off x="3060686" y="7008181"/>
            <a:ext cx="2495127" cy="402567"/>
          </a:xfrm>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676" y="301050"/>
            <a:ext cx="3518055" cy="1281214"/>
          </a:xfrm>
        </p:spPr>
        <p:txBody>
          <a:bodyPr anchor="b"/>
          <a:lstStyle>
            <a:lvl1pPr algn="l">
              <a:defRPr sz="23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80825" y="301053"/>
            <a:ext cx="5977909"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34676" y="1582267"/>
            <a:ext cx="3518055" cy="5172114"/>
          </a:xfrm>
        </p:spPr>
        <p:txBody>
          <a:bodyPr/>
          <a:lstStyle>
            <a:lvl1pPr marL="0" indent="0">
              <a:buNone/>
              <a:defRPr sz="1600"/>
            </a:lvl1pPr>
            <a:lvl2pPr marL="521061" indent="0">
              <a:buNone/>
              <a:defRPr sz="1400"/>
            </a:lvl2pPr>
            <a:lvl3pPr marL="1042121" indent="0">
              <a:buNone/>
              <a:defRPr sz="1100"/>
            </a:lvl3pPr>
            <a:lvl4pPr marL="1563186" indent="0">
              <a:buNone/>
              <a:defRPr sz="1000"/>
            </a:lvl4pPr>
            <a:lvl5pPr marL="2084245" indent="0">
              <a:buNone/>
              <a:defRPr sz="1000"/>
            </a:lvl5pPr>
            <a:lvl6pPr marL="2605307" indent="0">
              <a:buNone/>
              <a:defRPr sz="1000"/>
            </a:lvl6pPr>
            <a:lvl7pPr marL="3126367" indent="0">
              <a:buNone/>
              <a:defRPr sz="1000"/>
            </a:lvl7pPr>
            <a:lvl8pPr marL="3647429" indent="0">
              <a:buNone/>
              <a:defRPr sz="1000"/>
            </a:lvl8pPr>
            <a:lvl9pPr marL="416849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ADCEDC-AD60-4467-88B6-C76460673D04}"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981" y="5292884"/>
            <a:ext cx="6416040" cy="624855"/>
          </a:xfrm>
        </p:spPr>
        <p:txBody>
          <a:bodyPr anchor="b"/>
          <a:lstStyle>
            <a:lvl1pPr algn="l">
              <a:defRPr sz="23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095981" y="675613"/>
            <a:ext cx="6416040" cy="4536758"/>
          </a:xfrm>
        </p:spPr>
        <p:txBody>
          <a:bodyPr/>
          <a:lstStyle>
            <a:lvl1pPr marL="0" indent="0">
              <a:buNone/>
              <a:defRPr sz="3700"/>
            </a:lvl1pPr>
            <a:lvl2pPr marL="521061" indent="0">
              <a:buNone/>
              <a:defRPr sz="3200"/>
            </a:lvl2pPr>
            <a:lvl3pPr marL="1042121" indent="0">
              <a:buNone/>
              <a:defRPr sz="2700"/>
            </a:lvl3pPr>
            <a:lvl4pPr marL="1563186" indent="0">
              <a:buNone/>
              <a:defRPr sz="2300"/>
            </a:lvl4pPr>
            <a:lvl5pPr marL="2084245" indent="0">
              <a:buNone/>
              <a:defRPr sz="2300"/>
            </a:lvl5pPr>
            <a:lvl6pPr marL="2605307" indent="0">
              <a:buNone/>
              <a:defRPr sz="2300"/>
            </a:lvl6pPr>
            <a:lvl7pPr marL="3126367" indent="0">
              <a:buNone/>
              <a:defRPr sz="2300"/>
            </a:lvl7pPr>
            <a:lvl8pPr marL="3647429" indent="0">
              <a:buNone/>
              <a:defRPr sz="2300"/>
            </a:lvl8pPr>
            <a:lvl9pPr marL="4168490" indent="0">
              <a:buNone/>
              <a:defRPr sz="2300"/>
            </a:lvl9pPr>
          </a:lstStyle>
          <a:p>
            <a:endParaRPr lang="zh-CN" altLang="en-US"/>
          </a:p>
        </p:txBody>
      </p:sp>
      <p:sp>
        <p:nvSpPr>
          <p:cNvPr id="4" name="文本占位符 3"/>
          <p:cNvSpPr>
            <a:spLocks noGrp="1"/>
          </p:cNvSpPr>
          <p:nvPr>
            <p:ph type="body" sz="half" idx="2"/>
          </p:nvPr>
        </p:nvSpPr>
        <p:spPr>
          <a:xfrm>
            <a:off x="2095981" y="5917739"/>
            <a:ext cx="6416040" cy="887398"/>
          </a:xfrm>
        </p:spPr>
        <p:txBody>
          <a:bodyPr/>
          <a:lstStyle>
            <a:lvl1pPr marL="0" indent="0">
              <a:buNone/>
              <a:defRPr sz="1600"/>
            </a:lvl1pPr>
            <a:lvl2pPr marL="521061" indent="0">
              <a:buNone/>
              <a:defRPr sz="1400"/>
            </a:lvl2pPr>
            <a:lvl3pPr marL="1042121" indent="0">
              <a:buNone/>
              <a:defRPr sz="1100"/>
            </a:lvl3pPr>
            <a:lvl4pPr marL="1563186" indent="0">
              <a:buNone/>
              <a:defRPr sz="1000"/>
            </a:lvl4pPr>
            <a:lvl5pPr marL="2084245" indent="0">
              <a:buNone/>
              <a:defRPr sz="1000"/>
            </a:lvl5pPr>
            <a:lvl6pPr marL="2605307" indent="0">
              <a:buNone/>
              <a:defRPr sz="1000"/>
            </a:lvl6pPr>
            <a:lvl7pPr marL="3126367" indent="0">
              <a:buNone/>
              <a:defRPr sz="1000"/>
            </a:lvl7pPr>
            <a:lvl8pPr marL="3647429" indent="0">
              <a:buNone/>
              <a:defRPr sz="1000"/>
            </a:lvl8pPr>
            <a:lvl9pPr marL="416849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EA36F06-E572-4208-927E-AF11A948C215}" type="datetime1">
              <a:rPr lang="zh-CN" altLang="en-US" smtClean="0"/>
              <a:pPr/>
              <a:t>2017/3/24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35DAED7-3D46-43E3-887E-0E9FEB1A9ADE}"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34670" y="302802"/>
            <a:ext cx="9624060" cy="1260211"/>
          </a:xfrm>
          <a:prstGeom prst="rect">
            <a:avLst/>
          </a:prstGeom>
        </p:spPr>
        <p:txBody>
          <a:bodyPr vert="horz" lIns="104212" tIns="52106" rIns="104212" bIns="52106"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670" y="1764297"/>
            <a:ext cx="9624060" cy="4990084"/>
          </a:xfrm>
          <a:prstGeom prst="rect">
            <a:avLst/>
          </a:prstGeom>
        </p:spPr>
        <p:txBody>
          <a:bodyPr vert="horz" lIns="104212" tIns="52106" rIns="104212" bIns="52106"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34672" y="7008181"/>
            <a:ext cx="2495127" cy="402567"/>
          </a:xfrm>
          <a:prstGeom prst="rect">
            <a:avLst/>
          </a:prstGeom>
        </p:spPr>
        <p:txBody>
          <a:bodyPr vert="horz" lIns="104212" tIns="52106" rIns="104212" bIns="52106" rtlCol="0" anchor="ctr"/>
          <a:lstStyle>
            <a:lvl1pPr algn="l">
              <a:defRPr sz="1400">
                <a:solidFill>
                  <a:schemeClr val="tx1">
                    <a:tint val="75000"/>
                  </a:schemeClr>
                </a:solidFill>
              </a:defRPr>
            </a:lvl1pPr>
          </a:lstStyle>
          <a:p>
            <a:fld id="{A6845762-717A-41F2-97CC-787E396D329F}" type="datetime1">
              <a:rPr lang="zh-CN" altLang="en-US" smtClean="0"/>
              <a:pPr/>
              <a:t>2017/3/24 Friday</a:t>
            </a:fld>
            <a:endParaRPr lang="zh-CN" altLang="en-US"/>
          </a:p>
        </p:txBody>
      </p:sp>
      <p:sp>
        <p:nvSpPr>
          <p:cNvPr id="5" name="页脚占位符 4"/>
          <p:cNvSpPr>
            <a:spLocks noGrp="1"/>
          </p:cNvSpPr>
          <p:nvPr>
            <p:ph type="ftr" sz="quarter" idx="3"/>
          </p:nvPr>
        </p:nvSpPr>
        <p:spPr>
          <a:xfrm>
            <a:off x="3653582" y="7008181"/>
            <a:ext cx="3386243" cy="402567"/>
          </a:xfrm>
          <a:prstGeom prst="rect">
            <a:avLst/>
          </a:prstGeom>
        </p:spPr>
        <p:txBody>
          <a:bodyPr vert="horz" lIns="104212" tIns="52106" rIns="104212" bIns="52106" rtlCol="0" anchor="ctr"/>
          <a:lstStyle>
            <a:lvl1pPr algn="ctr">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663603" y="7008181"/>
            <a:ext cx="2495127" cy="402567"/>
          </a:xfrm>
          <a:prstGeom prst="rect">
            <a:avLst/>
          </a:prstGeom>
        </p:spPr>
        <p:txBody>
          <a:bodyPr vert="horz" lIns="104212" tIns="52106" rIns="104212" bIns="52106" rtlCol="0" anchor="ctr"/>
          <a:lstStyle>
            <a:lvl1pPr algn="r">
              <a:defRPr sz="1400">
                <a:solidFill>
                  <a:schemeClr val="tx1">
                    <a:tint val="75000"/>
                  </a:schemeClr>
                </a:solidFill>
              </a:defRPr>
            </a:lvl1pPr>
          </a:lstStyle>
          <a:p>
            <a:fld id="{C35DAED7-3D46-43E3-887E-0E9FEB1A9A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3" r:id="rId12"/>
  </p:sldLayoutIdLst>
  <p:transition/>
  <p:hf hdr="0" ftr="0" dt="0"/>
  <p:txStyles>
    <p:titleStyle>
      <a:lvl1pPr algn="ctr" defTabSz="1042121" rtl="0" eaLnBrk="1" latinLnBrk="0" hangingPunct="1">
        <a:spcBef>
          <a:spcPct val="0"/>
        </a:spcBef>
        <a:buNone/>
        <a:defRPr sz="5000" kern="1200">
          <a:solidFill>
            <a:schemeClr val="tx1"/>
          </a:solidFill>
          <a:latin typeface="+mj-lt"/>
          <a:ea typeface="+mj-ea"/>
          <a:cs typeface="+mj-cs"/>
        </a:defRPr>
      </a:lvl1pPr>
    </p:titleStyle>
    <p:bodyStyle>
      <a:lvl1pPr marL="390795" indent="-390795" algn="l" defTabSz="1042121"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6726" indent="-325663" algn="l" defTabSz="1042121"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2654" indent="-260531" algn="l" defTabSz="1042121"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3715"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4775"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5837"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6899"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07961"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29022" indent="-260531" algn="l" defTabSz="1042121"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zh-CN"/>
      </a:defPPr>
      <a:lvl1pPr marL="0" algn="l" defTabSz="1042121" rtl="0" eaLnBrk="1" latinLnBrk="0" hangingPunct="1">
        <a:defRPr sz="2100" kern="1200">
          <a:solidFill>
            <a:schemeClr val="tx1"/>
          </a:solidFill>
          <a:latin typeface="+mn-lt"/>
          <a:ea typeface="+mn-ea"/>
          <a:cs typeface="+mn-cs"/>
        </a:defRPr>
      </a:lvl1pPr>
      <a:lvl2pPr marL="521061" algn="l" defTabSz="1042121" rtl="0" eaLnBrk="1" latinLnBrk="0" hangingPunct="1">
        <a:defRPr sz="2100" kern="1200">
          <a:solidFill>
            <a:schemeClr val="tx1"/>
          </a:solidFill>
          <a:latin typeface="+mn-lt"/>
          <a:ea typeface="+mn-ea"/>
          <a:cs typeface="+mn-cs"/>
        </a:defRPr>
      </a:lvl2pPr>
      <a:lvl3pPr marL="1042121" algn="l" defTabSz="1042121" rtl="0" eaLnBrk="1" latinLnBrk="0" hangingPunct="1">
        <a:defRPr sz="2100" kern="1200">
          <a:solidFill>
            <a:schemeClr val="tx1"/>
          </a:solidFill>
          <a:latin typeface="+mn-lt"/>
          <a:ea typeface="+mn-ea"/>
          <a:cs typeface="+mn-cs"/>
        </a:defRPr>
      </a:lvl3pPr>
      <a:lvl4pPr marL="1563186" algn="l" defTabSz="1042121" rtl="0" eaLnBrk="1" latinLnBrk="0" hangingPunct="1">
        <a:defRPr sz="2100" kern="1200">
          <a:solidFill>
            <a:schemeClr val="tx1"/>
          </a:solidFill>
          <a:latin typeface="+mn-lt"/>
          <a:ea typeface="+mn-ea"/>
          <a:cs typeface="+mn-cs"/>
        </a:defRPr>
      </a:lvl4pPr>
      <a:lvl5pPr marL="2084245" algn="l" defTabSz="1042121" rtl="0" eaLnBrk="1" latinLnBrk="0" hangingPunct="1">
        <a:defRPr sz="2100" kern="1200">
          <a:solidFill>
            <a:schemeClr val="tx1"/>
          </a:solidFill>
          <a:latin typeface="+mn-lt"/>
          <a:ea typeface="+mn-ea"/>
          <a:cs typeface="+mn-cs"/>
        </a:defRPr>
      </a:lvl5pPr>
      <a:lvl6pPr marL="2605307" algn="l" defTabSz="1042121" rtl="0" eaLnBrk="1" latinLnBrk="0" hangingPunct="1">
        <a:defRPr sz="2100" kern="1200">
          <a:solidFill>
            <a:schemeClr val="tx1"/>
          </a:solidFill>
          <a:latin typeface="+mn-lt"/>
          <a:ea typeface="+mn-ea"/>
          <a:cs typeface="+mn-cs"/>
        </a:defRPr>
      </a:lvl6pPr>
      <a:lvl7pPr marL="3126367" algn="l" defTabSz="1042121" rtl="0" eaLnBrk="1" latinLnBrk="0" hangingPunct="1">
        <a:defRPr sz="2100" kern="1200">
          <a:solidFill>
            <a:schemeClr val="tx1"/>
          </a:solidFill>
          <a:latin typeface="+mn-lt"/>
          <a:ea typeface="+mn-ea"/>
          <a:cs typeface="+mn-cs"/>
        </a:defRPr>
      </a:lvl7pPr>
      <a:lvl8pPr marL="3647429" algn="l" defTabSz="1042121" rtl="0" eaLnBrk="1" latinLnBrk="0" hangingPunct="1">
        <a:defRPr sz="2100" kern="1200">
          <a:solidFill>
            <a:schemeClr val="tx1"/>
          </a:solidFill>
          <a:latin typeface="+mn-lt"/>
          <a:ea typeface="+mn-ea"/>
          <a:cs typeface="+mn-cs"/>
        </a:defRPr>
      </a:lvl8pPr>
      <a:lvl9pPr marL="4168490" algn="l" defTabSz="1042121"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534996" y="303219"/>
            <a:ext cx="9623425" cy="1260475"/>
          </a:xfrm>
          <a:prstGeom prst="rect">
            <a:avLst/>
          </a:prstGeom>
        </p:spPr>
        <p:txBody>
          <a:bodyPr vert="horz" lIns="91356" tIns="45679" rIns="91356" bIns="45679"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996" y="1763713"/>
            <a:ext cx="9623425" cy="4991100"/>
          </a:xfrm>
          <a:prstGeom prst="rect">
            <a:avLst/>
          </a:prstGeom>
        </p:spPr>
        <p:txBody>
          <a:bodyPr vert="horz" lIns="91356" tIns="45679" rIns="91356" bIns="45679"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534988" y="7008823"/>
            <a:ext cx="2495550" cy="401637"/>
          </a:xfrm>
          <a:prstGeom prst="rect">
            <a:avLst/>
          </a:prstGeom>
        </p:spPr>
        <p:txBody>
          <a:bodyPr vert="horz" lIns="91356" tIns="45679" rIns="91356" bIns="45679" rtlCol="0" anchor="ctr"/>
          <a:lstStyle>
            <a:lvl1pPr algn="l">
              <a:defRPr sz="1300">
                <a:solidFill>
                  <a:schemeClr val="tx1">
                    <a:tint val="75000"/>
                  </a:schemeClr>
                </a:solidFill>
              </a:defRPr>
            </a:lvl1pPr>
          </a:lstStyle>
          <a:p>
            <a:fld id="{23626939-3F0C-4F9E-89D2-026667DDBCA4}" type="datetime1">
              <a:rPr lang="zh-CN" altLang="en-US" smtClean="0"/>
              <a:pPr/>
              <a:t>2017/3/24 Friday</a:t>
            </a:fld>
            <a:endParaRPr lang="zh-CN" altLang="en-US"/>
          </a:p>
        </p:txBody>
      </p:sp>
      <p:sp>
        <p:nvSpPr>
          <p:cNvPr id="5" name="页脚占位符 4"/>
          <p:cNvSpPr>
            <a:spLocks noGrp="1"/>
          </p:cNvSpPr>
          <p:nvPr>
            <p:ph type="ftr" sz="quarter" idx="3"/>
          </p:nvPr>
        </p:nvSpPr>
        <p:spPr>
          <a:xfrm>
            <a:off x="3652847" y="7008823"/>
            <a:ext cx="3387725" cy="401637"/>
          </a:xfrm>
          <a:prstGeom prst="rect">
            <a:avLst/>
          </a:prstGeom>
        </p:spPr>
        <p:txBody>
          <a:bodyPr vert="horz" lIns="91356" tIns="45679" rIns="91356" bIns="45679" rtlCol="0" anchor="ctr"/>
          <a:lstStyle>
            <a:lvl1pPr algn="ctr">
              <a:defRPr sz="13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7662863" y="7008823"/>
            <a:ext cx="2495550" cy="401637"/>
          </a:xfrm>
          <a:prstGeom prst="rect">
            <a:avLst/>
          </a:prstGeom>
        </p:spPr>
        <p:txBody>
          <a:bodyPr vert="horz" lIns="91356" tIns="45679" rIns="91356" bIns="45679" rtlCol="0" anchor="ctr"/>
          <a:lstStyle>
            <a:lvl1pPr algn="r">
              <a:defRPr sz="1300">
                <a:solidFill>
                  <a:schemeClr val="tx1">
                    <a:tint val="75000"/>
                  </a:schemeClr>
                </a:solidFill>
              </a:defRPr>
            </a:lvl1pPr>
          </a:lstStyle>
          <a:p>
            <a:r>
              <a:rPr lang="en-US" altLang="zh-CN" dirty="0" smtClean="0"/>
              <a:t>1</a:t>
            </a:r>
            <a:endParaRPr lang="zh-CN" alt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ctr" defTabSz="913583" rtl="0" eaLnBrk="1" latinLnBrk="0" hangingPunct="1">
        <a:spcBef>
          <a:spcPct val="0"/>
        </a:spcBef>
        <a:buNone/>
        <a:defRPr sz="4400" kern="1200">
          <a:solidFill>
            <a:schemeClr val="tx1"/>
          </a:solidFill>
          <a:latin typeface="+mj-lt"/>
          <a:ea typeface="+mj-ea"/>
          <a:cs typeface="+mj-cs"/>
        </a:defRPr>
      </a:lvl1pPr>
    </p:titleStyle>
    <p:bodyStyle>
      <a:lvl1pPr marL="342593" indent="-342593" algn="l" defTabSz="913583"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284" indent="-285496" algn="l" defTabSz="913583"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41976" indent="-228393" algn="l" defTabSz="913583"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8767"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055560"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512350"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2969139"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425930"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3882723" indent="-228393" algn="l" defTabSz="913583"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13583" rtl="0" eaLnBrk="1" latinLnBrk="0" hangingPunct="1">
        <a:defRPr sz="1900" kern="1200">
          <a:solidFill>
            <a:schemeClr val="tx1"/>
          </a:solidFill>
          <a:latin typeface="+mn-lt"/>
          <a:ea typeface="+mn-ea"/>
          <a:cs typeface="+mn-cs"/>
        </a:defRPr>
      </a:lvl1pPr>
      <a:lvl2pPr marL="456790" algn="l" defTabSz="913583" rtl="0" eaLnBrk="1" latinLnBrk="0" hangingPunct="1">
        <a:defRPr sz="1900" kern="1200">
          <a:solidFill>
            <a:schemeClr val="tx1"/>
          </a:solidFill>
          <a:latin typeface="+mn-lt"/>
          <a:ea typeface="+mn-ea"/>
          <a:cs typeface="+mn-cs"/>
        </a:defRPr>
      </a:lvl2pPr>
      <a:lvl3pPr marL="913583" algn="l" defTabSz="913583" rtl="0" eaLnBrk="1" latinLnBrk="0" hangingPunct="1">
        <a:defRPr sz="1900" kern="1200">
          <a:solidFill>
            <a:schemeClr val="tx1"/>
          </a:solidFill>
          <a:latin typeface="+mn-lt"/>
          <a:ea typeface="+mn-ea"/>
          <a:cs typeface="+mn-cs"/>
        </a:defRPr>
      </a:lvl3pPr>
      <a:lvl4pPr marL="1370372" algn="l" defTabSz="913583" rtl="0" eaLnBrk="1" latinLnBrk="0" hangingPunct="1">
        <a:defRPr sz="1900" kern="1200">
          <a:solidFill>
            <a:schemeClr val="tx1"/>
          </a:solidFill>
          <a:latin typeface="+mn-lt"/>
          <a:ea typeface="+mn-ea"/>
          <a:cs typeface="+mn-cs"/>
        </a:defRPr>
      </a:lvl4pPr>
      <a:lvl5pPr marL="1827164" algn="l" defTabSz="913583" rtl="0" eaLnBrk="1" latinLnBrk="0" hangingPunct="1">
        <a:defRPr sz="1900" kern="1200">
          <a:solidFill>
            <a:schemeClr val="tx1"/>
          </a:solidFill>
          <a:latin typeface="+mn-lt"/>
          <a:ea typeface="+mn-ea"/>
          <a:cs typeface="+mn-cs"/>
        </a:defRPr>
      </a:lvl5pPr>
      <a:lvl6pPr marL="2283953" algn="l" defTabSz="913583" rtl="0" eaLnBrk="1" latinLnBrk="0" hangingPunct="1">
        <a:defRPr sz="1900" kern="1200">
          <a:solidFill>
            <a:schemeClr val="tx1"/>
          </a:solidFill>
          <a:latin typeface="+mn-lt"/>
          <a:ea typeface="+mn-ea"/>
          <a:cs typeface="+mn-cs"/>
        </a:defRPr>
      </a:lvl6pPr>
      <a:lvl7pPr marL="2740746" algn="l" defTabSz="913583" rtl="0" eaLnBrk="1" latinLnBrk="0" hangingPunct="1">
        <a:defRPr sz="1900" kern="1200">
          <a:solidFill>
            <a:schemeClr val="tx1"/>
          </a:solidFill>
          <a:latin typeface="+mn-lt"/>
          <a:ea typeface="+mn-ea"/>
          <a:cs typeface="+mn-cs"/>
        </a:defRPr>
      </a:lvl7pPr>
      <a:lvl8pPr marL="3197536" algn="l" defTabSz="913583" rtl="0" eaLnBrk="1" latinLnBrk="0" hangingPunct="1">
        <a:defRPr sz="1900" kern="1200">
          <a:solidFill>
            <a:schemeClr val="tx1"/>
          </a:solidFill>
          <a:latin typeface="+mn-lt"/>
          <a:ea typeface="+mn-ea"/>
          <a:cs typeface="+mn-cs"/>
        </a:defRPr>
      </a:lvl8pPr>
      <a:lvl9pPr marL="3654327" algn="l" defTabSz="913583"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3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4.jpe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5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9274175" y="0"/>
            <a:ext cx="672082" cy="606425"/>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1042872" fontAlgn="auto">
              <a:spcBef>
                <a:spcPts val="0"/>
              </a:spcBef>
              <a:spcAft>
                <a:spcPts val="0"/>
              </a:spcAft>
              <a:defRPr/>
            </a:pPr>
            <a:endParaRPr lang="zh-CN" altLang="en-US" dirty="0"/>
          </a:p>
        </p:txBody>
      </p:sp>
      <p:sp>
        <p:nvSpPr>
          <p:cNvPr id="5123" name="矩形 8"/>
          <p:cNvSpPr>
            <a:spLocks noChangeArrowheads="1"/>
          </p:cNvSpPr>
          <p:nvPr/>
        </p:nvSpPr>
        <p:spPr bwMode="auto">
          <a:xfrm>
            <a:off x="1598580" y="1936411"/>
            <a:ext cx="8180412" cy="738648"/>
          </a:xfrm>
          <a:prstGeom prst="rect">
            <a:avLst/>
          </a:prstGeom>
          <a:noFill/>
          <a:ln w="9525">
            <a:noFill/>
            <a:miter lim="800000"/>
            <a:headEnd/>
            <a:tailEnd/>
          </a:ln>
        </p:spPr>
        <p:txBody>
          <a:bodyPr wrap="none" lIns="91424" tIns="45712" rIns="91424" bIns="45712">
            <a:spAutoFit/>
          </a:bodyPr>
          <a:lstStyle/>
          <a:p>
            <a:pPr defTabSz="914077">
              <a:lnSpc>
                <a:spcPct val="150000"/>
              </a:lnSpc>
              <a:defRPr/>
            </a:pPr>
            <a:r>
              <a:rPr lang="zh-CN" altLang="en-US" sz="2800" b="1" dirty="0" smtClean="0">
                <a:solidFill>
                  <a:srgbClr val="FF6600"/>
                </a:solidFill>
                <a:latin typeface="微软雅黑" pitchFamily="34" charset="-122"/>
                <a:ea typeface="微软雅黑" pitchFamily="34" charset="-122"/>
              </a:rPr>
              <a:t>许昌</a:t>
            </a:r>
            <a:r>
              <a:rPr lang="zh-CN" altLang="en-US" sz="2800" b="1" dirty="0">
                <a:solidFill>
                  <a:srgbClr val="FF6600"/>
                </a:solidFill>
                <a:latin typeface="微软雅黑" pitchFamily="34" charset="-122"/>
                <a:ea typeface="微软雅黑" pitchFamily="34" charset="-122"/>
              </a:rPr>
              <a:t>市科学技术馆展品招标技术文件 </a:t>
            </a:r>
            <a:r>
              <a:rPr lang="zh-CN" altLang="en-US" sz="2800" b="1" dirty="0">
                <a:latin typeface="微软雅黑" pitchFamily="34" charset="-122"/>
                <a:ea typeface="微软雅黑" pitchFamily="34" charset="-122"/>
              </a:rPr>
              <a:t>第</a:t>
            </a:r>
            <a:r>
              <a:rPr lang="en-US" altLang="zh-CN" sz="2800" b="1" dirty="0">
                <a:latin typeface="微软雅黑" pitchFamily="34" charset="-122"/>
                <a:ea typeface="微软雅黑" pitchFamily="34" charset="-122"/>
              </a:rPr>
              <a:t>2</a:t>
            </a:r>
            <a:r>
              <a:rPr lang="zh-CN" altLang="en-US" sz="2800" b="1" dirty="0">
                <a:latin typeface="微软雅黑" pitchFamily="34" charset="-122"/>
                <a:ea typeface="微软雅黑" pitchFamily="34" charset="-122"/>
              </a:rPr>
              <a:t>批</a:t>
            </a:r>
            <a:r>
              <a:rPr lang="en-US" altLang="zh-CN" sz="2800" b="1" dirty="0">
                <a:latin typeface="微软雅黑" pitchFamily="34" charset="-122"/>
                <a:ea typeface="微软雅黑" pitchFamily="34" charset="-122"/>
              </a:rPr>
              <a:t>-</a:t>
            </a:r>
            <a:r>
              <a:rPr lang="zh-CN" altLang="en-US" sz="2800" b="1" dirty="0" smtClean="0">
                <a:latin typeface="微软雅黑" pitchFamily="34" charset="-122"/>
                <a:ea typeface="微软雅黑" pitchFamily="34" charset="-122"/>
              </a:rPr>
              <a:t>第</a:t>
            </a:r>
            <a:r>
              <a:rPr lang="en-US" altLang="zh-CN" sz="2800" b="1" dirty="0" smtClean="0">
                <a:latin typeface="微软雅黑" pitchFamily="34" charset="-122"/>
                <a:ea typeface="微软雅黑" pitchFamily="34" charset="-122"/>
              </a:rPr>
              <a:t>1</a:t>
            </a:r>
            <a:r>
              <a:rPr lang="zh-CN" altLang="en-US" sz="2800" b="1" dirty="0" smtClean="0">
                <a:latin typeface="微软雅黑" pitchFamily="34" charset="-122"/>
                <a:ea typeface="微软雅黑" pitchFamily="34" charset="-122"/>
              </a:rPr>
              <a:t>包</a:t>
            </a:r>
            <a:r>
              <a:rPr lang="en-US" altLang="zh-CN" sz="2800" b="1" dirty="0" smtClean="0">
                <a:latin typeface="微软雅黑" pitchFamily="34" charset="-122"/>
                <a:ea typeface="微软雅黑" pitchFamily="34" charset="-122"/>
              </a:rPr>
              <a:t> </a:t>
            </a:r>
            <a:endParaRPr lang="en-US" altLang="zh-CN" sz="2800" b="1" dirty="0">
              <a:solidFill>
                <a:srgbClr val="FF6600"/>
              </a:solidFill>
              <a:latin typeface="微软雅黑" pitchFamily="34" charset="-122"/>
              <a:ea typeface="微软雅黑" pitchFamily="34" charset="-122"/>
            </a:endParaRPr>
          </a:p>
        </p:txBody>
      </p:sp>
      <p:sp>
        <p:nvSpPr>
          <p:cNvPr id="3078" name="矩形 7"/>
          <p:cNvSpPr>
            <a:spLocks noChangeArrowheads="1"/>
          </p:cNvSpPr>
          <p:nvPr/>
        </p:nvSpPr>
        <p:spPr bwMode="auto">
          <a:xfrm>
            <a:off x="9240838" y="276225"/>
            <a:ext cx="852068" cy="36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lvl1pPr eaLnBrk="0" hangingPunct="0">
              <a:defRPr sz="2100">
                <a:solidFill>
                  <a:schemeClr val="tx1"/>
                </a:solidFill>
                <a:latin typeface="Arial" pitchFamily="34" charset="0"/>
                <a:ea typeface="宋体" pitchFamily="2" charset="-122"/>
              </a:defRPr>
            </a:lvl1pPr>
            <a:lvl2pPr marL="742950" indent="-285750" eaLnBrk="0" hangingPunct="0">
              <a:defRPr sz="2100">
                <a:solidFill>
                  <a:schemeClr val="tx1"/>
                </a:solidFill>
                <a:latin typeface="Arial" pitchFamily="34" charset="0"/>
                <a:ea typeface="宋体" pitchFamily="2" charset="-122"/>
              </a:defRPr>
            </a:lvl2pPr>
            <a:lvl3pPr marL="1143000" indent="-228600" eaLnBrk="0" hangingPunct="0">
              <a:defRPr sz="2100">
                <a:solidFill>
                  <a:schemeClr val="tx1"/>
                </a:solidFill>
                <a:latin typeface="Arial" pitchFamily="34" charset="0"/>
                <a:ea typeface="宋体" pitchFamily="2" charset="-122"/>
              </a:defRPr>
            </a:lvl3pPr>
            <a:lvl4pPr marL="1600200" indent="-228600" eaLnBrk="0" hangingPunct="0">
              <a:defRPr sz="2100">
                <a:solidFill>
                  <a:schemeClr val="tx1"/>
                </a:solidFill>
                <a:latin typeface="Arial" pitchFamily="34" charset="0"/>
                <a:ea typeface="宋体" pitchFamily="2" charset="-122"/>
              </a:defRPr>
            </a:lvl4pPr>
            <a:lvl5pPr marL="2057400" indent="-228600" eaLnBrk="0" hangingPunct="0">
              <a:defRPr sz="2100">
                <a:solidFill>
                  <a:schemeClr val="tx1"/>
                </a:solidFill>
                <a:latin typeface="Arial" pitchFamily="34" charset="0"/>
                <a:ea typeface="宋体" pitchFamily="2" charset="-122"/>
              </a:defRPr>
            </a:lvl5pPr>
            <a:lvl6pPr marL="25146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6pPr>
            <a:lvl7pPr marL="29718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7pPr>
            <a:lvl8pPr marL="34290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8pPr>
            <a:lvl9pPr marL="3886200" indent="-228600" defTabSz="1041400" eaLnBrk="0" fontAlgn="base" hangingPunct="0">
              <a:spcBef>
                <a:spcPct val="0"/>
              </a:spcBef>
              <a:spcAft>
                <a:spcPct val="0"/>
              </a:spcAft>
              <a:defRPr sz="2100">
                <a:solidFill>
                  <a:schemeClr val="tx1"/>
                </a:solidFill>
                <a:latin typeface="Arial" pitchFamily="34" charset="0"/>
                <a:ea typeface="宋体" pitchFamily="2" charset="-122"/>
              </a:defRPr>
            </a:lvl9pPr>
          </a:lstStyle>
          <a:p>
            <a:pPr eaLnBrk="1" hangingPunct="1"/>
            <a:r>
              <a:rPr lang="en-US" altLang="zh-CN" sz="1800" b="1" dirty="0" smtClean="0">
                <a:solidFill>
                  <a:schemeClr val="bg1"/>
                </a:solidFill>
                <a:latin typeface="微软雅黑" pitchFamily="34" charset="-122"/>
                <a:ea typeface="微软雅黑" pitchFamily="34" charset="-122"/>
              </a:rPr>
              <a:t>  2F</a:t>
            </a:r>
            <a:endParaRPr lang="zh-CN" altLang="en-US" sz="1800" dirty="0">
              <a:solidFill>
                <a:schemeClr val="bg1"/>
              </a:solidFill>
              <a:latin typeface="Calibri" pitchFamily="34" charset="0"/>
            </a:endParaRPr>
          </a:p>
        </p:txBody>
      </p:sp>
      <p:cxnSp>
        <p:nvCxnSpPr>
          <p:cNvPr id="13" name="直接连接符 12"/>
          <p:cNvCxnSpPr/>
          <p:nvPr/>
        </p:nvCxnSpPr>
        <p:spPr>
          <a:xfrm flipV="1">
            <a:off x="1917700" y="2597361"/>
            <a:ext cx="7418388" cy="15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圆角矩形 6"/>
          <p:cNvSpPr/>
          <p:nvPr/>
        </p:nvSpPr>
        <p:spPr>
          <a:xfrm>
            <a:off x="649288" y="606425"/>
            <a:ext cx="9728200" cy="6456848"/>
          </a:xfrm>
          <a:prstGeom prst="roundRect">
            <a:avLst>
              <a:gd name="adj" fmla="val 2179"/>
            </a:avLst>
          </a:prstGeom>
          <a:noFill/>
          <a:ln w="1905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anchor="ctr"/>
          <a:lstStyle/>
          <a:p>
            <a:pPr algn="ctr" defTabSz="1042872" fontAlgn="auto">
              <a:spcBef>
                <a:spcPts val="0"/>
              </a:spcBef>
              <a:spcAft>
                <a:spcPts val="0"/>
              </a:spcAft>
              <a:defRPr/>
            </a:pPr>
            <a:endParaRPr lang="zh-CN" altLang="en-US"/>
          </a:p>
        </p:txBody>
      </p:sp>
      <p:sp>
        <p:nvSpPr>
          <p:cNvPr id="10" name="灯片编号占位符 9"/>
          <p:cNvSpPr>
            <a:spLocks noGrp="1"/>
          </p:cNvSpPr>
          <p:nvPr>
            <p:ph type="sldNum" sz="quarter" idx="12"/>
          </p:nvPr>
        </p:nvSpPr>
        <p:spPr/>
        <p:txBody>
          <a:bodyPr/>
          <a:lstStyle/>
          <a:p>
            <a:fld id="{C35DAED7-3D46-43E3-887E-0E9FEB1A9ADE}" type="slidenum">
              <a:rPr lang="zh-CN" altLang="en-US" smtClean="0"/>
              <a:pPr/>
              <a:t>1</a:t>
            </a:fld>
            <a:endParaRPr lang="zh-CN" altLang="en-US"/>
          </a:p>
        </p:txBody>
      </p:sp>
    </p:spTree>
    <p:extLst>
      <p:ext uri="{BB962C8B-B14F-4D97-AF65-F5344CB8AC3E}">
        <p14:creationId xmlns:p14="http://schemas.microsoft.com/office/powerpoint/2010/main" val="835444504"/>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4"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5"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6" name="TextBox 5"/>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7" name="直接连接符 6"/>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1"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12" name="图片 11" descr="5555555555-2.jpg"/>
          <p:cNvPicPr>
            <a:picLocks noChangeAspect="1"/>
          </p:cNvPicPr>
          <p:nvPr/>
        </p:nvPicPr>
        <p:blipFill>
          <a:blip r:embed="rId2"/>
          <a:stretch>
            <a:fillRect/>
          </a:stretch>
        </p:blipFill>
        <p:spPr>
          <a:xfrm>
            <a:off x="1934976" y="2916075"/>
            <a:ext cx="5728627" cy="3397209"/>
          </a:xfrm>
          <a:prstGeom prst="rect">
            <a:avLst/>
          </a:prstGeom>
        </p:spPr>
      </p:pic>
      <p:cxnSp>
        <p:nvCxnSpPr>
          <p:cNvPr id="13" name="直接连接符 12"/>
          <p:cNvCxnSpPr/>
          <p:nvPr/>
        </p:nvCxnSpPr>
        <p:spPr>
          <a:xfrm rot="5400000" flipH="1" flipV="1">
            <a:off x="2404399" y="3235873"/>
            <a:ext cx="2004135"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1550907" y="2734839"/>
            <a:ext cx="1002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10800000">
            <a:off x="2990615" y="2595498"/>
            <a:ext cx="416647"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2060038" y="2597087"/>
            <a:ext cx="44628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2339165" y="2343123"/>
            <a:ext cx="839754" cy="246221"/>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4500mm</a:t>
            </a:r>
            <a:endParaRPr lang="zh-CN" altLang="en-US" sz="1000" dirty="0"/>
          </a:p>
        </p:txBody>
      </p:sp>
      <p:cxnSp>
        <p:nvCxnSpPr>
          <p:cNvPr id="18" name="直接连接符 17"/>
          <p:cNvCxnSpPr/>
          <p:nvPr/>
        </p:nvCxnSpPr>
        <p:spPr>
          <a:xfrm rot="5400000" flipH="1" flipV="1">
            <a:off x="4343577" y="3235873"/>
            <a:ext cx="2004135"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rot="5400000" flipH="1" flipV="1">
            <a:off x="5030795" y="3576612"/>
            <a:ext cx="2685612"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rot="5400000" flipH="1" flipV="1">
            <a:off x="6264018" y="3576613"/>
            <a:ext cx="2685612"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a:off x="3352079" y="2589344"/>
            <a:ext cx="44628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10800000">
            <a:off x="4928204" y="2590932"/>
            <a:ext cx="416647"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10800000">
            <a:off x="5956160" y="2592521"/>
            <a:ext cx="416647"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rot="10800000">
            <a:off x="7189383" y="2598675"/>
            <a:ext cx="416647"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5267350" y="2590932"/>
            <a:ext cx="44628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6390061" y="2600263"/>
            <a:ext cx="44628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3953652" y="2355630"/>
            <a:ext cx="839754" cy="246221"/>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3000mm</a:t>
            </a:r>
            <a:endParaRPr lang="zh-CN" altLang="en-US" sz="1000" dirty="0"/>
          </a:p>
        </p:txBody>
      </p:sp>
      <p:sp>
        <p:nvSpPr>
          <p:cNvPr id="33" name="TextBox 32"/>
          <p:cNvSpPr txBox="1"/>
          <p:nvPr/>
        </p:nvSpPr>
        <p:spPr>
          <a:xfrm>
            <a:off x="5473197" y="2343123"/>
            <a:ext cx="839754" cy="246221"/>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3000mm</a:t>
            </a:r>
            <a:endParaRPr lang="zh-CN" altLang="en-US" sz="1000" dirty="0"/>
          </a:p>
        </p:txBody>
      </p:sp>
      <p:sp>
        <p:nvSpPr>
          <p:cNvPr id="34" name="TextBox 33"/>
          <p:cNvSpPr txBox="1"/>
          <p:nvPr/>
        </p:nvSpPr>
        <p:spPr>
          <a:xfrm>
            <a:off x="6580565" y="2343123"/>
            <a:ext cx="839754" cy="246221"/>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2500mm</a:t>
            </a:r>
            <a:endParaRPr lang="zh-CN" altLang="en-US" sz="1000" dirty="0"/>
          </a:p>
        </p:txBody>
      </p:sp>
      <p:cxnSp>
        <p:nvCxnSpPr>
          <p:cNvPr id="35" name="直接连接符 34"/>
          <p:cNvCxnSpPr/>
          <p:nvPr/>
        </p:nvCxnSpPr>
        <p:spPr>
          <a:xfrm rot="10800000">
            <a:off x="7606030" y="4238734"/>
            <a:ext cx="114300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rot="10800000">
            <a:off x="7606030" y="5501640"/>
            <a:ext cx="114300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rot="5400000">
            <a:off x="8179566" y="4393145"/>
            <a:ext cx="305640"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rot="16200000" flipV="1">
            <a:off x="8165065" y="5335904"/>
            <a:ext cx="334648"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4" name="TextBox 43"/>
          <p:cNvSpPr txBox="1"/>
          <p:nvPr/>
        </p:nvSpPr>
        <p:spPr>
          <a:xfrm>
            <a:off x="7912513" y="4797101"/>
            <a:ext cx="839754" cy="246221"/>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3000mm</a:t>
            </a:r>
            <a:endParaRPr lang="zh-CN" altLang="en-US" sz="1000" dirty="0"/>
          </a:p>
        </p:txBody>
      </p:sp>
      <p:sp>
        <p:nvSpPr>
          <p:cNvPr id="39" name="灯片编号占位符 38"/>
          <p:cNvSpPr>
            <a:spLocks noGrp="1"/>
          </p:cNvSpPr>
          <p:nvPr>
            <p:ph type="sldNum" sz="quarter" idx="10"/>
          </p:nvPr>
        </p:nvSpPr>
        <p:spPr>
          <a:xfrm>
            <a:off x="3327976" y="7008181"/>
            <a:ext cx="2495127" cy="402567"/>
          </a:xfrm>
        </p:spPr>
        <p:txBody>
          <a:bodyPr/>
          <a:lstStyle/>
          <a:p>
            <a:pPr>
              <a:defRPr/>
            </a:pPr>
            <a:fld id="{88295C68-CED8-44D4-A936-FC3161731B4B}" type="slidenum">
              <a:rPr lang="zh-CN" altLang="en-US" smtClean="0"/>
              <a:pPr>
                <a:defRPr/>
              </a:pPr>
              <a:t>10</a:t>
            </a:fld>
            <a:endParaRPr lang="en-US" altLang="zh-CN"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327976" y="7008181"/>
            <a:ext cx="2495127" cy="402567"/>
          </a:xfrm>
        </p:spPr>
        <p:txBody>
          <a:bodyPr/>
          <a:lstStyle/>
          <a:p>
            <a:pPr>
              <a:defRPr/>
            </a:pPr>
            <a:fld id="{88295C68-CED8-44D4-A936-FC3161731B4B}" type="slidenum">
              <a:rPr lang="zh-CN" altLang="en-US" smtClean="0"/>
              <a:pPr>
                <a:defRPr/>
              </a:pPr>
              <a:t>11</a:t>
            </a:fld>
            <a:endParaRPr lang="en-US" altLang="zh-CN" dirty="0"/>
          </a:p>
        </p:txBody>
      </p:sp>
      <p:pic>
        <p:nvPicPr>
          <p:cNvPr id="4"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55754"/>
            <a:ext cx="2298962" cy="3523884"/>
          </a:xfrm>
          <a:prstGeom prst="rect">
            <a:avLst/>
          </a:prstGeom>
          <a:noFill/>
        </p:spPr>
      </p:pic>
      <p:sp>
        <p:nvSpPr>
          <p:cNvPr id="5" name="TextBox 4"/>
          <p:cNvSpPr txBox="1"/>
          <p:nvPr/>
        </p:nvSpPr>
        <p:spPr>
          <a:xfrm>
            <a:off x="565494" y="551324"/>
            <a:ext cx="4995531" cy="711525"/>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a:t>
            </a:r>
            <a:r>
              <a:rPr lang="en-US" altLang="zh-CN" sz="1400" b="1" dirty="0" smtClean="0">
                <a:latin typeface="微软雅黑" pitchFamily="34" charset="-122"/>
                <a:ea typeface="微软雅黑" pitchFamily="34" charset="-122"/>
              </a:rPr>
              <a:t> </a:t>
            </a:r>
            <a:r>
              <a:rPr lang="en-US" altLang="zh-CN" sz="1400" b="1" dirty="0" smtClean="0">
                <a:latin typeface="微软雅黑" pitchFamily="34" charset="-122"/>
                <a:ea typeface="微软雅黑" pitchFamily="34" charset="-122"/>
              </a:rPr>
              <a:t>-1 </a:t>
            </a:r>
            <a:r>
              <a:rPr lang="zh-CN" altLang="en-US" sz="1400" b="1" dirty="0" smtClean="0">
                <a:latin typeface="微软雅黑" pitchFamily="34" charset="-122"/>
                <a:ea typeface="微软雅黑" pitchFamily="34" charset="-122"/>
              </a:rPr>
              <a:t>科技成果（模型）展</a:t>
            </a:r>
            <a:endParaRPr lang="en-US" altLang="zh-CN" sz="1400" b="1"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瑞贝卡发制品有限公司    全息幻象虚拟换发</a:t>
            </a:r>
          </a:p>
        </p:txBody>
      </p:sp>
      <p:sp>
        <p:nvSpPr>
          <p:cNvPr id="6" name="TextBox 5"/>
          <p:cNvSpPr txBox="1"/>
          <p:nvPr/>
        </p:nvSpPr>
        <p:spPr>
          <a:xfrm>
            <a:off x="5600764" y="714375"/>
            <a:ext cx="4818034" cy="4177089"/>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虚拟换发型</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通过全息幻象技术给模特换指定发型，达到空间感、立体感的</a:t>
            </a:r>
            <a:endParaRPr lang="en-US" altLang="zh-CN" sz="1300"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强烈视觉冲击效果。</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300"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观众观看、互动操作</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参与人数：多人</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7" name="TextBox 6"/>
          <p:cNvSpPr txBox="1"/>
          <p:nvPr/>
        </p:nvSpPr>
        <p:spPr>
          <a:xfrm>
            <a:off x="540333" y="4925675"/>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0"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1" name="TextBox 10"/>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2" name="直接连接符 1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6"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7" name="流程图: 联系 16"/>
          <p:cNvSpPr/>
          <p:nvPr/>
        </p:nvSpPr>
        <p:spPr>
          <a:xfrm>
            <a:off x="1873393" y="5883798"/>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pic>
        <p:nvPicPr>
          <p:cNvPr id="21" name="图片 20" descr="瑞贝卡.jpg"/>
          <p:cNvPicPr>
            <a:picLocks noChangeAspect="1"/>
          </p:cNvPicPr>
          <p:nvPr/>
        </p:nvPicPr>
        <p:blipFill>
          <a:blip r:embed="rId3"/>
          <a:stretch>
            <a:fillRect/>
          </a:stretch>
        </p:blipFill>
        <p:spPr>
          <a:xfrm>
            <a:off x="2030767" y="1355111"/>
            <a:ext cx="2126592" cy="345501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88926" y="522479"/>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5" name="TextBox 4"/>
          <p:cNvSpPr txBox="1"/>
          <p:nvPr/>
        </p:nvSpPr>
        <p:spPr>
          <a:xfrm>
            <a:off x="609853" y="2177103"/>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6" name="TextBox 5"/>
          <p:cNvSpPr txBox="1"/>
          <p:nvPr/>
        </p:nvSpPr>
        <p:spPr>
          <a:xfrm>
            <a:off x="609853" y="828617"/>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7" name="TextBox 6"/>
          <p:cNvSpPr txBox="1"/>
          <p:nvPr/>
        </p:nvSpPr>
        <p:spPr>
          <a:xfrm>
            <a:off x="609853" y="2470409"/>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8" name="TextBox 7"/>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9" name="TextBox 8"/>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10" name="TextBox 9"/>
          <p:cNvSpPr txBox="1"/>
          <p:nvPr/>
        </p:nvSpPr>
        <p:spPr>
          <a:xfrm>
            <a:off x="588926" y="5088280"/>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1"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2"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3" name="TextBox 12"/>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4" name="直接连接符 1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8"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0" name="灯片编号占位符 19"/>
          <p:cNvSpPr>
            <a:spLocks noGrp="1"/>
          </p:cNvSpPr>
          <p:nvPr>
            <p:ph type="sldNum" sz="quarter" idx="10"/>
          </p:nvPr>
        </p:nvSpPr>
        <p:spPr>
          <a:xfrm>
            <a:off x="3405091" y="7008181"/>
            <a:ext cx="2495127" cy="402567"/>
          </a:xfrm>
        </p:spPr>
        <p:txBody>
          <a:bodyPr/>
          <a:lstStyle/>
          <a:p>
            <a:pPr>
              <a:defRPr/>
            </a:pPr>
            <a:fld id="{88295C68-CED8-44D4-A936-FC3161731B4B}" type="slidenum">
              <a:rPr lang="zh-CN" altLang="en-US" smtClean="0"/>
              <a:pPr>
                <a:defRPr/>
              </a:pPr>
              <a:t>12</a:t>
            </a:fld>
            <a:endParaRPr lang="en-US" altLang="zh-CN"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5"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6" name="TextBox 5"/>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7" name="直接连接符 6"/>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1"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2" name="TextBox 11"/>
          <p:cNvSpPr txBox="1"/>
          <p:nvPr/>
        </p:nvSpPr>
        <p:spPr>
          <a:xfrm>
            <a:off x="570122" y="998385"/>
            <a:ext cx="4776587" cy="465872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、设备：计算机、成像镜、显像设备、视频播放器、</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电源、中控系统 </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、软件：图像处理软件、发型材质库（男、女）</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、面罩：外置钢化玻璃</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、柜体骨架： </a:t>
            </a:r>
            <a:r>
              <a:rPr lang="en-US" altLang="zh-CN" sz="1300" dirty="0" smtClean="0">
                <a:latin typeface="微软雅黑" pitchFamily="34" charset="-122"/>
                <a:ea typeface="微软雅黑" pitchFamily="34" charset="-122"/>
              </a:rPr>
              <a:t>40X40X2.5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其他：无</a:t>
            </a:r>
            <a:endParaRPr lang="en-US" altLang="zh-CN" sz="1300" dirty="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4" name="TextBox 13"/>
          <p:cNvSpPr txBox="1"/>
          <p:nvPr/>
        </p:nvSpPr>
        <p:spPr>
          <a:xfrm>
            <a:off x="5346710" y="979705"/>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a:t>
            </a:r>
            <a:r>
              <a:rPr lang="zh-CN" altLang="en-US" sz="1300" dirty="0">
                <a:latin typeface="微软雅黑" pitchFamily="34" charset="-122"/>
                <a:ea typeface="微软雅黑" pitchFamily="34" charset="-122"/>
              </a:rPr>
              <a:t>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5" name="灯片编号占位符 14"/>
          <p:cNvSpPr>
            <a:spLocks noGrp="1"/>
          </p:cNvSpPr>
          <p:nvPr>
            <p:ph type="sldNum" sz="quarter" idx="10"/>
          </p:nvPr>
        </p:nvSpPr>
        <p:spPr>
          <a:xfrm>
            <a:off x="3457349" y="7008181"/>
            <a:ext cx="2495127" cy="402567"/>
          </a:xfrm>
        </p:spPr>
        <p:txBody>
          <a:bodyPr/>
          <a:lstStyle/>
          <a:p>
            <a:pPr>
              <a:defRPr/>
            </a:pPr>
            <a:fld id="{88295C68-CED8-44D4-A936-FC3161731B4B}" type="slidenum">
              <a:rPr lang="zh-CN" altLang="en-US" smtClean="0"/>
              <a:pPr>
                <a:defRPr/>
              </a:pPr>
              <a:t>13</a:t>
            </a:fld>
            <a:endParaRPr lang="en-US" altLang="zh-C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14</a:t>
            </a:fld>
            <a:endParaRPr lang="en-US" altLang="zh-CN" dirty="0"/>
          </a:p>
        </p:txBody>
      </p:sp>
      <p:sp>
        <p:nvSpPr>
          <p:cNvPr id="3"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14</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4"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55754"/>
            <a:ext cx="2298962" cy="3523884"/>
          </a:xfrm>
          <a:prstGeom prst="rect">
            <a:avLst/>
          </a:prstGeom>
          <a:noFill/>
        </p:spPr>
      </p:pic>
      <p:sp>
        <p:nvSpPr>
          <p:cNvPr id="5" name="TextBox 4"/>
          <p:cNvSpPr txBox="1"/>
          <p:nvPr/>
        </p:nvSpPr>
        <p:spPr>
          <a:xfrm>
            <a:off x="565494" y="551324"/>
            <a:ext cx="4995531" cy="711525"/>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XC02-5-02-2</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科技成果（模型）展</a:t>
            </a:r>
            <a:endParaRPr lang="en-US" altLang="zh-CN" sz="1400" b="1"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开普检测技术有限公司   电磁辐射自动检测</a:t>
            </a:r>
          </a:p>
        </p:txBody>
      </p:sp>
      <p:sp>
        <p:nvSpPr>
          <p:cNvPr id="6" name="TextBox 5"/>
          <p:cNvSpPr txBox="1"/>
          <p:nvPr/>
        </p:nvSpPr>
        <p:spPr>
          <a:xfrm>
            <a:off x="5600764" y="714375"/>
            <a:ext cx="4818034" cy="4831115"/>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电磁辐射是什么？都哪些设备可以产生辐射？手机、计算机、充电器的辐射值有多大？ </a:t>
            </a:r>
            <a:endParaRPr lang="en-US" altLang="zh-CN" sz="1300" dirty="0" smtClean="0">
              <a:latin typeface="微软雅黑" pitchFamily="34" charset="-122"/>
              <a:ea typeface="微软雅黑" pitchFamily="34" charset="-122"/>
            </a:endParaRPr>
          </a:p>
          <a:p>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电磁辐射原理和与人体健康的关系</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通过专用测试仪检测物品发出的电磁辐射值</a:t>
            </a:r>
            <a:endParaRPr lang="en-US" altLang="zh-CN" sz="1400" b="1"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观众观看、互动操作</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a:t>
            </a: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7" name="TextBox 6"/>
          <p:cNvSpPr txBox="1"/>
          <p:nvPr/>
        </p:nvSpPr>
        <p:spPr>
          <a:xfrm>
            <a:off x="540333" y="4925675"/>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0"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1" name="TextBox 10"/>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2" name="直接连接符 1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6"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7" name="流程图: 联系 16"/>
          <p:cNvSpPr/>
          <p:nvPr/>
        </p:nvSpPr>
        <p:spPr>
          <a:xfrm>
            <a:off x="1873393" y="5883798"/>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pic>
        <p:nvPicPr>
          <p:cNvPr id="19" name="图片 18" descr="开普检测.jpg"/>
          <p:cNvPicPr>
            <a:picLocks noChangeAspect="1"/>
          </p:cNvPicPr>
          <p:nvPr/>
        </p:nvPicPr>
        <p:blipFill>
          <a:blip r:embed="rId3"/>
          <a:stretch>
            <a:fillRect/>
          </a:stretch>
        </p:blipFill>
        <p:spPr>
          <a:xfrm>
            <a:off x="1197559" y="1518466"/>
            <a:ext cx="1924617" cy="3006881"/>
          </a:xfrm>
          <a:prstGeom prst="rect">
            <a:avLst/>
          </a:prstGeom>
        </p:spPr>
      </p:pic>
      <p:sp>
        <p:nvSpPr>
          <p:cNvPr id="20" name="TextBox 19"/>
          <p:cNvSpPr txBox="1"/>
          <p:nvPr/>
        </p:nvSpPr>
        <p:spPr>
          <a:xfrm>
            <a:off x="1523834" y="4622160"/>
            <a:ext cx="1850797" cy="292388"/>
          </a:xfrm>
          <a:prstGeom prst="rect">
            <a:avLst/>
          </a:prstGeom>
          <a:noFill/>
        </p:spPr>
        <p:txBody>
          <a:bodyPr wrap="square" rtlCol="0">
            <a:spAutoFit/>
          </a:bodyPr>
          <a:lstStyle/>
          <a:p>
            <a:r>
              <a:rPr lang="zh-CN" altLang="en-US" sz="1300" dirty="0" smtClean="0">
                <a:latin typeface="微软雅黑" pitchFamily="34" charset="-122"/>
                <a:ea typeface="微软雅黑" pitchFamily="34" charset="-122"/>
              </a:rPr>
              <a:t>模拟展台效果</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926" y="522479"/>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 name="TextBox 3"/>
          <p:cNvSpPr txBox="1"/>
          <p:nvPr/>
        </p:nvSpPr>
        <p:spPr>
          <a:xfrm>
            <a:off x="609853" y="2177103"/>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 name="TextBox 4"/>
          <p:cNvSpPr txBox="1"/>
          <p:nvPr/>
        </p:nvSpPr>
        <p:spPr>
          <a:xfrm>
            <a:off x="609853" y="828617"/>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6" name="TextBox 5"/>
          <p:cNvSpPr txBox="1"/>
          <p:nvPr/>
        </p:nvSpPr>
        <p:spPr>
          <a:xfrm>
            <a:off x="609853" y="2470409"/>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7" name="TextBox 6"/>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8" name="TextBox 7"/>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9" name="TextBox 8"/>
          <p:cNvSpPr txBox="1"/>
          <p:nvPr/>
        </p:nvSpPr>
        <p:spPr>
          <a:xfrm>
            <a:off x="588926" y="5088280"/>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灯片编号占位符 19"/>
          <p:cNvSpPr txBox="1">
            <a:spLocks/>
          </p:cNvSpPr>
          <p:nvPr/>
        </p:nvSpPr>
        <p:spPr>
          <a:xfrm>
            <a:off x="3405091"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15</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6"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7" name="TextBox 6"/>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8" name="直接连接符 7"/>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2"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3" name="TextBox 12"/>
          <p:cNvSpPr txBox="1"/>
          <p:nvPr/>
        </p:nvSpPr>
        <p:spPr>
          <a:xfrm>
            <a:off x="570122" y="998385"/>
            <a:ext cx="4967911" cy="465872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、设备：计算机</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台、电磁辐射测试仪</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 、中控系统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钢化玻璃罩</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、软件：电磁测量分析软件</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、台面：</a:t>
            </a:r>
            <a:r>
              <a:rPr lang="en-US" altLang="zh-CN" sz="1300" dirty="0" smtClean="0">
                <a:latin typeface="微软雅黑" pitchFamily="34" charset="-122"/>
                <a:ea typeface="微软雅黑" pitchFamily="34" charset="-122"/>
              </a:rPr>
              <a:t>12mm</a:t>
            </a:r>
            <a:r>
              <a:rPr lang="zh-CN" altLang="en-US" sz="1300" dirty="0" smtClean="0">
                <a:latin typeface="微软雅黑" pitchFamily="34" charset="-122"/>
                <a:ea typeface="微软雅黑" pitchFamily="34" charset="-122"/>
              </a:rPr>
              <a:t>人造石</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、台体：</a:t>
            </a:r>
            <a:r>
              <a:rPr lang="zh-CN" altLang="en-US" sz="1300" dirty="0" smtClean="0"/>
              <a:t> </a:t>
            </a:r>
            <a:r>
              <a:rPr lang="zh-CN" altLang="en-US" sz="1300" dirty="0" smtClean="0">
                <a:latin typeface="微软雅黑" pitchFamily="34" charset="-122"/>
                <a:ea typeface="微软雅黑" pitchFamily="34" charset="-122"/>
              </a:rPr>
              <a:t>阻燃胶合板基层喷漆，钢板喷漆，钢化玻璃罩</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、骨架： </a:t>
            </a:r>
            <a:r>
              <a:rPr lang="en-US" altLang="zh-CN" sz="1300" dirty="0" smtClean="0">
                <a:latin typeface="微软雅黑" pitchFamily="34" charset="-122"/>
                <a:ea typeface="微软雅黑" pitchFamily="34" charset="-122"/>
              </a:rPr>
              <a:t>30X30X2.5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8</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9</a:t>
            </a:r>
            <a:r>
              <a:rPr lang="zh-CN" altLang="en-US" sz="1300" dirty="0">
                <a:latin typeface="微软雅黑" pitchFamily="34" charset="-122"/>
                <a:ea typeface="微软雅黑" pitchFamily="34" charset="-122"/>
              </a:rPr>
              <a:t>、其他：无</a:t>
            </a:r>
            <a:endParaRPr lang="en-US" altLang="zh-CN" sz="1300" dirty="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4" name="TextBox 13"/>
          <p:cNvSpPr txBox="1"/>
          <p:nvPr/>
        </p:nvSpPr>
        <p:spPr>
          <a:xfrm>
            <a:off x="5538033" y="998385"/>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5" name="灯片编号占位符 14"/>
          <p:cNvSpPr>
            <a:spLocks noGrp="1"/>
          </p:cNvSpPr>
          <p:nvPr>
            <p:ph type="sldNum" sz="quarter" idx="10"/>
          </p:nvPr>
        </p:nvSpPr>
        <p:spPr>
          <a:xfrm>
            <a:off x="5078611" y="7008181"/>
            <a:ext cx="2495127" cy="402567"/>
          </a:xfrm>
        </p:spPr>
        <p:txBody>
          <a:bodyPr/>
          <a:lstStyle/>
          <a:p>
            <a:pPr>
              <a:defRPr/>
            </a:pPr>
            <a:fld id="{88295C68-CED8-44D4-A936-FC3161731B4B}" type="slidenum">
              <a:rPr lang="zh-CN" altLang="en-US" smtClean="0"/>
              <a:pPr>
                <a:defRPr/>
              </a:pPr>
              <a:t>16</a:t>
            </a:fld>
            <a:endParaRPr lang="en-US" altLang="zh-CN" dirty="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17</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6"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55754"/>
            <a:ext cx="2298962" cy="3523884"/>
          </a:xfrm>
          <a:prstGeom prst="rect">
            <a:avLst/>
          </a:prstGeom>
          <a:noFill/>
        </p:spPr>
      </p:pic>
      <p:sp>
        <p:nvSpPr>
          <p:cNvPr id="7" name="TextBox 6"/>
          <p:cNvSpPr txBox="1"/>
          <p:nvPr/>
        </p:nvSpPr>
        <p:spPr>
          <a:xfrm>
            <a:off x="565494" y="551324"/>
            <a:ext cx="4995531" cy="711525"/>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XC02-5-02-3</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科技成果（模型）展</a:t>
            </a:r>
            <a:endParaRPr lang="en-US" altLang="zh-CN" sz="1400" b="1"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许继集团有限公司    电动汽车充换电</a:t>
            </a:r>
          </a:p>
        </p:txBody>
      </p:sp>
      <p:sp>
        <p:nvSpPr>
          <p:cNvPr id="8" name="TextBox 7"/>
          <p:cNvSpPr txBox="1"/>
          <p:nvPr/>
        </p:nvSpPr>
        <p:spPr>
          <a:xfrm>
            <a:off x="5600764" y="942392"/>
            <a:ext cx="4818034" cy="4854198"/>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电动汽车作为绿色能源交通工具，成为未来发展趋势，与之配套的充电桩如何工作，电动汽车换电机器人如何给公交车换电、未来电动汽车无线充电如何实现</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电动汽车充电桩工作原理、电池转换原理、无线充电原理</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充电枪给电动汽车模型充电的同时，结合视频做全方位展示</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观众观看、互动操作</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a:t>
            </a: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9" name="TextBox 8"/>
          <p:cNvSpPr txBox="1"/>
          <p:nvPr/>
        </p:nvSpPr>
        <p:spPr>
          <a:xfrm>
            <a:off x="540333" y="4925675"/>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3" name="TextBox 12"/>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4" name="直接连接符 1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8"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9" name="流程图: 联系 18"/>
          <p:cNvSpPr/>
          <p:nvPr/>
        </p:nvSpPr>
        <p:spPr>
          <a:xfrm>
            <a:off x="1873393" y="5883798"/>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21" name="TextBox 20"/>
          <p:cNvSpPr txBox="1"/>
          <p:nvPr/>
        </p:nvSpPr>
        <p:spPr>
          <a:xfrm>
            <a:off x="2030767" y="4622160"/>
            <a:ext cx="1850797" cy="292388"/>
          </a:xfrm>
          <a:prstGeom prst="rect">
            <a:avLst/>
          </a:prstGeom>
          <a:noFill/>
        </p:spPr>
        <p:txBody>
          <a:bodyPr wrap="square" rtlCol="0">
            <a:spAutoFit/>
          </a:bodyPr>
          <a:lstStyle/>
          <a:p>
            <a:r>
              <a:rPr lang="zh-CN" altLang="en-US" sz="1300" dirty="0" smtClean="0">
                <a:latin typeface="微软雅黑" pitchFamily="34" charset="-122"/>
                <a:ea typeface="微软雅黑" pitchFamily="34" charset="-122"/>
              </a:rPr>
              <a:t>模拟效果</a:t>
            </a:r>
          </a:p>
        </p:txBody>
      </p:sp>
      <p:pic>
        <p:nvPicPr>
          <p:cNvPr id="22" name="图片 21" descr="许继集团.jpg"/>
          <p:cNvPicPr>
            <a:picLocks noChangeAspect="1"/>
          </p:cNvPicPr>
          <p:nvPr/>
        </p:nvPicPr>
        <p:blipFill>
          <a:blip r:embed="rId3"/>
          <a:stretch>
            <a:fillRect/>
          </a:stretch>
        </p:blipFill>
        <p:spPr>
          <a:xfrm>
            <a:off x="1523834" y="1396485"/>
            <a:ext cx="2115105" cy="322567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926" y="522479"/>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 name="TextBox 3"/>
          <p:cNvSpPr txBox="1"/>
          <p:nvPr/>
        </p:nvSpPr>
        <p:spPr>
          <a:xfrm>
            <a:off x="609853" y="2177103"/>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 name="TextBox 4"/>
          <p:cNvSpPr txBox="1"/>
          <p:nvPr/>
        </p:nvSpPr>
        <p:spPr>
          <a:xfrm>
            <a:off x="609853" y="828617"/>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6" name="TextBox 5"/>
          <p:cNvSpPr txBox="1"/>
          <p:nvPr/>
        </p:nvSpPr>
        <p:spPr>
          <a:xfrm>
            <a:off x="609853" y="2470409"/>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7" name="TextBox 6"/>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8" name="TextBox 7"/>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9" name="TextBox 8"/>
          <p:cNvSpPr txBox="1"/>
          <p:nvPr/>
        </p:nvSpPr>
        <p:spPr>
          <a:xfrm>
            <a:off x="588926" y="5088280"/>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18</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19</a:t>
            </a:fld>
            <a:endParaRPr lang="en-US" altLang="zh-CN" dirty="0"/>
          </a:p>
        </p:txBody>
      </p:sp>
      <p:sp>
        <p:nvSpPr>
          <p:cNvPr id="3"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4"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5" name="TextBox 4"/>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6" name="直接连接符 5"/>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0"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1" name="TextBox 10"/>
          <p:cNvSpPr txBox="1"/>
          <p:nvPr/>
        </p:nvSpPr>
        <p:spPr>
          <a:xfrm>
            <a:off x="570122" y="998385"/>
            <a:ext cx="4967911" cy="375848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、设备：电动汽车交直流充电桩</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a:t>
            </a:r>
            <a:r>
              <a:rPr lang="zh-CN" altLang="en-US" sz="1300" dirty="0" smtClean="0">
                <a:solidFill>
                  <a:schemeClr val="tx1">
                    <a:lumMod val="95000"/>
                    <a:lumOff val="5000"/>
                  </a:schemeClr>
                </a:solidFill>
                <a:latin typeface="微软雅黑" pitchFamily="34" charset="-122"/>
                <a:ea typeface="微软雅黑" pitchFamily="34" charset="-122"/>
              </a:rPr>
              <a:t>计算机</a:t>
            </a:r>
            <a:r>
              <a:rPr lang="en-US" altLang="zh-CN" sz="1300" dirty="0" smtClean="0">
                <a:solidFill>
                  <a:schemeClr val="tx1">
                    <a:lumMod val="95000"/>
                    <a:lumOff val="5000"/>
                  </a:schemeClr>
                </a:solidFill>
                <a:latin typeface="微软雅黑" pitchFamily="34" charset="-122"/>
                <a:ea typeface="微软雅黑" pitchFamily="34" charset="-122"/>
              </a:rPr>
              <a:t>1</a:t>
            </a:r>
            <a:r>
              <a:rPr lang="zh-CN" altLang="en-US" sz="1300" dirty="0" smtClean="0">
                <a:solidFill>
                  <a:schemeClr val="tx1">
                    <a:lumMod val="95000"/>
                    <a:lumOff val="5000"/>
                  </a:schemeClr>
                </a:solidFill>
                <a:latin typeface="微软雅黑" pitchFamily="34" charset="-122"/>
                <a:ea typeface="微软雅黑" pitchFamily="34" charset="-122"/>
              </a:rPr>
              <a:t>台、汽车模型、</a:t>
            </a:r>
            <a:endParaRPr lang="en-US" altLang="zh-CN" sz="1300" dirty="0" smtClean="0">
              <a:solidFill>
                <a:schemeClr val="tx1">
                  <a:lumMod val="95000"/>
                  <a:lumOff val="5000"/>
                </a:schemeClr>
              </a:solidFill>
              <a:latin typeface="微软雅黑" pitchFamily="34" charset="-122"/>
              <a:ea typeface="微软雅黑" pitchFamily="34" charset="-122"/>
            </a:endParaRPr>
          </a:p>
          <a:p>
            <a:pPr>
              <a:lnSpc>
                <a:spcPct val="150000"/>
              </a:lnSpc>
            </a:pPr>
            <a:r>
              <a:rPr lang="en-US" altLang="zh-CN" sz="1300" dirty="0" smtClean="0">
                <a:solidFill>
                  <a:schemeClr val="tx1">
                    <a:lumMod val="95000"/>
                    <a:lumOff val="5000"/>
                  </a:schemeClr>
                </a:solidFill>
                <a:latin typeface="微软雅黑" pitchFamily="34" charset="-122"/>
                <a:ea typeface="微软雅黑" pitchFamily="34" charset="-122"/>
              </a:rPr>
              <a:t>               UPS</a:t>
            </a:r>
            <a:r>
              <a:rPr lang="zh-CN" altLang="en-US" sz="1300" dirty="0" smtClean="0">
                <a:solidFill>
                  <a:schemeClr val="tx1">
                    <a:lumMod val="95000"/>
                    <a:lumOff val="5000"/>
                  </a:schemeClr>
                </a:solidFill>
                <a:latin typeface="微软雅黑" pitchFamily="34" charset="-122"/>
                <a:ea typeface="微软雅黑" pitchFamily="34" charset="-122"/>
              </a:rPr>
              <a:t>电源、中控系统</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、软件：控制播放软件</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、其他：网络接口预留</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、电动汽车、充电桩模型制作。</a:t>
            </a: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2" name="TextBox 11"/>
          <p:cNvSpPr txBox="1"/>
          <p:nvPr/>
        </p:nvSpPr>
        <p:spPr>
          <a:xfrm>
            <a:off x="5538033" y="998385"/>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7719" y="221192"/>
            <a:ext cx="7806905" cy="775294"/>
          </a:xfrm>
          <a:prstGeom prst="round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65" tIns="51933" rIns="103865" bIns="51933" rtlCol="0" anchor="ctr"/>
          <a:lstStyle/>
          <a:p>
            <a:pPr algn="ctr"/>
            <a:endParaRPr lang="zh-CN" altLang="en-US">
              <a:solidFill>
                <a:schemeClr val="bg1"/>
              </a:solidFill>
            </a:endParaRPr>
          </a:p>
        </p:txBody>
      </p:sp>
      <p:sp>
        <p:nvSpPr>
          <p:cNvPr id="15" name="TextBox 14"/>
          <p:cNvSpPr txBox="1"/>
          <p:nvPr/>
        </p:nvSpPr>
        <p:spPr>
          <a:xfrm>
            <a:off x="6353286" y="610984"/>
            <a:ext cx="877309" cy="305284"/>
          </a:xfrm>
          <a:prstGeom prst="rect">
            <a:avLst/>
          </a:prstGeom>
          <a:noFill/>
        </p:spPr>
        <p:txBody>
          <a:bodyPr wrap="none" lIns="104212" tIns="52106" rIns="104212" bIns="52106" rtlCol="0">
            <a:spAutoFit/>
          </a:bodyPr>
          <a:lstStyle/>
          <a:p>
            <a:r>
              <a:rPr lang="zh-CN" altLang="en-US" sz="1300" dirty="0" smtClean="0">
                <a:solidFill>
                  <a:schemeClr val="bg1"/>
                </a:solidFill>
                <a:latin typeface="微软雅黑" pitchFamily="34" charset="-122"/>
                <a:ea typeface="微软雅黑" pitchFamily="34" charset="-122"/>
              </a:rPr>
              <a:t>展区概述</a:t>
            </a:r>
            <a:endParaRPr lang="en-US" altLang="zh-CN" sz="1300" dirty="0" smtClean="0">
              <a:solidFill>
                <a:schemeClr val="bg1"/>
              </a:solidFill>
              <a:latin typeface="微软雅黑" pitchFamily="34" charset="-122"/>
              <a:ea typeface="微软雅黑" pitchFamily="34" charset="-122"/>
            </a:endParaRPr>
          </a:p>
        </p:txBody>
      </p:sp>
      <p:sp>
        <p:nvSpPr>
          <p:cNvPr id="17" name="TextBox 16"/>
          <p:cNvSpPr txBox="1"/>
          <p:nvPr/>
        </p:nvSpPr>
        <p:spPr>
          <a:xfrm>
            <a:off x="9534" y="290379"/>
            <a:ext cx="7775591" cy="335713"/>
          </a:xfrm>
          <a:prstGeom prst="rect">
            <a:avLst/>
          </a:prstGeom>
          <a:noFill/>
        </p:spPr>
        <p:txBody>
          <a:bodyPr wrap="square" lIns="103865" tIns="51933" rIns="103865" bIns="51933" rtlCol="0">
            <a:spAutoFit/>
          </a:bodyPr>
          <a:lstStyle/>
          <a:p>
            <a:pPr algn="ctr"/>
            <a:r>
              <a:rPr lang="en-US" altLang="zh-CN" sz="1300" b="1" dirty="0">
                <a:solidFill>
                  <a:schemeClr val="bg1"/>
                </a:solidFill>
                <a:latin typeface="微软雅黑" pitchFamily="34" charset="-122"/>
                <a:ea typeface="微软雅黑" pitchFamily="34" charset="-122"/>
              </a:rPr>
              <a:t>XUCHANG SCIENCE AND TECHNOLOGY MUSEUM </a:t>
            </a:r>
            <a:r>
              <a:rPr lang="en-US" altLang="zh-CN" sz="1500" b="1" dirty="0">
                <a:solidFill>
                  <a:schemeClr val="bg1"/>
                </a:solidFill>
                <a:latin typeface="微软雅黑" pitchFamily="34" charset="-122"/>
                <a:ea typeface="微软雅黑" pitchFamily="34" charset="-122"/>
              </a:rPr>
              <a:t>︱ </a:t>
            </a:r>
            <a:r>
              <a:rPr lang="zh-CN" altLang="en-US" sz="1500" b="1" dirty="0" smtClean="0">
                <a:solidFill>
                  <a:schemeClr val="bg1"/>
                </a:solidFill>
                <a:latin typeface="微软雅黑" pitchFamily="34" charset="-122"/>
                <a:ea typeface="微软雅黑" pitchFamily="34" charset="-122"/>
              </a:rPr>
              <a:t>许昌科学技术馆</a:t>
            </a:r>
            <a:endParaRPr lang="zh-CN" altLang="en-US" sz="1500" b="1" dirty="0">
              <a:solidFill>
                <a:schemeClr val="bg1"/>
              </a:solidFill>
              <a:latin typeface="微软雅黑" pitchFamily="34" charset="-122"/>
              <a:ea typeface="微软雅黑" pitchFamily="34" charset="-122"/>
            </a:endParaRPr>
          </a:p>
        </p:txBody>
      </p:sp>
      <p:sp>
        <p:nvSpPr>
          <p:cNvPr id="18" name="TextBox 17"/>
          <p:cNvSpPr txBox="1"/>
          <p:nvPr/>
        </p:nvSpPr>
        <p:spPr>
          <a:xfrm>
            <a:off x="2127380" y="3072011"/>
            <a:ext cx="6502270" cy="1015663"/>
          </a:xfrm>
          <a:prstGeom prst="rect">
            <a:avLst/>
          </a:prstGeom>
          <a:noFill/>
        </p:spPr>
        <p:txBody>
          <a:bodyPr wrap="square" rtlCol="0">
            <a:spAutoFit/>
          </a:bodyPr>
          <a:lstStyle/>
          <a:p>
            <a:r>
              <a:rPr lang="zh-CN" altLang="en-US" sz="6000" dirty="0" smtClean="0">
                <a:latin typeface="微软雅黑" pitchFamily="34" charset="-122"/>
                <a:ea typeface="微软雅黑" pitchFamily="34" charset="-122"/>
              </a:rPr>
              <a:t>智能信息天地展区</a:t>
            </a:r>
            <a:endParaRPr lang="zh-CN" altLang="en-US" sz="6000" dirty="0">
              <a:latin typeface="微软雅黑" pitchFamily="34" charset="-122"/>
              <a:ea typeface="微软雅黑" pitchFamily="34" charset="-122"/>
            </a:endParaRPr>
          </a:p>
        </p:txBody>
      </p:sp>
      <p:sp>
        <p:nvSpPr>
          <p:cNvPr id="8" name="灯片编号占位符 7"/>
          <p:cNvSpPr>
            <a:spLocks noGrp="1"/>
          </p:cNvSpPr>
          <p:nvPr>
            <p:ph type="sldNum" sz="quarter" idx="12"/>
          </p:nvPr>
        </p:nvSpPr>
        <p:spPr/>
        <p:txBody>
          <a:bodyPr/>
          <a:lstStyle/>
          <a:p>
            <a:fld id="{C35DAED7-3D46-43E3-887E-0E9FEB1A9ADE}" type="slidenum">
              <a:rPr lang="zh-CN" altLang="en-US" smtClean="0"/>
              <a:pPr/>
              <a:t>2</a:t>
            </a:fld>
            <a:endParaRPr lang="zh-CN" altLang="en-US"/>
          </a:p>
        </p:txBody>
      </p:sp>
    </p:spTree>
    <p:extLst>
      <p:ext uri="{BB962C8B-B14F-4D97-AF65-F5344CB8AC3E}">
        <p14:creationId xmlns:p14="http://schemas.microsoft.com/office/powerpoint/2010/main" val="422062108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20</a:t>
            </a:fld>
            <a:endParaRPr lang="en-US" altLang="zh-CN" dirty="0"/>
          </a:p>
        </p:txBody>
      </p:sp>
      <p:pic>
        <p:nvPicPr>
          <p:cNvPr id="4"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55754"/>
            <a:ext cx="2298962" cy="3523884"/>
          </a:xfrm>
          <a:prstGeom prst="rect">
            <a:avLst/>
          </a:prstGeom>
          <a:noFill/>
        </p:spPr>
      </p:pic>
      <p:sp>
        <p:nvSpPr>
          <p:cNvPr id="5" name="TextBox 4"/>
          <p:cNvSpPr txBox="1"/>
          <p:nvPr/>
        </p:nvSpPr>
        <p:spPr>
          <a:xfrm>
            <a:off x="565494" y="551324"/>
            <a:ext cx="4995531" cy="711525"/>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XC02-5-02-4</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科技成果（模型）展</a:t>
            </a:r>
            <a:endParaRPr lang="en-US" altLang="zh-CN" sz="1400" b="1"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西继迅达电梯    电梯安全技术</a:t>
            </a:r>
          </a:p>
        </p:txBody>
      </p:sp>
      <p:sp>
        <p:nvSpPr>
          <p:cNvPr id="6" name="TextBox 5"/>
          <p:cNvSpPr txBox="1"/>
          <p:nvPr/>
        </p:nvSpPr>
        <p:spPr>
          <a:xfrm>
            <a:off x="5600764" y="942392"/>
            <a:ext cx="4818034" cy="5100419"/>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电梯作为日常上下楼的重要工具，很多人并不了解他的安全技术，如何保障每位乘坐者的人身安全，遇到突发故障后如何正确应对，远程集控如何实现？</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按下按钮，电梯门打开，进入到轿厢内部，通过多媒体屏幕获得知识</a:t>
            </a:r>
            <a:endParaRPr lang="en-US" altLang="zh-CN" sz="1300"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轿厢内部的多媒体屏幕模拟观光电梯上升或下降的过程，同时可模拟遇到突发状况的情景以及应对措施。</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观众观看、互动操作</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1-4</a:t>
            </a: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7" name="TextBox 6"/>
          <p:cNvSpPr txBox="1"/>
          <p:nvPr/>
        </p:nvSpPr>
        <p:spPr>
          <a:xfrm>
            <a:off x="540333" y="4925675"/>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0"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1" name="TextBox 10"/>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2" name="直接连接符 1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6"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7" name="流程图: 联系 16"/>
          <p:cNvSpPr/>
          <p:nvPr/>
        </p:nvSpPr>
        <p:spPr>
          <a:xfrm>
            <a:off x="1873393" y="5883798"/>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18" name="TextBox 17"/>
          <p:cNvSpPr txBox="1"/>
          <p:nvPr/>
        </p:nvSpPr>
        <p:spPr>
          <a:xfrm>
            <a:off x="2030767" y="4622160"/>
            <a:ext cx="1850797" cy="292388"/>
          </a:xfrm>
          <a:prstGeom prst="rect">
            <a:avLst/>
          </a:prstGeom>
          <a:noFill/>
        </p:spPr>
        <p:txBody>
          <a:bodyPr wrap="square" rtlCol="0">
            <a:spAutoFit/>
          </a:bodyPr>
          <a:lstStyle/>
          <a:p>
            <a:r>
              <a:rPr lang="zh-CN" altLang="en-US" sz="1300" dirty="0" smtClean="0">
                <a:latin typeface="微软雅黑" pitchFamily="34" charset="-122"/>
                <a:ea typeface="微软雅黑" pitchFamily="34" charset="-122"/>
              </a:rPr>
              <a:t>模拟效果</a:t>
            </a:r>
          </a:p>
        </p:txBody>
      </p:sp>
      <p:pic>
        <p:nvPicPr>
          <p:cNvPr id="20" name="图片 19" descr="电梯.jpg"/>
          <p:cNvPicPr>
            <a:picLocks noChangeAspect="1"/>
          </p:cNvPicPr>
          <p:nvPr/>
        </p:nvPicPr>
        <p:blipFill>
          <a:blip r:embed="rId3"/>
          <a:stretch>
            <a:fillRect/>
          </a:stretch>
        </p:blipFill>
        <p:spPr>
          <a:xfrm>
            <a:off x="1553300" y="1391328"/>
            <a:ext cx="2186935" cy="3230832"/>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926" y="522479"/>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 name="TextBox 3"/>
          <p:cNvSpPr txBox="1"/>
          <p:nvPr/>
        </p:nvSpPr>
        <p:spPr>
          <a:xfrm>
            <a:off x="609853" y="2177103"/>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 name="TextBox 4"/>
          <p:cNvSpPr txBox="1"/>
          <p:nvPr/>
        </p:nvSpPr>
        <p:spPr>
          <a:xfrm>
            <a:off x="609853" y="828617"/>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6" name="TextBox 5"/>
          <p:cNvSpPr txBox="1"/>
          <p:nvPr/>
        </p:nvSpPr>
        <p:spPr>
          <a:xfrm>
            <a:off x="609853" y="2470409"/>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7" name="TextBox 6"/>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8" name="TextBox 7"/>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9" name="TextBox 8"/>
          <p:cNvSpPr txBox="1"/>
          <p:nvPr/>
        </p:nvSpPr>
        <p:spPr>
          <a:xfrm>
            <a:off x="588926" y="5088280"/>
            <a:ext cx="8751017"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21</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5"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6" name="TextBox 5"/>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7" name="直接连接符 6"/>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1"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2" name="TextBox 11"/>
          <p:cNvSpPr txBox="1"/>
          <p:nvPr/>
        </p:nvSpPr>
        <p:spPr>
          <a:xfrm>
            <a:off x="570122" y="998385"/>
            <a:ext cx="4967911" cy="4404812"/>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、设备：电梯自动门、</a:t>
            </a:r>
            <a:r>
              <a:rPr lang="zh-CN" altLang="en-US" sz="1300" dirty="0" smtClean="0">
                <a:solidFill>
                  <a:schemeClr val="tx1">
                    <a:lumMod val="95000"/>
                    <a:lumOff val="5000"/>
                  </a:schemeClr>
                </a:solidFill>
                <a:latin typeface="微软雅黑" pitchFamily="34" charset="-122"/>
                <a:ea typeface="微软雅黑" pitchFamily="34" charset="-122"/>
              </a:rPr>
              <a:t>电梯轿厢、震动装置</a:t>
            </a:r>
            <a:r>
              <a:rPr lang="zh-CN" altLang="en-US" sz="1300" dirty="0" smtClean="0">
                <a:latin typeface="微软雅黑" pitchFamily="34" charset="-122"/>
                <a:ea typeface="微软雅黑" pitchFamily="34" charset="-122"/>
              </a:rPr>
              <a:t>、计算机</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42</a:t>
            </a:r>
            <a:r>
              <a:rPr lang="zh-CN" altLang="en-US" sz="1300" dirty="0" smtClean="0">
                <a:latin typeface="微软雅黑" pitchFamily="34" charset="-122"/>
                <a:ea typeface="微软雅黑" pitchFamily="34" charset="-122"/>
              </a:rPr>
              <a:t>寸液晶拼屏（</a:t>
            </a: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拼）、钢化玻璃面板、</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电源、中控系统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音频系统、通风、照明系统</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、软件：控制播放软件</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、轿体：</a:t>
            </a:r>
            <a:r>
              <a:rPr lang="zh-CN" altLang="en-US" sz="1300" dirty="0" smtClean="0"/>
              <a:t> </a:t>
            </a:r>
            <a:r>
              <a:rPr lang="zh-CN" altLang="en-US" sz="1300" dirty="0" smtClean="0">
                <a:latin typeface="微软雅黑" pitchFamily="34" charset="-122"/>
                <a:ea typeface="微软雅黑" pitchFamily="34" charset="-122"/>
              </a:rPr>
              <a:t>阻燃胶合板基层，不锈钢墙面，电梯厢整体制作。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、骨架： </a:t>
            </a:r>
            <a:r>
              <a:rPr lang="en-US" altLang="zh-CN" sz="1300" dirty="0" smtClean="0">
                <a:latin typeface="微软雅黑" pitchFamily="34" charset="-122"/>
                <a:ea typeface="微软雅黑" pitchFamily="34" charset="-122"/>
              </a:rPr>
              <a:t>30X30X2.5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8</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9</a:t>
            </a:r>
            <a:r>
              <a:rPr lang="zh-CN" altLang="en-US" sz="1300" dirty="0">
                <a:latin typeface="微软雅黑" pitchFamily="34" charset="-122"/>
                <a:ea typeface="微软雅黑" pitchFamily="34" charset="-122"/>
              </a:rPr>
              <a:t>、其他</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网络接口预留</a:t>
            </a: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3" name="TextBox 12"/>
          <p:cNvSpPr txBox="1"/>
          <p:nvPr/>
        </p:nvSpPr>
        <p:spPr>
          <a:xfrm>
            <a:off x="5538033" y="998385"/>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4"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22</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23</a:t>
            </a:fld>
            <a:endParaRPr lang="en-US" altLang="zh-CN" dirty="0"/>
          </a:p>
        </p:txBody>
      </p:sp>
      <p:sp>
        <p:nvSpPr>
          <p:cNvPr id="3"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23</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
        <p:nvSpPr>
          <p:cNvPr id="4" name="灯片编号占位符 1"/>
          <p:cNvSpPr txBox="1">
            <a:spLocks/>
          </p:cNvSpPr>
          <p:nvPr/>
        </p:nvSpPr>
        <p:spPr>
          <a:xfrm>
            <a:off x="7663603"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23</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5"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55754"/>
            <a:ext cx="2298962" cy="3523884"/>
          </a:xfrm>
          <a:prstGeom prst="rect">
            <a:avLst/>
          </a:prstGeom>
          <a:noFill/>
        </p:spPr>
      </p:pic>
      <p:sp>
        <p:nvSpPr>
          <p:cNvPr id="6" name="TextBox 5"/>
          <p:cNvSpPr txBox="1"/>
          <p:nvPr/>
        </p:nvSpPr>
        <p:spPr>
          <a:xfrm>
            <a:off x="565494" y="551324"/>
            <a:ext cx="4995531" cy="711525"/>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XC02-5-02-5</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科技成果（模型）展</a:t>
            </a:r>
            <a:endParaRPr lang="en-US" altLang="zh-CN" sz="1400" b="1"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黄河旋风     人造金刚石技术</a:t>
            </a:r>
          </a:p>
        </p:txBody>
      </p:sp>
      <p:sp>
        <p:nvSpPr>
          <p:cNvPr id="7" name="TextBox 6"/>
          <p:cNvSpPr txBox="1"/>
          <p:nvPr/>
        </p:nvSpPr>
        <p:spPr>
          <a:xfrm>
            <a:off x="4189955" y="1083461"/>
            <a:ext cx="6189104" cy="5974505"/>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天然钻石的形成和出现</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人造金刚石形成过程</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通过放大镜观看人造金刚石（钻石）和天然钻石（八心八箭效</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果）</a:t>
            </a:r>
            <a:endParaRPr lang="en-US" altLang="zh-CN" sz="1300" dirty="0" smtClean="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solidFill>
                  <a:schemeClr val="tx1">
                    <a:lumMod val="95000"/>
                    <a:lumOff val="5000"/>
                  </a:schemeClr>
                </a:solidFill>
                <a:latin typeface="微软雅黑" pitchFamily="34" charset="-122"/>
                <a:ea typeface="微软雅黑" pitchFamily="34" charset="-122"/>
              </a:rPr>
              <a:t>人造金刚石智能化生产过程</a:t>
            </a:r>
            <a:endParaRPr lang="en-US" altLang="zh-CN" sz="1300" dirty="0" smtClean="0">
              <a:solidFill>
                <a:schemeClr val="tx1">
                  <a:lumMod val="95000"/>
                  <a:lumOff val="5000"/>
                </a:schemeClr>
              </a:solidFill>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火山剖面模型、人造金刚石压机模型、放大镜</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a:t>
            </a:r>
            <a:endParaRPr lang="en-US" altLang="zh-CN" sz="1300" dirty="0" smtClean="0">
              <a:latin typeface="微软雅黑" pitchFamily="34" charset="-122"/>
              <a:ea typeface="微软雅黑" pitchFamily="34" charset="-122"/>
            </a:endParaRPr>
          </a:p>
          <a:p>
            <a:pPr>
              <a:lnSpc>
                <a:spcPct val="150000"/>
              </a:lnSpc>
              <a:defRPr/>
            </a:pPr>
            <a:endParaRPr lang="en-US" altLang="zh-CN" sz="14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1-3</a:t>
            </a:r>
          </a:p>
          <a:p>
            <a:pPr>
              <a:lnSpc>
                <a:spcPct val="15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8" name="TextBox 7"/>
          <p:cNvSpPr txBox="1"/>
          <p:nvPr/>
        </p:nvSpPr>
        <p:spPr>
          <a:xfrm>
            <a:off x="540333" y="4925675"/>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9"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0"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1"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流程图: 联系 17"/>
          <p:cNvSpPr/>
          <p:nvPr/>
        </p:nvSpPr>
        <p:spPr>
          <a:xfrm>
            <a:off x="1873393" y="5883798"/>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19" name="TextBox 18"/>
          <p:cNvSpPr txBox="1"/>
          <p:nvPr/>
        </p:nvSpPr>
        <p:spPr>
          <a:xfrm>
            <a:off x="2030767" y="4622160"/>
            <a:ext cx="1850797" cy="292388"/>
          </a:xfrm>
          <a:prstGeom prst="rect">
            <a:avLst/>
          </a:prstGeom>
          <a:noFill/>
        </p:spPr>
        <p:txBody>
          <a:bodyPr wrap="square" rtlCol="0">
            <a:spAutoFit/>
          </a:bodyPr>
          <a:lstStyle/>
          <a:p>
            <a:r>
              <a:rPr lang="zh-CN" altLang="en-US" sz="1300" dirty="0" smtClean="0">
                <a:latin typeface="微软雅黑" pitchFamily="34" charset="-122"/>
                <a:ea typeface="微软雅黑" pitchFamily="34" charset="-122"/>
              </a:rPr>
              <a:t>模拟效果</a:t>
            </a:r>
          </a:p>
        </p:txBody>
      </p:sp>
      <p:pic>
        <p:nvPicPr>
          <p:cNvPr id="21" name="图片 20" descr="黄河旋风.jpg"/>
          <p:cNvPicPr>
            <a:picLocks noChangeAspect="1"/>
          </p:cNvPicPr>
          <p:nvPr/>
        </p:nvPicPr>
        <p:blipFill>
          <a:blip r:embed="rId3"/>
          <a:stretch>
            <a:fillRect/>
          </a:stretch>
        </p:blipFill>
        <p:spPr>
          <a:xfrm>
            <a:off x="1489052" y="1477503"/>
            <a:ext cx="1700225" cy="3022622"/>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24</a:t>
            </a:fld>
            <a:endParaRPr lang="en-US" altLang="zh-CN" dirty="0"/>
          </a:p>
        </p:txBody>
      </p:sp>
      <p:sp>
        <p:nvSpPr>
          <p:cNvPr id="3" name="TextBox 2"/>
          <p:cNvSpPr txBox="1"/>
          <p:nvPr/>
        </p:nvSpPr>
        <p:spPr>
          <a:xfrm>
            <a:off x="588926" y="522479"/>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 name="TextBox 3"/>
          <p:cNvSpPr txBox="1"/>
          <p:nvPr/>
        </p:nvSpPr>
        <p:spPr>
          <a:xfrm>
            <a:off x="609853" y="2177103"/>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 name="TextBox 4"/>
          <p:cNvSpPr txBox="1"/>
          <p:nvPr/>
        </p:nvSpPr>
        <p:spPr>
          <a:xfrm>
            <a:off x="609853" y="828617"/>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6" name="TextBox 5"/>
          <p:cNvSpPr txBox="1"/>
          <p:nvPr/>
        </p:nvSpPr>
        <p:spPr>
          <a:xfrm>
            <a:off x="609853" y="2470409"/>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7" name="TextBox 6"/>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8" name="TextBox 7"/>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9" name="TextBox 8"/>
          <p:cNvSpPr txBox="1"/>
          <p:nvPr/>
        </p:nvSpPr>
        <p:spPr>
          <a:xfrm>
            <a:off x="588926" y="5088280"/>
            <a:ext cx="8751017"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24</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a:defRPr/>
            </a:pPr>
            <a:fld id="{88295C68-CED8-44D4-A936-FC3161731B4B}" type="slidenum">
              <a:rPr lang="zh-CN" altLang="en-US" smtClean="0"/>
              <a:pPr>
                <a:defRPr/>
              </a:pPr>
              <a:t>25</a:t>
            </a:fld>
            <a:endParaRPr lang="en-US" altLang="zh-CN" dirty="0"/>
          </a:p>
        </p:txBody>
      </p:sp>
      <p:sp>
        <p:nvSpPr>
          <p:cNvPr id="3"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4"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5" name="TextBox 4"/>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6" name="直接连接符 5"/>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7" name="直接连接符 6"/>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0"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1" name="TextBox 10"/>
          <p:cNvSpPr txBox="1"/>
          <p:nvPr/>
        </p:nvSpPr>
        <p:spPr>
          <a:xfrm>
            <a:off x="570122" y="998385"/>
            <a:ext cx="4967911" cy="435864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、台面：</a:t>
            </a:r>
            <a:r>
              <a:rPr lang="en-US" altLang="zh-CN" sz="1300" dirty="0" smtClean="0">
                <a:latin typeface="微软雅黑" pitchFamily="34" charset="-122"/>
                <a:ea typeface="微软雅黑" pitchFamily="34" charset="-122"/>
              </a:rPr>
              <a:t>12mm</a:t>
            </a:r>
            <a:r>
              <a:rPr lang="zh-CN" altLang="en-US" sz="1300" dirty="0" smtClean="0">
                <a:latin typeface="微软雅黑" pitchFamily="34" charset="-122"/>
                <a:ea typeface="微软雅黑" pitchFamily="34" charset="-122"/>
              </a:rPr>
              <a:t>厚人造石</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、台体：钢板烤漆</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、骨架：</a:t>
            </a:r>
            <a:r>
              <a:rPr lang="en-US" altLang="zh-CN" sz="1300" dirty="0" smtClean="0">
                <a:latin typeface="微软雅黑" pitchFamily="34" charset="-122"/>
                <a:ea typeface="微软雅黑" pitchFamily="34" charset="-122"/>
              </a:rPr>
              <a:t>30X30X2.0</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、踢脚：</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、模型：亚克力、石膏、亚克力模型罩、</a:t>
            </a:r>
            <a:r>
              <a:rPr lang="zh-CN" altLang="en-US" sz="1300" dirty="0">
                <a:latin typeface="微软雅黑" pitchFamily="34" charset="-122"/>
                <a:ea typeface="微软雅黑" pitchFamily="34" charset="-122"/>
              </a:rPr>
              <a:t>造型灯箱</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、设备：专用放大镜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zh-CN" altLang="en-US"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8</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zh-CN" altLang="en-US" sz="1300" dirty="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2" name="TextBox 11"/>
          <p:cNvSpPr txBox="1"/>
          <p:nvPr/>
        </p:nvSpPr>
        <p:spPr>
          <a:xfrm>
            <a:off x="5538033" y="998385"/>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3" name="灯片编号占位符 1"/>
          <p:cNvSpPr txBox="1">
            <a:spLocks/>
          </p:cNvSpPr>
          <p:nvPr/>
        </p:nvSpPr>
        <p:spPr>
          <a:xfrm>
            <a:off x="3327976" y="7008181"/>
            <a:ext cx="2495127" cy="402567"/>
          </a:xfrm>
          <a:prstGeom prst="rect">
            <a:avLst/>
          </a:prstGeom>
          <a:ln/>
        </p:spPr>
        <p:txBody>
          <a:bodyPr vert="horz" lIns="104212" tIns="52106" rIns="104212" bIns="52106" rtlCol="0" anchor="ctr"/>
          <a:lstStyle/>
          <a:p>
            <a:pPr marL="0" marR="0" lvl="0" indent="0" algn="r" defTabSz="1042121" rtl="0" eaLnBrk="1" fontAlgn="auto" latinLnBrk="0" hangingPunct="1">
              <a:lnSpc>
                <a:spcPct val="100000"/>
              </a:lnSpc>
              <a:spcBef>
                <a:spcPts val="0"/>
              </a:spcBef>
              <a:spcAft>
                <a:spcPts val="0"/>
              </a:spcAft>
              <a:buClrTx/>
              <a:buSzTx/>
              <a:buFontTx/>
              <a:buNone/>
              <a:tabLst/>
              <a:defRPr/>
            </a:pPr>
            <a:fld id="{88295C68-CED8-44D4-A936-FC3161731B4B}" type="slidenum">
              <a:rPr kumimoji="0" lang="zh-CN" altLang="en-US" sz="1400" b="0" i="0" u="none" strike="noStrike" kern="1200" cap="none" spc="0" normalizeH="0" baseline="0" noProof="0" smtClean="0">
                <a:ln>
                  <a:noFill/>
                </a:ln>
                <a:solidFill>
                  <a:schemeClr val="tx1">
                    <a:tint val="75000"/>
                  </a:schemeClr>
                </a:solidFill>
                <a:effectLst/>
                <a:uLnTx/>
                <a:uFillTx/>
                <a:latin typeface="+mn-lt"/>
                <a:ea typeface="+mn-ea"/>
                <a:cs typeface="+mn-cs"/>
              </a:rPr>
              <a:pPr marL="0" marR="0" lvl="0" indent="0" algn="r" defTabSz="1042121" rtl="0" eaLnBrk="1" fontAlgn="auto" latinLnBrk="0" hangingPunct="1">
                <a:lnSpc>
                  <a:spcPct val="100000"/>
                </a:lnSpc>
                <a:spcBef>
                  <a:spcPts val="0"/>
                </a:spcBef>
                <a:spcAft>
                  <a:spcPts val="0"/>
                </a:spcAft>
                <a:buClrTx/>
                <a:buSzTx/>
                <a:buFontTx/>
                <a:buNone/>
                <a:tabLst/>
                <a:defRPr/>
              </a:pPr>
              <a:t>25</a:t>
            </a:fld>
            <a:endParaRPr kumimoji="0" lang="en-US" altLang="zh-CN" sz="14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490437"/>
            <a:ext cx="2298962" cy="3523884"/>
          </a:xfrm>
          <a:prstGeom prst="rect">
            <a:avLst/>
          </a:prstGeom>
          <a:noFill/>
        </p:spPr>
      </p:pic>
      <p:sp>
        <p:nvSpPr>
          <p:cNvPr id="11" name="TextBox 10"/>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  </a:t>
            </a:r>
            <a:r>
              <a:rPr lang="en-US" sz="1400" b="1" dirty="0" smtClean="0">
                <a:solidFill>
                  <a:srgbClr val="000000"/>
                </a:solidFill>
                <a:latin typeface="微软雅黑" pitchFamily="34" charset="-122"/>
                <a:ea typeface="微软雅黑" pitchFamily="34" charset="-122"/>
              </a:rPr>
              <a:t>XC02-5-03 </a:t>
            </a:r>
            <a:r>
              <a:rPr lang="zh-CN" altLang="en-US" sz="1400" b="1" dirty="0" smtClean="0">
                <a:solidFill>
                  <a:srgbClr val="000000"/>
                </a:solidFill>
                <a:latin typeface="微软雅黑" pitchFamily="34" charset="-122"/>
                <a:ea typeface="微软雅黑" pitchFamily="34" charset="-122"/>
              </a:rPr>
              <a:t>能源互联网</a:t>
            </a:r>
            <a:endParaRPr lang="zh-CN" altLang="en-US" sz="1400" b="1" dirty="0" smtClean="0">
              <a:latin typeface="微软雅黑" pitchFamily="34" charset="-122"/>
              <a:ea typeface="微软雅黑" pitchFamily="34" charset="-122"/>
            </a:endParaRPr>
          </a:p>
        </p:txBody>
      </p:sp>
      <p:sp>
        <p:nvSpPr>
          <p:cNvPr id="18" name="TextBox 17"/>
          <p:cNvSpPr txBox="1"/>
          <p:nvPr/>
        </p:nvSpPr>
        <p:spPr>
          <a:xfrm>
            <a:off x="5600764" y="551329"/>
            <a:ext cx="4818034" cy="6767029"/>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30000"/>
              </a:lnSpc>
            </a:pPr>
            <a:r>
              <a:rPr lang="zh-CN" altLang="en-US" sz="1300" dirty="0" smtClean="0">
                <a:solidFill>
                  <a:schemeClr val="tx1">
                    <a:lumMod val="95000"/>
                    <a:lumOff val="5000"/>
                  </a:schemeClr>
                </a:solidFill>
                <a:latin typeface="微软雅黑" pitchFamily="34" charset="-122"/>
                <a:ea typeface="微软雅黑" pitchFamily="34" charset="-122"/>
              </a:rPr>
              <a:t>全球能源互联网、智能电网的原理和未来的发展趋势。</a:t>
            </a:r>
            <a:endParaRPr lang="en-US" altLang="zh-CN" sz="1300" dirty="0" smtClean="0">
              <a:solidFill>
                <a:schemeClr val="tx1">
                  <a:lumMod val="95000"/>
                  <a:lumOff val="5000"/>
                </a:schemeClr>
              </a:solidFill>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30000"/>
              </a:lnSpc>
            </a:pPr>
            <a:r>
              <a:rPr lang="zh-CN" altLang="en-US" sz="1300" dirty="0" smtClean="0">
                <a:solidFill>
                  <a:srgbClr val="000000"/>
                </a:solidFill>
                <a:latin typeface="微软雅黑"/>
                <a:ea typeface="微软雅黑"/>
                <a:cs typeface="微软雅黑"/>
                <a:sym typeface="微软雅黑"/>
              </a:rPr>
              <a:t>全球能源互联网技术、智能电网技术、物联网技术</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endParaRPr lang="en-US" altLang="zh-CN" sz="1100" dirty="0" smtClean="0">
              <a:solidFill>
                <a:srgbClr val="000000"/>
              </a:solidFill>
              <a:latin typeface="微软雅黑"/>
              <a:ea typeface="微软雅黑"/>
              <a:cs typeface="微软雅黑"/>
              <a:sym typeface="微软雅黑"/>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数字沙盘总览支撑系统的动态展示，包含以下元素：</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风电场、光伏电场、水电站、火电厂</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视频内容包含以下几部分：</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  全球能源互联网技术    ■智能电网技术</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 发电、输电、配电、变电、用电的整个用电流程演示  </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 数字沙盘包含</a:t>
            </a:r>
            <a:r>
              <a:rPr lang="en-US" altLang="zh-CN" sz="1300" dirty="0" smtClean="0">
                <a:solidFill>
                  <a:srgbClr val="000000"/>
                </a:solidFill>
                <a:latin typeface="微软雅黑"/>
                <a:ea typeface="微软雅黑"/>
                <a:cs typeface="微软雅黑"/>
                <a:sym typeface="微软雅黑"/>
              </a:rPr>
              <a:t>3D</a:t>
            </a:r>
            <a:r>
              <a:rPr lang="zh-CN" altLang="en-US" sz="1300" dirty="0" smtClean="0">
                <a:solidFill>
                  <a:srgbClr val="000000"/>
                </a:solidFill>
                <a:latin typeface="微软雅黑"/>
                <a:ea typeface="微软雅黑"/>
                <a:cs typeface="微软雅黑"/>
                <a:sym typeface="微软雅黑"/>
              </a:rPr>
              <a:t>动画演示。</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buFont typeface="Arial" charset="0"/>
              <a:buNone/>
            </a:pPr>
            <a:endParaRPr lang="en-US" altLang="zh-CN" sz="1100" dirty="0" smtClean="0">
              <a:solidFill>
                <a:srgbClr val="000000"/>
              </a:solidFill>
              <a:latin typeface="微软雅黑"/>
              <a:ea typeface="微软雅黑"/>
              <a:cs typeface="微软雅黑"/>
              <a:sym typeface="微软雅黑"/>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通过集控系统互动操作，实现场景互动，业务、内容展示时区域场景自动跟随互动，形成展示介绍与场景交叉变化。数字媒体部分分段控制与管理，实现画面与沙盘同步展示。</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1-2</a:t>
            </a:r>
            <a:r>
              <a:rPr lang="zh-CN" altLang="en-US" sz="1300" dirty="0" smtClean="0">
                <a:latin typeface="微软雅黑" pitchFamily="34" charset="-122"/>
                <a:ea typeface="微软雅黑" pitchFamily="34" charset="-122"/>
              </a:rPr>
              <a:t>人</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22" name="TextBox 21"/>
          <p:cNvSpPr txBox="1"/>
          <p:nvPr/>
        </p:nvSpPr>
        <p:spPr>
          <a:xfrm>
            <a:off x="540333" y="4860358"/>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4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45"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53"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64" name="TextBox 63"/>
          <p:cNvSpPr txBox="1"/>
          <p:nvPr/>
        </p:nvSpPr>
        <p:spPr>
          <a:xfrm>
            <a:off x="6911751" y="175402"/>
            <a:ext cx="2299156"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72" name="直接连接符 7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6" name="流程图: 联系 25"/>
          <p:cNvSpPr/>
          <p:nvPr/>
        </p:nvSpPr>
        <p:spPr>
          <a:xfrm>
            <a:off x="2210085" y="5407723"/>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pic>
        <p:nvPicPr>
          <p:cNvPr id="19" name="图片 18" descr="5555555555-3.jpg"/>
          <p:cNvPicPr>
            <a:picLocks noChangeAspect="1"/>
          </p:cNvPicPr>
          <p:nvPr/>
        </p:nvPicPr>
        <p:blipFill>
          <a:blip r:embed="rId3" cstate="print"/>
          <a:stretch>
            <a:fillRect/>
          </a:stretch>
        </p:blipFill>
        <p:spPr>
          <a:xfrm>
            <a:off x="1245865" y="1050803"/>
            <a:ext cx="2653035" cy="3032040"/>
          </a:xfrm>
          <a:prstGeom prst="rect">
            <a:avLst/>
          </a:prstGeom>
        </p:spPr>
      </p:pic>
      <p:sp>
        <p:nvSpPr>
          <p:cNvPr id="21" name="灯片编号占位符 20"/>
          <p:cNvSpPr>
            <a:spLocks noGrp="1"/>
          </p:cNvSpPr>
          <p:nvPr>
            <p:ph type="sldNum" sz="quarter" idx="12"/>
          </p:nvPr>
        </p:nvSpPr>
        <p:spPr/>
        <p:txBody>
          <a:bodyPr/>
          <a:lstStyle/>
          <a:p>
            <a:fld id="{C35DAED7-3D46-43E3-887E-0E9FEB1A9ADE}" type="slidenum">
              <a:rPr lang="zh-CN" altLang="en-US" smtClean="0"/>
              <a:pPr/>
              <a:t>26</a:t>
            </a:fld>
            <a:endParaRPr lang="zh-CN" altLang="en-US"/>
          </a:p>
        </p:txBody>
      </p:sp>
      <p:sp>
        <p:nvSpPr>
          <p:cNvPr id="20" name="TextBox 19"/>
          <p:cNvSpPr txBox="1"/>
          <p:nvPr/>
        </p:nvSpPr>
        <p:spPr>
          <a:xfrm>
            <a:off x="1012575" y="4264090"/>
            <a:ext cx="3424335" cy="461665"/>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注：效果图为模拟效果，未显示触摸控制终端系统，投标方案应完整体现互动操作方式和效果</a:t>
            </a:r>
            <a:endParaRPr lang="zh-CN" altLang="en-US" sz="1200" dirty="0">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descr="5555555555-3.jpg"/>
          <p:cNvPicPr>
            <a:picLocks noChangeAspect="1"/>
          </p:cNvPicPr>
          <p:nvPr/>
        </p:nvPicPr>
        <p:blipFill>
          <a:blip r:embed="rId2" cstate="print"/>
          <a:stretch>
            <a:fillRect/>
          </a:stretch>
        </p:blipFill>
        <p:spPr>
          <a:xfrm>
            <a:off x="5733262" y="2406531"/>
            <a:ext cx="2653035" cy="3032040"/>
          </a:xfrm>
          <a:prstGeom prst="rect">
            <a:avLst/>
          </a:prstGeom>
        </p:spPr>
      </p:pic>
      <p:pic>
        <p:nvPicPr>
          <p:cNvPr id="46" name="图片 45" descr="俯视图-2.jpg"/>
          <p:cNvPicPr>
            <a:picLocks noChangeAspect="1"/>
          </p:cNvPicPr>
          <p:nvPr/>
        </p:nvPicPr>
        <p:blipFill>
          <a:blip r:embed="rId3"/>
          <a:stretch>
            <a:fillRect/>
          </a:stretch>
        </p:blipFill>
        <p:spPr>
          <a:xfrm>
            <a:off x="1758210" y="916840"/>
            <a:ext cx="2431745" cy="3798035"/>
          </a:xfrm>
          <a:prstGeom prst="rect">
            <a:avLst/>
          </a:prstGeom>
        </p:spPr>
      </p:pic>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cxnSp>
        <p:nvCxnSpPr>
          <p:cNvPr id="16" name="直接连接符 15"/>
          <p:cNvCxnSpPr/>
          <p:nvPr/>
        </p:nvCxnSpPr>
        <p:spPr>
          <a:xfrm rot="10800000">
            <a:off x="1000125" y="1962150"/>
            <a:ext cx="1646644"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rot="16200000">
            <a:off x="8667274" y="4704705"/>
            <a:ext cx="793922" cy="251950"/>
          </a:xfrm>
          <a:prstGeom prst="rect">
            <a:avLst/>
          </a:prstGeom>
          <a:noFill/>
          <a:ln w="9525">
            <a:noFill/>
          </a:ln>
        </p:spPr>
        <p:txBody>
          <a:bodyPr wrap="square" lIns="104287" tIns="52144" rIns="104287" bIns="52144" rtlCol="0">
            <a:spAutoFit/>
          </a:bodyPr>
          <a:lstStyle/>
          <a:p>
            <a:r>
              <a:rPr lang="en-US" altLang="zh-CN" sz="900" dirty="0" smtClean="0">
                <a:latin typeface="微软雅黑" pitchFamily="34" charset="-122"/>
                <a:ea typeface="微软雅黑" pitchFamily="34" charset="-122"/>
              </a:rPr>
              <a:t>800mm </a:t>
            </a:r>
            <a:endParaRPr lang="zh-CN" altLang="en-US" sz="900" dirty="0">
              <a:latin typeface="微软雅黑" pitchFamily="34" charset="-122"/>
              <a:ea typeface="微软雅黑" pitchFamily="34" charset="-122"/>
            </a:endParaRPr>
          </a:p>
        </p:txBody>
      </p:sp>
      <p:cxnSp>
        <p:nvCxnSpPr>
          <p:cNvPr id="22" name="直接连接符 21"/>
          <p:cNvCxnSpPr/>
          <p:nvPr/>
        </p:nvCxnSpPr>
        <p:spPr>
          <a:xfrm rot="10800000">
            <a:off x="981056" y="3679489"/>
            <a:ext cx="172462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a:off x="1095375" y="1994219"/>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flipV="1">
            <a:off x="1095375" y="3378808"/>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8" name="TextBox 27"/>
          <p:cNvSpPr txBox="1"/>
          <p:nvPr/>
        </p:nvSpPr>
        <p:spPr>
          <a:xfrm rot="16200000">
            <a:off x="698414" y="2590335"/>
            <a:ext cx="793922" cy="251950"/>
          </a:xfrm>
          <a:prstGeom prst="rect">
            <a:avLst/>
          </a:prstGeom>
          <a:noFill/>
          <a:ln w="9525">
            <a:noFill/>
          </a:ln>
        </p:spPr>
        <p:txBody>
          <a:bodyPr wrap="square" lIns="104287" tIns="52144" rIns="104287" bIns="52144" rtlCol="0">
            <a:spAutoFit/>
          </a:bodyPr>
          <a:lstStyle/>
          <a:p>
            <a:r>
              <a:rPr lang="en-US" altLang="zh-CN" sz="900" dirty="0" smtClean="0">
                <a:latin typeface="微软雅黑" pitchFamily="34" charset="-122"/>
                <a:ea typeface="微软雅黑" pitchFamily="34" charset="-122"/>
              </a:rPr>
              <a:t>4000mm </a:t>
            </a:r>
            <a:endParaRPr lang="zh-CN" altLang="en-US" sz="900" dirty="0">
              <a:latin typeface="微软雅黑" pitchFamily="34" charset="-122"/>
              <a:ea typeface="微软雅黑" pitchFamily="34" charset="-122"/>
            </a:endParaRPr>
          </a:p>
        </p:txBody>
      </p:sp>
      <p:cxnSp>
        <p:nvCxnSpPr>
          <p:cNvPr id="30" name="直接连接符 29"/>
          <p:cNvCxnSpPr/>
          <p:nvPr/>
        </p:nvCxnSpPr>
        <p:spPr>
          <a:xfrm rot="10800000">
            <a:off x="7191377" y="4644648"/>
            <a:ext cx="1646644"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rot="10800000" flipV="1">
            <a:off x="6656255" y="5101275"/>
            <a:ext cx="2181766"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flipV="1">
            <a:off x="8838021" y="5101277"/>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a:off x="8838021" y="4366827"/>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1" name="灯片编号占位符 1"/>
          <p:cNvSpPr txBox="1">
            <a:spLocks/>
          </p:cNvSpPr>
          <p:nvPr/>
        </p:nvSpPr>
        <p:spPr>
          <a:xfrm>
            <a:off x="2265258" y="4557749"/>
            <a:ext cx="918970" cy="669892"/>
          </a:xfrm>
          <a:prstGeom prst="rect">
            <a:avLst/>
          </a:prstGeom>
          <a:ln w="9525">
            <a:noFill/>
          </a:ln>
        </p:spPr>
        <p:txBody>
          <a:bodyPr vert="horz" lIns="91392" tIns="45696" rIns="91392" bIns="45696" rtlCol="0" anchor="ctr"/>
          <a:lstStyle/>
          <a:p>
            <a:pPr algn="r" defTabSz="1041937">
              <a:defRPr/>
            </a:pPr>
            <a:r>
              <a:rPr lang="zh-CN" altLang="en-US" sz="1400" dirty="0" smtClean="0">
                <a:solidFill>
                  <a:schemeClr val="tx1">
                    <a:tint val="75000"/>
                  </a:schemeClr>
                </a:solidFill>
              </a:rPr>
              <a:t>顶视图</a:t>
            </a:r>
            <a:endParaRPr lang="en-US" altLang="zh-CN" sz="1400" dirty="0">
              <a:solidFill>
                <a:schemeClr val="tx1">
                  <a:tint val="75000"/>
                </a:schemeClr>
              </a:solidFill>
            </a:endParaRPr>
          </a:p>
        </p:txBody>
      </p:sp>
      <p:sp>
        <p:nvSpPr>
          <p:cNvPr id="42" name="灯片编号占位符 1"/>
          <p:cNvSpPr txBox="1">
            <a:spLocks/>
          </p:cNvSpPr>
          <p:nvPr/>
        </p:nvSpPr>
        <p:spPr>
          <a:xfrm>
            <a:off x="6900166" y="6211128"/>
            <a:ext cx="918970" cy="669892"/>
          </a:xfrm>
          <a:prstGeom prst="rect">
            <a:avLst/>
          </a:prstGeom>
          <a:ln w="9525">
            <a:noFill/>
          </a:ln>
        </p:spPr>
        <p:txBody>
          <a:bodyPr vert="horz" lIns="91392" tIns="45696" rIns="91392" bIns="45696" rtlCol="0" anchor="ctr"/>
          <a:lstStyle/>
          <a:p>
            <a:pPr algn="r" defTabSz="1041937">
              <a:defRPr/>
            </a:pPr>
            <a:r>
              <a:rPr lang="zh-CN" altLang="en-US" sz="1400" dirty="0" smtClean="0">
                <a:solidFill>
                  <a:schemeClr val="tx1">
                    <a:tint val="75000"/>
                  </a:schemeClr>
                </a:solidFill>
              </a:rPr>
              <a:t>前视图</a:t>
            </a:r>
            <a:endParaRPr lang="en-US" altLang="zh-CN" sz="1400" dirty="0">
              <a:solidFill>
                <a:schemeClr val="tx1">
                  <a:tint val="75000"/>
                </a:schemeClr>
              </a:solidFill>
            </a:endParaRPr>
          </a:p>
        </p:txBody>
      </p:sp>
      <p:cxnSp>
        <p:nvCxnSpPr>
          <p:cNvPr id="32" name="直接连接符 31"/>
          <p:cNvCxnSpPr/>
          <p:nvPr/>
        </p:nvCxnSpPr>
        <p:spPr>
          <a:xfrm rot="16200000" flipV="1">
            <a:off x="5992038" y="2632925"/>
            <a:ext cx="1350923"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rot="5400000" flipH="1" flipV="1">
            <a:off x="6851754" y="2915882"/>
            <a:ext cx="1843325"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3" name="直接连接符 42"/>
          <p:cNvCxnSpPr/>
          <p:nvPr/>
        </p:nvCxnSpPr>
        <p:spPr>
          <a:xfrm>
            <a:off x="6656254" y="2166936"/>
            <a:ext cx="356748"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5" name="直接连接符 44"/>
          <p:cNvCxnSpPr/>
          <p:nvPr/>
        </p:nvCxnSpPr>
        <p:spPr>
          <a:xfrm rot="10800000">
            <a:off x="7311621" y="2165348"/>
            <a:ext cx="484655"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7" name="直接连接符 46"/>
          <p:cNvCxnSpPr/>
          <p:nvPr/>
        </p:nvCxnSpPr>
        <p:spPr>
          <a:xfrm rot="10800000">
            <a:off x="4577256" y="3238219"/>
            <a:ext cx="2090244"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8" name="直接连接符 47"/>
          <p:cNvCxnSpPr/>
          <p:nvPr/>
        </p:nvCxnSpPr>
        <p:spPr>
          <a:xfrm rot="10800000">
            <a:off x="4622177" y="3731659"/>
            <a:ext cx="1958389"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50" name="直接连接符 49"/>
          <p:cNvCxnSpPr/>
          <p:nvPr/>
        </p:nvCxnSpPr>
        <p:spPr>
          <a:xfrm flipV="1">
            <a:off x="4867275" y="3733248"/>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1" name="直接连接符 50"/>
          <p:cNvCxnSpPr/>
          <p:nvPr/>
        </p:nvCxnSpPr>
        <p:spPr>
          <a:xfrm>
            <a:off x="4867275" y="2960398"/>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3" name="TextBox 52"/>
          <p:cNvSpPr txBox="1"/>
          <p:nvPr/>
        </p:nvSpPr>
        <p:spPr>
          <a:xfrm>
            <a:off x="6836343" y="1937692"/>
            <a:ext cx="838172" cy="230832"/>
          </a:xfrm>
          <a:prstGeom prst="rect">
            <a:avLst/>
          </a:prstGeom>
          <a:noFill/>
        </p:spPr>
        <p:txBody>
          <a:bodyPr wrap="square" rtlCol="0">
            <a:spAutoFit/>
          </a:bodyPr>
          <a:lstStyle/>
          <a:p>
            <a:r>
              <a:rPr lang="en-US" altLang="zh-CN" sz="900" dirty="0" smtClean="0">
                <a:latin typeface="微软雅黑" pitchFamily="34" charset="-122"/>
                <a:ea typeface="微软雅黑" pitchFamily="34" charset="-122"/>
              </a:rPr>
              <a:t>2800mm</a:t>
            </a:r>
            <a:endParaRPr lang="zh-CN" altLang="en-US" sz="900" dirty="0">
              <a:latin typeface="微软雅黑" pitchFamily="34" charset="-122"/>
              <a:ea typeface="微软雅黑" pitchFamily="34" charset="-122"/>
            </a:endParaRPr>
          </a:p>
        </p:txBody>
      </p:sp>
      <p:sp>
        <p:nvSpPr>
          <p:cNvPr id="55" name="TextBox 54"/>
          <p:cNvSpPr txBox="1"/>
          <p:nvPr/>
        </p:nvSpPr>
        <p:spPr>
          <a:xfrm rot="16200000">
            <a:off x="4180295" y="3329702"/>
            <a:ext cx="793922" cy="251950"/>
          </a:xfrm>
          <a:prstGeom prst="rect">
            <a:avLst/>
          </a:prstGeom>
          <a:noFill/>
          <a:ln w="9525">
            <a:noFill/>
          </a:ln>
        </p:spPr>
        <p:txBody>
          <a:bodyPr wrap="square" lIns="104287" tIns="52144" rIns="104287" bIns="52144" rtlCol="0">
            <a:spAutoFit/>
          </a:bodyPr>
          <a:lstStyle/>
          <a:p>
            <a:r>
              <a:rPr lang="en-US" altLang="zh-CN" sz="900" dirty="0" smtClean="0">
                <a:latin typeface="微软雅黑" pitchFamily="34" charset="-122"/>
                <a:ea typeface="微软雅黑" pitchFamily="34" charset="-122"/>
              </a:rPr>
              <a:t>1560mm </a:t>
            </a:r>
            <a:endParaRPr lang="zh-CN" altLang="en-US" sz="900" dirty="0">
              <a:latin typeface="微软雅黑" pitchFamily="34" charset="-122"/>
              <a:ea typeface="微软雅黑" pitchFamily="34" charset="-122"/>
            </a:endParaRPr>
          </a:p>
        </p:txBody>
      </p:sp>
      <p:sp>
        <p:nvSpPr>
          <p:cNvPr id="44" name="TextBox 43"/>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37" name="灯片编号占位符 36"/>
          <p:cNvSpPr>
            <a:spLocks noGrp="1"/>
          </p:cNvSpPr>
          <p:nvPr>
            <p:ph type="sldNum" sz="quarter" idx="12"/>
          </p:nvPr>
        </p:nvSpPr>
        <p:spPr/>
        <p:txBody>
          <a:bodyPr/>
          <a:lstStyle/>
          <a:p>
            <a:fld id="{C35DAED7-3D46-43E3-887E-0E9FEB1A9ADE}" type="slidenum">
              <a:rPr lang="zh-CN" altLang="en-US" smtClean="0"/>
              <a:pPr/>
              <a:t>27</a:t>
            </a:fld>
            <a:endParaRPr lang="zh-CN" alt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8" name="TextBox 47"/>
          <p:cNvSpPr txBox="1"/>
          <p:nvPr/>
        </p:nvSpPr>
        <p:spPr>
          <a:xfrm>
            <a:off x="609853" y="2261082"/>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8" name="TextBox 57"/>
          <p:cNvSpPr txBox="1"/>
          <p:nvPr/>
        </p:nvSpPr>
        <p:spPr>
          <a:xfrm>
            <a:off x="609853" y="679321"/>
            <a:ext cx="10031241" cy="1530179"/>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a:t>
            </a:r>
            <a:r>
              <a:rPr lang="zh-CN" altLang="en-US" sz="1300" dirty="0" smtClean="0">
                <a:solidFill>
                  <a:srgbClr val="000000"/>
                </a:solidFill>
                <a:latin typeface="微软雅黑" pitchFamily="34" charset="-122"/>
                <a:ea typeface="微软雅黑" pitchFamily="34" charset="-122"/>
                <a:sym typeface="华文细黑" pitchFamily="2" charset="-122"/>
              </a:rPr>
              <a:t>触摸屏加钢化玻璃罩；</a:t>
            </a:r>
            <a:endParaRPr lang="en-US" altLang="zh-CN" sz="1300" dirty="0" smtClean="0">
              <a:solidFill>
                <a:srgbClr val="000000"/>
              </a:solidFill>
              <a:latin typeface="微软雅黑" pitchFamily="34" charset="-122"/>
              <a:ea typeface="微软雅黑" pitchFamily="34" charset="-122"/>
              <a:sym typeface="华文细黑" pitchFamily="2"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5</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34" name="TextBox 33"/>
          <p:cNvSpPr txBox="1"/>
          <p:nvPr/>
        </p:nvSpPr>
        <p:spPr>
          <a:xfrm>
            <a:off x="609853" y="2554388"/>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35" name="TextBox 34"/>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36" name="TextBox 35"/>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16" name="TextBox 15"/>
          <p:cNvSpPr txBox="1"/>
          <p:nvPr/>
        </p:nvSpPr>
        <p:spPr>
          <a:xfrm>
            <a:off x="588926" y="5088280"/>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、独立设备间需求：控制室</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0" name="TextBox 19"/>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22" name="直接连接符 2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3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28</a:t>
            </a:fld>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extBox 57"/>
          <p:cNvSpPr txBox="1"/>
          <p:nvPr/>
        </p:nvSpPr>
        <p:spPr>
          <a:xfrm>
            <a:off x="570122" y="774441"/>
            <a:ext cx="4776587" cy="551280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沙盘</a:t>
            </a:r>
            <a:r>
              <a:rPr lang="zh-CN" altLang="en-US" sz="1300" dirty="0" smtClean="0">
                <a:latin typeface="微软雅黑" pitchFamily="34" charset="-122"/>
                <a:ea typeface="微软雅黑" pitchFamily="34" charset="-122"/>
              </a:rPr>
              <a:t>模型：</a:t>
            </a:r>
            <a:r>
              <a:rPr lang="en-US" altLang="zh-CN" sz="1300" dirty="0" smtClean="0">
                <a:latin typeface="微软雅黑" pitchFamily="34" charset="-122"/>
                <a:ea typeface="微软雅黑" pitchFamily="34" charset="-122"/>
              </a:rPr>
              <a:t>ABS/PP/PVC</a:t>
            </a:r>
            <a:r>
              <a:rPr lang="zh-CN" altLang="en-US" sz="1300" dirty="0" smtClean="0">
                <a:latin typeface="微软雅黑" pitchFamily="34" charset="-122"/>
                <a:ea typeface="微软雅黑" pitchFamily="34" charset="-122"/>
              </a:rPr>
              <a:t>材质，喷漆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、底座：木质基层喷漆， 材料具备阻燃防火功</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能，内部隐藏主机和控制设备</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、触摸屏：</a:t>
            </a:r>
            <a:r>
              <a:rPr lang="en-US" altLang="zh-CN" sz="1300" dirty="0" smtClean="0">
                <a:latin typeface="微软雅黑" pitchFamily="34" charset="-122"/>
                <a:ea typeface="微软雅黑" pitchFamily="34" charset="-122"/>
              </a:rPr>
              <a:t>32</a:t>
            </a:r>
            <a:r>
              <a:rPr lang="zh-CN" altLang="en-US" sz="1300" dirty="0" smtClean="0">
                <a:latin typeface="微软雅黑" pitchFamily="34" charset="-122"/>
                <a:ea typeface="微软雅黑" pitchFamily="34" charset="-122"/>
              </a:rPr>
              <a:t>寸以上，包含多媒体控制柜（金属烤漆柜）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、工控主机、灯光控制器、沙盘模型控制器、音响系统、</a:t>
            </a:r>
            <a:r>
              <a:rPr lang="en-US" altLang="zh-CN" sz="1300" dirty="0" smtClean="0">
                <a:latin typeface="微软雅黑" pitchFamily="34" charset="-122"/>
                <a:ea typeface="微软雅黑" pitchFamily="34" charset="-122"/>
              </a:rPr>
              <a:t>UPS</a:t>
            </a: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电源、中控系统各</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、护栏</a:t>
            </a:r>
            <a:r>
              <a:rPr lang="zh-CN" altLang="en-US" sz="1300" dirty="0" smtClean="0">
                <a:latin typeface="微软雅黑" pitchFamily="34" charset="-122"/>
                <a:ea typeface="微软雅黑" pitchFamily="34" charset="-122"/>
              </a:rPr>
              <a:t>：钢化玻璃护栏，</a:t>
            </a:r>
            <a:r>
              <a:rPr lang="zh-CN" altLang="en-US" sz="1300" dirty="0" smtClean="0">
                <a:latin typeface="微软雅黑" pitchFamily="34" charset="-122"/>
                <a:ea typeface="微软雅黑" pitchFamily="34" charset="-122"/>
              </a:rPr>
              <a:t>安装牢固</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、大屏幕：</a:t>
            </a:r>
            <a:r>
              <a:rPr lang="en-US" altLang="zh-CN" sz="1300" dirty="0" smtClean="0">
                <a:latin typeface="微软雅黑" pitchFamily="34" charset="-122"/>
                <a:ea typeface="微软雅黑" pitchFamily="34" charset="-122"/>
              </a:rPr>
              <a:t>55</a:t>
            </a:r>
            <a:r>
              <a:rPr lang="zh-CN" altLang="en-US" sz="1300" dirty="0" smtClean="0">
                <a:latin typeface="微软雅黑" pitchFamily="34" charset="-122"/>
                <a:ea typeface="微软雅黑" pitchFamily="34" charset="-122"/>
              </a:rPr>
              <a:t>寸拼屏（</a:t>
            </a:r>
            <a:r>
              <a:rPr lang="en-US" altLang="zh-CN" sz="1300" dirty="0" smtClean="0">
                <a:latin typeface="微软雅黑" pitchFamily="34" charset="-122"/>
                <a:ea typeface="微软雅黑" pitchFamily="34" charset="-122"/>
              </a:rPr>
              <a:t>3x3</a:t>
            </a:r>
            <a:r>
              <a:rPr lang="zh-CN" altLang="en-US" sz="1300" dirty="0" smtClean="0">
                <a:latin typeface="微软雅黑" pitchFamily="34" charset="-122"/>
                <a:ea typeface="微软雅黑" pitchFamily="34" charset="-122"/>
              </a:rPr>
              <a:t>）及支架，</a:t>
            </a:r>
            <a:r>
              <a:rPr lang="zh-CN" altLang="en-US" sz="1300" dirty="0" smtClean="0">
                <a:latin typeface="微软雅黑" pitchFamily="34" charset="-122"/>
                <a:ea typeface="微软雅黑" pitchFamily="34" charset="-122"/>
              </a:rPr>
              <a:t>拼缝</a:t>
            </a:r>
            <a:r>
              <a:rPr lang="en-US" altLang="zh-CN" sz="1300" dirty="0" smtClean="0">
                <a:latin typeface="微软雅黑" pitchFamily="34" charset="-122"/>
                <a:ea typeface="微软雅黑" pitchFamily="34" charset="-122"/>
              </a:rPr>
              <a:t>3.5mm</a:t>
            </a:r>
          </a:p>
          <a:p>
            <a:pPr>
              <a:lnSpc>
                <a:spcPct val="150000"/>
              </a:lnSpc>
            </a:pPr>
            <a:r>
              <a:rPr lang="en-US" altLang="zh-CN" sz="1300" dirty="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zh-CN" altLang="en-US" sz="1300" dirty="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8</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zh-CN" altLang="en-US"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9</a:t>
            </a:r>
            <a:r>
              <a:rPr lang="zh-CN" altLang="en-US" sz="1300" dirty="0" smtClean="0">
                <a:latin typeface="微软雅黑" pitchFamily="34" charset="-122"/>
                <a:ea typeface="微软雅黑" pitchFamily="34" charset="-122"/>
              </a:rPr>
              <a:t>、用电安全事项：采用暗线走线方式，布展需预留音视频线槽。</a:t>
            </a:r>
            <a:endParaRPr lang="en-US" altLang="zh-CN" sz="12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5" name="TextBox 64"/>
          <p:cNvSpPr txBox="1"/>
          <p:nvPr/>
        </p:nvSpPr>
        <p:spPr>
          <a:xfrm>
            <a:off x="5346709" y="774441"/>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0" name="TextBox 19"/>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21" name="直接连接符 20"/>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5"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3" name="灯片编号占位符 12"/>
          <p:cNvSpPr>
            <a:spLocks noGrp="1"/>
          </p:cNvSpPr>
          <p:nvPr>
            <p:ph type="sldNum" sz="quarter" idx="12"/>
          </p:nvPr>
        </p:nvSpPr>
        <p:spPr/>
        <p:txBody>
          <a:bodyPr/>
          <a:lstStyle/>
          <a:p>
            <a:fld id="{C35DAED7-3D46-43E3-887E-0E9FEB1A9ADE}" type="slidenum">
              <a:rPr lang="zh-CN" altLang="en-US" smtClean="0"/>
              <a:pPr/>
              <a:t>29</a:t>
            </a:fld>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7719" y="183868"/>
            <a:ext cx="7806905" cy="775294"/>
          </a:xfrm>
          <a:prstGeom prst="round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65" tIns="51933" rIns="103865" bIns="51933" rtlCol="0" anchor="ctr"/>
          <a:lstStyle/>
          <a:p>
            <a:pPr algn="ctr"/>
            <a:endParaRPr lang="zh-CN" altLang="en-US">
              <a:solidFill>
                <a:schemeClr val="bg1"/>
              </a:solidFill>
            </a:endParaRPr>
          </a:p>
        </p:txBody>
      </p:sp>
      <p:sp>
        <p:nvSpPr>
          <p:cNvPr id="6" name="TextBox 5"/>
          <p:cNvSpPr txBox="1"/>
          <p:nvPr/>
        </p:nvSpPr>
        <p:spPr>
          <a:xfrm>
            <a:off x="6353286" y="573660"/>
            <a:ext cx="877309" cy="305284"/>
          </a:xfrm>
          <a:prstGeom prst="rect">
            <a:avLst/>
          </a:prstGeom>
          <a:noFill/>
        </p:spPr>
        <p:txBody>
          <a:bodyPr wrap="none" lIns="104212" tIns="52106" rIns="104212" bIns="52106" rtlCol="0">
            <a:spAutoFit/>
          </a:bodyPr>
          <a:lstStyle/>
          <a:p>
            <a:r>
              <a:rPr lang="zh-CN" altLang="en-US" sz="1300" dirty="0" smtClean="0">
                <a:solidFill>
                  <a:schemeClr val="bg1"/>
                </a:solidFill>
                <a:latin typeface="微软雅黑" pitchFamily="34" charset="-122"/>
                <a:ea typeface="微软雅黑" pitchFamily="34" charset="-122"/>
              </a:rPr>
              <a:t>展区概述</a:t>
            </a:r>
            <a:endParaRPr lang="en-US" altLang="zh-CN" sz="1300" dirty="0" smtClean="0">
              <a:solidFill>
                <a:schemeClr val="bg1"/>
              </a:solidFill>
              <a:latin typeface="微软雅黑" pitchFamily="34" charset="-122"/>
              <a:ea typeface="微软雅黑" pitchFamily="34" charset="-122"/>
            </a:endParaRPr>
          </a:p>
        </p:txBody>
      </p:sp>
      <p:sp>
        <p:nvSpPr>
          <p:cNvPr id="7" name="TextBox 6"/>
          <p:cNvSpPr txBox="1"/>
          <p:nvPr/>
        </p:nvSpPr>
        <p:spPr>
          <a:xfrm>
            <a:off x="9534" y="253055"/>
            <a:ext cx="7775591" cy="335713"/>
          </a:xfrm>
          <a:prstGeom prst="rect">
            <a:avLst/>
          </a:prstGeom>
          <a:noFill/>
        </p:spPr>
        <p:txBody>
          <a:bodyPr wrap="square" lIns="103865" tIns="51933" rIns="103865" bIns="51933" rtlCol="0">
            <a:spAutoFit/>
          </a:bodyPr>
          <a:lstStyle/>
          <a:p>
            <a:pPr algn="ctr"/>
            <a:r>
              <a:rPr lang="en-US" altLang="zh-CN" sz="1300" b="1" dirty="0">
                <a:solidFill>
                  <a:schemeClr val="bg1"/>
                </a:solidFill>
                <a:latin typeface="微软雅黑" pitchFamily="34" charset="-122"/>
                <a:ea typeface="微软雅黑" pitchFamily="34" charset="-122"/>
              </a:rPr>
              <a:t>XUCHANG SCIENCE AND TECHNOLOGY MUSEUM </a:t>
            </a:r>
            <a:r>
              <a:rPr lang="en-US" altLang="zh-CN" sz="1500" b="1" dirty="0">
                <a:solidFill>
                  <a:schemeClr val="bg1"/>
                </a:solidFill>
                <a:latin typeface="微软雅黑" pitchFamily="34" charset="-122"/>
                <a:ea typeface="微软雅黑" pitchFamily="34" charset="-122"/>
              </a:rPr>
              <a:t>︱ </a:t>
            </a:r>
            <a:r>
              <a:rPr lang="zh-CN" altLang="en-US" sz="1500" b="1" dirty="0" smtClean="0">
                <a:solidFill>
                  <a:schemeClr val="bg1"/>
                </a:solidFill>
                <a:latin typeface="微软雅黑" pitchFamily="34" charset="-122"/>
                <a:ea typeface="微软雅黑" pitchFamily="34" charset="-122"/>
              </a:rPr>
              <a:t>许昌科学技术馆</a:t>
            </a:r>
            <a:endParaRPr lang="zh-CN" altLang="en-US" sz="1500" b="1" dirty="0">
              <a:solidFill>
                <a:schemeClr val="bg1"/>
              </a:solidFill>
              <a:latin typeface="微软雅黑" pitchFamily="34" charset="-122"/>
              <a:ea typeface="微软雅黑" pitchFamily="34" charset="-122"/>
            </a:endParaRPr>
          </a:p>
        </p:txBody>
      </p:sp>
      <p:pic>
        <p:nvPicPr>
          <p:cNvPr id="8" name="图片 7" descr="5555555555.jpg"/>
          <p:cNvPicPr>
            <a:picLocks noChangeAspect="1"/>
          </p:cNvPicPr>
          <p:nvPr/>
        </p:nvPicPr>
        <p:blipFill>
          <a:blip r:embed="rId2" cstate="print"/>
          <a:stretch>
            <a:fillRect/>
          </a:stretch>
        </p:blipFill>
        <p:spPr>
          <a:xfrm>
            <a:off x="9534" y="1396530"/>
            <a:ext cx="10693400" cy="5346700"/>
          </a:xfrm>
          <a:prstGeom prst="rect">
            <a:avLst/>
          </a:prstGeom>
        </p:spPr>
      </p:pic>
      <p:sp>
        <p:nvSpPr>
          <p:cNvPr id="10" name="灯片编号占位符 9"/>
          <p:cNvSpPr>
            <a:spLocks noGrp="1"/>
          </p:cNvSpPr>
          <p:nvPr>
            <p:ph type="sldNum" sz="quarter" idx="12"/>
          </p:nvPr>
        </p:nvSpPr>
        <p:spPr/>
        <p:txBody>
          <a:bodyPr/>
          <a:lstStyle/>
          <a:p>
            <a:fld id="{C35DAED7-3D46-43E3-887E-0E9FEB1A9ADE}" type="slidenum">
              <a:rPr lang="zh-CN" altLang="en-US" smtClean="0"/>
              <a:pPr/>
              <a:t>3</a:t>
            </a:fld>
            <a:endParaRPr lang="zh-CN" altLang="en-US"/>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359803"/>
            <a:ext cx="2298962" cy="3523884"/>
          </a:xfrm>
          <a:prstGeom prst="rect">
            <a:avLst/>
          </a:prstGeom>
          <a:noFill/>
        </p:spPr>
      </p:pic>
      <p:sp>
        <p:nvSpPr>
          <p:cNvPr id="6" name="TextBox 5"/>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XC02-5-04</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分布式发电</a:t>
            </a:r>
          </a:p>
        </p:txBody>
      </p:sp>
      <p:sp>
        <p:nvSpPr>
          <p:cNvPr id="8" name="TextBox 7"/>
          <p:cNvSpPr txBox="1"/>
          <p:nvPr/>
        </p:nvSpPr>
        <p:spPr>
          <a:xfrm>
            <a:off x="540333" y="4757717"/>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9"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0"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1"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2" name="TextBox 11"/>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8"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9" name="流程图: 联系 18"/>
          <p:cNvSpPr/>
          <p:nvPr/>
        </p:nvSpPr>
        <p:spPr>
          <a:xfrm>
            <a:off x="2312726" y="5613005"/>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pic>
        <p:nvPicPr>
          <p:cNvPr id="21" name="图片 20" descr="bb.jpg"/>
          <p:cNvPicPr>
            <a:picLocks noChangeAspect="1"/>
          </p:cNvPicPr>
          <p:nvPr/>
        </p:nvPicPr>
        <p:blipFill>
          <a:blip r:embed="rId3" cstate="print"/>
          <a:stretch>
            <a:fillRect/>
          </a:stretch>
        </p:blipFill>
        <p:spPr>
          <a:xfrm>
            <a:off x="642604" y="1465703"/>
            <a:ext cx="3911355" cy="1955677"/>
          </a:xfrm>
          <a:prstGeom prst="rect">
            <a:avLst/>
          </a:prstGeom>
        </p:spPr>
      </p:pic>
      <p:sp>
        <p:nvSpPr>
          <p:cNvPr id="23" name="TextBox 22"/>
          <p:cNvSpPr txBox="1"/>
          <p:nvPr/>
        </p:nvSpPr>
        <p:spPr>
          <a:xfrm>
            <a:off x="5600765" y="551322"/>
            <a:ext cx="4704101" cy="6136144"/>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智能小区采用家庭分布式发电的生活形式以及小区的智能用电管理</a:t>
            </a:r>
            <a:endParaRPr lang="en-US" altLang="zh-CN" sz="13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cs typeface="PMingLiU"/>
              </a:rPr>
              <a:t>光伏、风电发电原理、全球能源互联网技术</a:t>
            </a:r>
            <a:endParaRPr lang="en-US" altLang="zh-CN" sz="1300" dirty="0" smtClean="0">
              <a:latin typeface="微软雅黑" pitchFamily="34" charset="-122"/>
              <a:ea typeface="微软雅黑" pitchFamily="34" charset="-122"/>
              <a:cs typeface="PMingLiU"/>
            </a:endParaRPr>
          </a:p>
          <a:p>
            <a:pPr>
              <a:lnSpc>
                <a:spcPct val="150000"/>
              </a:lnSpc>
            </a:pPr>
            <a:r>
              <a:rPr lang="zh-CN" altLang="en-US" sz="1400" b="1" dirty="0" smtClean="0">
                <a:latin typeface="微软雅黑" pitchFamily="34" charset="-122"/>
                <a:ea typeface="微软雅黑" pitchFamily="34" charset="-122"/>
              </a:rPr>
              <a:t>展示方式：</a:t>
            </a:r>
            <a:r>
              <a:rPr lang="zh-CN" altLang="en-US" sz="1300" dirty="0" smtClean="0">
                <a:latin typeface="微软雅黑" pitchFamily="34" charset="-122"/>
                <a:ea typeface="微软雅黑" pitchFamily="34" charset="-122"/>
              </a:rPr>
              <a:t>视频</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场景演示</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solidFill>
                  <a:schemeClr val="tx1">
                    <a:lumMod val="95000"/>
                    <a:lumOff val="5000"/>
                  </a:schemeClr>
                </a:solidFill>
                <a:latin typeface="微软雅黑" pitchFamily="34" charset="-122"/>
                <a:ea typeface="微软雅黑" pitchFamily="34" charset="-122"/>
              </a:rPr>
              <a:t>模型包含：建筑模型、光伏设备、电动汽车充电设备、风光互补灯、等元素，部分演示过程为动态形式</a:t>
            </a:r>
            <a:endParaRPr lang="en-US" altLang="zh-CN" sz="1300" dirty="0" smtClean="0">
              <a:solidFill>
                <a:schemeClr val="tx1">
                  <a:lumMod val="95000"/>
                  <a:lumOff val="5000"/>
                </a:schemeClr>
              </a:solidFill>
              <a:latin typeface="微软雅黑" pitchFamily="34" charset="-122"/>
              <a:ea typeface="微软雅黑" pitchFamily="34" charset="-122"/>
            </a:endParaRPr>
          </a:p>
          <a:p>
            <a:pPr>
              <a:lnSpc>
                <a:spcPct val="150000"/>
              </a:lnSpc>
            </a:pPr>
            <a:r>
              <a:rPr lang="zh-CN" altLang="en-US" sz="1300" dirty="0" smtClean="0">
                <a:solidFill>
                  <a:schemeClr val="tx1">
                    <a:lumMod val="95000"/>
                    <a:lumOff val="5000"/>
                  </a:schemeClr>
                </a:solidFill>
                <a:latin typeface="微软雅黑" pitchFamily="34" charset="-122"/>
                <a:ea typeface="微软雅黑" pitchFamily="34" charset="-122"/>
              </a:rPr>
              <a:t>视频内容：分布式发电原理、并网送电过程（视频包含</a:t>
            </a:r>
            <a:r>
              <a:rPr lang="en-US" altLang="zh-CN" sz="1300" dirty="0" smtClean="0">
                <a:solidFill>
                  <a:schemeClr val="tx1">
                    <a:lumMod val="95000"/>
                    <a:lumOff val="5000"/>
                  </a:schemeClr>
                </a:solidFill>
                <a:latin typeface="微软雅黑" pitchFamily="34" charset="-122"/>
                <a:ea typeface="微软雅黑" pitchFamily="34" charset="-122"/>
              </a:rPr>
              <a:t>3D</a:t>
            </a:r>
            <a:r>
              <a:rPr lang="zh-CN" altLang="en-US" sz="1300" dirty="0" smtClean="0">
                <a:solidFill>
                  <a:schemeClr val="tx1">
                    <a:lumMod val="95000"/>
                    <a:lumOff val="5000"/>
                  </a:schemeClr>
                </a:solidFill>
                <a:latin typeface="微软雅黑" pitchFamily="34" charset="-122"/>
                <a:ea typeface="微软雅黑" pitchFamily="34" charset="-122"/>
              </a:rPr>
              <a:t>动画）</a:t>
            </a:r>
            <a:endParaRPr lang="en-US" altLang="zh-CN" sz="1300" dirty="0" smtClean="0">
              <a:solidFill>
                <a:schemeClr val="tx1">
                  <a:lumMod val="95000"/>
                  <a:lumOff val="5000"/>
                </a:schemeClr>
              </a:solidFill>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展示器材：</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场景演示、高清液晶面板</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                   操作说明：</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solidFill>
                  <a:srgbClr val="000000"/>
                </a:solidFill>
                <a:latin typeface="微软雅黑"/>
                <a:ea typeface="微软雅黑"/>
                <a:cs typeface="微软雅黑"/>
                <a:sym typeface="微软雅黑"/>
              </a:rPr>
              <a:t>                       </a:t>
            </a:r>
            <a:r>
              <a:rPr lang="zh-CN" altLang="en-US" sz="1300" dirty="0" smtClean="0">
                <a:solidFill>
                  <a:srgbClr val="000000"/>
                </a:solidFill>
                <a:latin typeface="微软雅黑"/>
                <a:ea typeface="微软雅黑"/>
                <a:cs typeface="微软雅黑"/>
                <a:sym typeface="微软雅黑"/>
              </a:rPr>
              <a:t>观看</a:t>
            </a:r>
            <a:endParaRPr lang="en-US" altLang="zh-CN" sz="1300" dirty="0" smtClean="0">
              <a:solidFill>
                <a:srgbClr val="000000"/>
              </a:solidFill>
              <a:latin typeface="微软雅黑"/>
              <a:ea typeface="微软雅黑"/>
              <a:cs typeface="微软雅黑"/>
              <a:sym typeface="微软雅黑"/>
            </a:endParaRPr>
          </a:p>
          <a:p>
            <a:pPr>
              <a:lnSpc>
                <a:spcPct val="150000"/>
              </a:lnSpc>
              <a:defRPr/>
            </a:pP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400" b="1" dirty="0" smtClean="0">
                <a:latin typeface="微软雅黑" pitchFamily="34" charset="-122"/>
                <a:ea typeface="微软雅黑" pitchFamily="34" charset="-122"/>
              </a:rPr>
              <a:t>                   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solidFill>
                  <a:srgbClr val="000000"/>
                </a:solidFill>
                <a:latin typeface="微软雅黑"/>
                <a:ea typeface="微软雅黑"/>
                <a:cs typeface="微软雅黑"/>
                <a:sym typeface="微软雅黑"/>
              </a:rPr>
              <a:t>                    </a:t>
            </a:r>
            <a:r>
              <a:rPr lang="zh-CN" altLang="en-US" sz="1300" dirty="0" smtClean="0">
                <a:solidFill>
                  <a:srgbClr val="000000"/>
                </a:solidFill>
                <a:latin typeface="微软雅黑"/>
                <a:ea typeface="微软雅黑"/>
                <a:cs typeface="微软雅黑"/>
                <a:sym typeface="微软雅黑"/>
              </a:rPr>
              <a:t>   目标人群：全体   </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                       参与人数：多人</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                       运营人员：无  </a:t>
            </a:r>
            <a:endParaRPr lang="en-US" altLang="zh-CN" sz="1300" dirty="0" smtClean="0">
              <a:solidFill>
                <a:srgbClr val="000000"/>
              </a:solidFill>
              <a:latin typeface="微软雅黑"/>
              <a:ea typeface="微软雅黑"/>
              <a:cs typeface="微软雅黑"/>
              <a:sym typeface="微软雅黑"/>
            </a:endParaRPr>
          </a:p>
        </p:txBody>
      </p:sp>
      <p:pic>
        <p:nvPicPr>
          <p:cNvPr id="20" name="图片 19" descr="10.jpg"/>
          <p:cNvPicPr>
            <a:picLocks noChangeAspect="1"/>
          </p:cNvPicPr>
          <p:nvPr/>
        </p:nvPicPr>
        <p:blipFill>
          <a:blip r:embed="rId4"/>
          <a:stretch>
            <a:fillRect/>
          </a:stretch>
        </p:blipFill>
        <p:spPr>
          <a:xfrm>
            <a:off x="3665860" y="5331699"/>
            <a:ext cx="2256114" cy="1722574"/>
          </a:xfrm>
          <a:prstGeom prst="rect">
            <a:avLst/>
          </a:prstGeom>
        </p:spPr>
      </p:pic>
      <p:sp>
        <p:nvSpPr>
          <p:cNvPr id="24" name="灯片编号占位符 23"/>
          <p:cNvSpPr>
            <a:spLocks noGrp="1"/>
          </p:cNvSpPr>
          <p:nvPr>
            <p:ph type="sldNum" sz="quarter" idx="12"/>
          </p:nvPr>
        </p:nvSpPr>
        <p:spPr/>
        <p:txBody>
          <a:bodyPr/>
          <a:lstStyle/>
          <a:p>
            <a:fld id="{C35DAED7-3D46-43E3-887E-0E9FEB1A9ADE}" type="slidenum">
              <a:rPr lang="zh-CN" altLang="en-US" smtClean="0"/>
              <a:pPr/>
              <a:t>30</a:t>
            </a:fld>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descr="bb.jpg"/>
          <p:cNvPicPr>
            <a:picLocks noChangeAspect="1"/>
          </p:cNvPicPr>
          <p:nvPr/>
        </p:nvPicPr>
        <p:blipFill>
          <a:blip r:embed="rId2" cstate="print"/>
          <a:stretch>
            <a:fillRect/>
          </a:stretch>
        </p:blipFill>
        <p:spPr>
          <a:xfrm>
            <a:off x="5298424" y="3516057"/>
            <a:ext cx="3911355" cy="1955677"/>
          </a:xfrm>
          <a:prstGeom prst="rect">
            <a:avLst/>
          </a:prstGeom>
        </p:spPr>
      </p:pic>
      <p:pic>
        <p:nvPicPr>
          <p:cNvPr id="33" name="图片 32" descr="分布式发电模型.jpg"/>
          <p:cNvPicPr>
            <a:picLocks noChangeAspect="1"/>
          </p:cNvPicPr>
          <p:nvPr/>
        </p:nvPicPr>
        <p:blipFill>
          <a:blip r:embed="rId3"/>
          <a:stretch>
            <a:fillRect/>
          </a:stretch>
        </p:blipFill>
        <p:spPr>
          <a:xfrm>
            <a:off x="1615964" y="1436913"/>
            <a:ext cx="2573991" cy="2687217"/>
          </a:xfrm>
          <a:prstGeom prst="rect">
            <a:avLst/>
          </a:prstGeom>
        </p:spPr>
      </p:pic>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cxnSp>
        <p:nvCxnSpPr>
          <p:cNvPr id="16" name="直接连接符 15"/>
          <p:cNvCxnSpPr/>
          <p:nvPr/>
        </p:nvCxnSpPr>
        <p:spPr>
          <a:xfrm rot="10800000">
            <a:off x="1000130" y="1590466"/>
            <a:ext cx="1472483" cy="141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rot="16200000">
            <a:off x="9492587" y="4815382"/>
            <a:ext cx="793922" cy="259195"/>
          </a:xfrm>
          <a:prstGeom prst="rect">
            <a:avLst/>
          </a:prstGeom>
          <a:noFill/>
          <a:ln w="9525">
            <a:noFill/>
          </a:ln>
        </p:spPr>
        <p:txBody>
          <a:bodyPr wrap="square" lIns="104287" tIns="52144" rIns="104287" bIns="52144" rtlCol="0">
            <a:spAutoFit/>
          </a:bodyPr>
          <a:lstStyle/>
          <a:p>
            <a:r>
              <a:rPr lang="en-US" altLang="zh-CN" sz="1000" dirty="0" smtClean="0">
                <a:latin typeface="微软雅黑" pitchFamily="34" charset="-122"/>
                <a:ea typeface="微软雅黑" pitchFamily="34" charset="-122"/>
              </a:rPr>
              <a:t>800mm </a:t>
            </a:r>
            <a:endParaRPr lang="zh-CN" altLang="en-US" sz="1000" dirty="0">
              <a:latin typeface="微软雅黑" pitchFamily="34" charset="-122"/>
              <a:ea typeface="微软雅黑" pitchFamily="34" charset="-122"/>
            </a:endParaRPr>
          </a:p>
        </p:txBody>
      </p:sp>
      <p:cxnSp>
        <p:nvCxnSpPr>
          <p:cNvPr id="20" name="直接连接符 19"/>
          <p:cNvCxnSpPr/>
          <p:nvPr/>
        </p:nvCxnSpPr>
        <p:spPr>
          <a:xfrm rot="10800000">
            <a:off x="981056" y="3909819"/>
            <a:ext cx="1284202" cy="118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1095375" y="1592051"/>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flipV="1">
            <a:off x="1095375" y="3631998"/>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rot="16200000">
            <a:off x="698413" y="2584355"/>
            <a:ext cx="793922" cy="259195"/>
          </a:xfrm>
          <a:prstGeom prst="rect">
            <a:avLst/>
          </a:prstGeom>
          <a:noFill/>
          <a:ln w="9525">
            <a:noFill/>
          </a:ln>
        </p:spPr>
        <p:txBody>
          <a:bodyPr wrap="square" lIns="104287" tIns="52144" rIns="104287" bIns="52144" rtlCol="0">
            <a:spAutoFit/>
          </a:bodyPr>
          <a:lstStyle/>
          <a:p>
            <a:r>
              <a:rPr lang="en-US" altLang="zh-CN" sz="1000" dirty="0" smtClean="0">
                <a:latin typeface="微软雅黑" pitchFamily="34" charset="-122"/>
                <a:ea typeface="微软雅黑" pitchFamily="34" charset="-122"/>
              </a:rPr>
              <a:t>2500mm</a:t>
            </a:r>
            <a:r>
              <a:rPr lang="en-US" altLang="zh-CN" sz="900" dirty="0" smtClean="0">
                <a:latin typeface="微软雅黑" pitchFamily="34" charset="-122"/>
                <a:ea typeface="微软雅黑" pitchFamily="34" charset="-122"/>
              </a:rPr>
              <a:t> </a:t>
            </a:r>
            <a:endParaRPr lang="zh-CN" altLang="en-US" sz="900" dirty="0">
              <a:latin typeface="微软雅黑" pitchFamily="34" charset="-122"/>
              <a:ea typeface="微软雅黑" pitchFamily="34" charset="-122"/>
            </a:endParaRPr>
          </a:p>
        </p:txBody>
      </p:sp>
      <p:cxnSp>
        <p:nvCxnSpPr>
          <p:cNvPr id="26" name="直接连接符 25"/>
          <p:cNvCxnSpPr/>
          <p:nvPr/>
        </p:nvCxnSpPr>
        <p:spPr>
          <a:xfrm rot="10800000">
            <a:off x="7949683" y="4703802"/>
            <a:ext cx="1897411" cy="110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10800000">
            <a:off x="7359651" y="5341939"/>
            <a:ext cx="2487443"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flipV="1">
            <a:off x="9759950" y="5315583"/>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9759950" y="4424391"/>
            <a:ext cx="0" cy="2794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1" name="灯片编号占位符 1"/>
          <p:cNvSpPr txBox="1">
            <a:spLocks/>
          </p:cNvSpPr>
          <p:nvPr/>
        </p:nvSpPr>
        <p:spPr>
          <a:xfrm>
            <a:off x="2265258" y="4089445"/>
            <a:ext cx="918970" cy="669892"/>
          </a:xfrm>
          <a:prstGeom prst="rect">
            <a:avLst/>
          </a:prstGeom>
          <a:ln w="9525">
            <a:noFill/>
          </a:ln>
        </p:spPr>
        <p:txBody>
          <a:bodyPr vert="horz" lIns="91392" tIns="45696" rIns="91392" bIns="45696" rtlCol="0" anchor="ctr"/>
          <a:lstStyle/>
          <a:p>
            <a:pPr algn="r" defTabSz="1041937">
              <a:defRPr/>
            </a:pPr>
            <a:r>
              <a:rPr lang="zh-CN" altLang="en-US" sz="1400" dirty="0" smtClean="0">
                <a:solidFill>
                  <a:schemeClr val="tx1">
                    <a:tint val="75000"/>
                  </a:schemeClr>
                </a:solidFill>
              </a:rPr>
              <a:t>顶视图</a:t>
            </a:r>
            <a:endParaRPr lang="en-US" altLang="zh-CN" sz="1400" dirty="0">
              <a:solidFill>
                <a:schemeClr val="tx1">
                  <a:tint val="75000"/>
                </a:schemeClr>
              </a:solidFill>
            </a:endParaRPr>
          </a:p>
        </p:txBody>
      </p:sp>
      <p:sp>
        <p:nvSpPr>
          <p:cNvPr id="32" name="灯片编号占位符 1"/>
          <p:cNvSpPr txBox="1">
            <a:spLocks/>
          </p:cNvSpPr>
          <p:nvPr/>
        </p:nvSpPr>
        <p:spPr>
          <a:xfrm>
            <a:off x="6834628" y="5876182"/>
            <a:ext cx="918970" cy="669892"/>
          </a:xfrm>
          <a:prstGeom prst="rect">
            <a:avLst/>
          </a:prstGeom>
          <a:ln w="9525">
            <a:noFill/>
          </a:ln>
        </p:spPr>
        <p:txBody>
          <a:bodyPr vert="horz" lIns="91392" tIns="45696" rIns="91392" bIns="45696" rtlCol="0" anchor="ctr"/>
          <a:lstStyle/>
          <a:p>
            <a:pPr algn="r" defTabSz="1041937">
              <a:defRPr/>
            </a:pPr>
            <a:r>
              <a:rPr lang="zh-CN" altLang="en-US" sz="1400" dirty="0" smtClean="0">
                <a:solidFill>
                  <a:schemeClr val="tx1">
                    <a:tint val="75000"/>
                  </a:schemeClr>
                </a:solidFill>
              </a:rPr>
              <a:t>前视图</a:t>
            </a:r>
            <a:endParaRPr lang="en-US" altLang="zh-CN" sz="1400" dirty="0">
              <a:solidFill>
                <a:schemeClr val="tx1">
                  <a:tint val="75000"/>
                </a:schemeClr>
              </a:solidFill>
            </a:endParaRPr>
          </a:p>
        </p:txBody>
      </p:sp>
      <p:sp>
        <p:nvSpPr>
          <p:cNvPr id="25" name="TextBox 24"/>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35" name="灯片编号占位符 34"/>
          <p:cNvSpPr>
            <a:spLocks noGrp="1"/>
          </p:cNvSpPr>
          <p:nvPr>
            <p:ph type="sldNum" sz="quarter" idx="12"/>
          </p:nvPr>
        </p:nvSpPr>
        <p:spPr/>
        <p:txBody>
          <a:bodyPr/>
          <a:lstStyle/>
          <a:p>
            <a:fld id="{C35DAED7-3D46-43E3-887E-0E9FEB1A9ADE}" type="slidenum">
              <a:rPr lang="zh-CN" altLang="en-US" smtClean="0"/>
              <a:pPr/>
              <a:t>31</a:t>
            </a:fld>
            <a:endParaRPr lang="zh-CN" alt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20412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697983"/>
            <a:ext cx="10031241" cy="1530179"/>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4</a:t>
            </a:r>
            <a:r>
              <a:rPr lang="zh-CN" altLang="en-US" sz="1300" dirty="0" smtClean="0">
                <a:solidFill>
                  <a:srgbClr val="000000"/>
                </a:solidFill>
                <a:latin typeface="微软雅黑" pitchFamily="34" charset="-122"/>
                <a:ea typeface="微软雅黑" pitchFamily="34" charset="-122"/>
                <a:sym typeface="华文细黑" pitchFamily="2" charset="-122"/>
              </a:rPr>
              <a:t>、应预留电视接口端子（网线及电源接口）；</a:t>
            </a:r>
            <a:endParaRPr lang="en-US" altLang="zh-CN" sz="1300" dirty="0" smtClean="0">
              <a:solidFill>
                <a:srgbClr val="000000"/>
              </a:solidFill>
              <a:latin typeface="微软雅黑" pitchFamily="34" charset="-122"/>
              <a:ea typeface="微软雅黑" pitchFamily="34" charset="-122"/>
              <a:sym typeface="华文细黑" pitchFamily="2"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5</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8" name="TextBox 7"/>
          <p:cNvSpPr txBox="1"/>
          <p:nvPr/>
        </p:nvSpPr>
        <p:spPr>
          <a:xfrm>
            <a:off x="609853" y="2448837"/>
            <a:ext cx="10031242" cy="1530179"/>
          </a:xfrm>
          <a:prstGeom prst="rect">
            <a:avLst/>
          </a:prstGeom>
          <a:noFill/>
        </p:spPr>
        <p:txBody>
          <a:bodyPr wrap="square" lIns="64534" tIns="32266" rIns="64534" bIns="32266" rtlCol="0">
            <a:spAutoFit/>
          </a:bodyPr>
          <a:lstStyle/>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r>
              <a:rPr lang="zh-CN" altLang="en-US" sz="1200" dirty="0" smtClean="0">
                <a:solidFill>
                  <a:srgbClr val="000000"/>
                </a:solidFill>
                <a:latin typeface="微软雅黑" pitchFamily="34" charset="-122"/>
                <a:ea typeface="微软雅黑" pitchFamily="34" charset="-122"/>
                <a:sym typeface="微软雅黑" pitchFamily="34" charset="-122"/>
              </a:rPr>
              <a:t>。</a:t>
            </a:r>
          </a:p>
        </p:txBody>
      </p:sp>
      <p:sp>
        <p:nvSpPr>
          <p:cNvPr id="9" name="TextBox 8"/>
          <p:cNvSpPr txBox="1"/>
          <p:nvPr/>
        </p:nvSpPr>
        <p:spPr>
          <a:xfrm>
            <a:off x="588926" y="3991722"/>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223878"/>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r>
              <a:rPr lang="zh-CN" altLang="en-US" sz="1200" dirty="0" smtClean="0">
                <a:latin typeface="微软雅黑" pitchFamily="34" charset="-122"/>
                <a:ea typeface="微软雅黑" pitchFamily="34" charset="-122"/>
              </a:rPr>
              <a:t>。</a:t>
            </a:r>
          </a:p>
        </p:txBody>
      </p:sp>
      <p:sp>
        <p:nvSpPr>
          <p:cNvPr id="11" name="TextBox 10"/>
          <p:cNvSpPr txBox="1"/>
          <p:nvPr/>
        </p:nvSpPr>
        <p:spPr>
          <a:xfrm>
            <a:off x="609854" y="5083839"/>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、展品吊挂基础需求：有（液晶电视）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、独立设备间需求：控制室</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、其他特殊需求：无</a:t>
            </a:r>
          </a:p>
        </p:txBody>
      </p:sp>
      <p:sp>
        <p:nvSpPr>
          <p:cNvPr id="13"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4"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5" name="TextBox 14"/>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6" name="直接连接符 15"/>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0"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2" name="灯片编号占位符 21"/>
          <p:cNvSpPr>
            <a:spLocks noGrp="1"/>
          </p:cNvSpPr>
          <p:nvPr>
            <p:ph type="sldNum" sz="quarter" idx="12"/>
          </p:nvPr>
        </p:nvSpPr>
        <p:spPr/>
        <p:txBody>
          <a:bodyPr/>
          <a:lstStyle/>
          <a:p>
            <a:fld id="{C35DAED7-3D46-43E3-887E-0E9FEB1A9ADE}" type="slidenum">
              <a:rPr lang="zh-CN" altLang="en-US" smtClean="0"/>
              <a:pPr/>
              <a:t>32</a:t>
            </a:fld>
            <a:endParaRPr lang="zh-CN" alt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21" y="942379"/>
            <a:ext cx="5097253" cy="4912643"/>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、模型：</a:t>
            </a:r>
            <a:r>
              <a:rPr lang="en-US" altLang="zh-CN" sz="1300" dirty="0" smtClean="0">
                <a:latin typeface="微软雅黑" pitchFamily="34" charset="-122"/>
                <a:ea typeface="微软雅黑" pitchFamily="34" charset="-122"/>
              </a:rPr>
              <a:t>ABS/PP/PVC</a:t>
            </a:r>
            <a:r>
              <a:rPr lang="zh-CN" altLang="en-US" sz="1300" dirty="0" smtClean="0">
                <a:latin typeface="微软雅黑" pitchFamily="34" charset="-122"/>
                <a:ea typeface="微软雅黑" pitchFamily="34" charset="-122"/>
              </a:rPr>
              <a:t>材质，喷漆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、底座：木质基层喷漆，材料具备阻燃防火功能，内部隐藏</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主机和控制设备</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、工控主机、灯光控制器、沙盘模型控制器、音响系统、</a:t>
            </a:r>
            <a:r>
              <a:rPr lang="en-US" altLang="zh-CN" sz="1300" dirty="0" smtClean="0">
                <a:latin typeface="微软雅黑" pitchFamily="34" charset="-122"/>
                <a:ea typeface="微软雅黑" pitchFamily="34" charset="-122"/>
              </a:rPr>
              <a:t>UPS</a:t>
            </a: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电源、中控系统各</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、高清液晶电视：</a:t>
            </a:r>
            <a:r>
              <a:rPr lang="en-US" altLang="zh-CN" sz="1300" dirty="0" smtClean="0">
                <a:latin typeface="微软雅黑" pitchFamily="34" charset="-122"/>
                <a:ea typeface="微软雅黑" pitchFamily="34" charset="-122"/>
              </a:rPr>
              <a:t>60</a:t>
            </a:r>
            <a:r>
              <a:rPr lang="zh-CN" altLang="en-US" sz="1300" dirty="0" smtClean="0">
                <a:latin typeface="微软雅黑" pitchFamily="34" charset="-122"/>
                <a:ea typeface="微软雅黑" pitchFamily="34" charset="-122"/>
              </a:rPr>
              <a:t>寸，采用内嵌方式，增加钢化玻璃面</a:t>
            </a:r>
            <a:r>
              <a:rPr lang="zh-CN" altLang="en-US" sz="1300" dirty="0" smtClean="0">
                <a:latin typeface="微软雅黑" pitchFamily="34" charset="-122"/>
                <a:ea typeface="微软雅黑" pitchFamily="34" charset="-122"/>
              </a:rPr>
              <a:t>板</a:t>
            </a:r>
            <a:endParaRPr lang="en-US" altLang="zh-CN" sz="1300" dirty="0" smtClean="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5</a:t>
            </a:r>
            <a:r>
              <a:rPr lang="zh-CN" altLang="en-US" sz="1300" dirty="0">
                <a:latin typeface="微软雅黑" pitchFamily="34" charset="-122"/>
                <a:ea typeface="微软雅黑" pitchFamily="34" charset="-122"/>
              </a:rPr>
              <a:t>、护栏：钢化玻璃护栏，安装牢固</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灯光控制系统</a:t>
            </a:r>
            <a:endParaRPr lang="en-US" altLang="zh-CN" sz="1300" dirty="0" smtClean="0">
              <a:solidFill>
                <a:srgbClr val="FF0000"/>
              </a:solidFill>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用电安全事项：采用暗线走线方式，布展需预留音视频线槽</a:t>
            </a:r>
            <a:r>
              <a:rPr lang="zh-CN" altLang="en-US"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5484187" y="942381"/>
            <a:ext cx="4172998" cy="308906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壁挂安装基础：有</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、展品说明版：无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背景墙最终效果由布展公司统一设计制作。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200" dirty="0" smtClean="0">
              <a:latin typeface="微软雅黑" pitchFamily="34" charset="-122"/>
              <a:ea typeface="微软雅黑" pitchFamily="34" charset="-122"/>
            </a:endParaRPr>
          </a:p>
          <a:p>
            <a:pPr>
              <a:lnSpc>
                <a:spcPct val="150000"/>
              </a:lnSpc>
            </a:pPr>
            <a:r>
              <a:rPr lang="zh-CN" altLang="en-US" sz="13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300" dirty="0" smtClean="0">
              <a:latin typeface="微软雅黑" pitchFamily="34" charset="-122"/>
              <a:ea typeface="微软雅黑" pitchFamily="34" charset="-122"/>
            </a:endParaRPr>
          </a:p>
        </p:txBody>
      </p:sp>
      <p:sp>
        <p:nvSpPr>
          <p:cNvPr id="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0" name="TextBox 9"/>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1" name="直接连接符 10"/>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5"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7" name="灯片编号占位符 16"/>
          <p:cNvSpPr>
            <a:spLocks noGrp="1"/>
          </p:cNvSpPr>
          <p:nvPr>
            <p:ph type="sldNum" sz="quarter" idx="12"/>
          </p:nvPr>
        </p:nvSpPr>
        <p:spPr/>
        <p:txBody>
          <a:bodyPr/>
          <a:lstStyle/>
          <a:p>
            <a:fld id="{C35DAED7-3D46-43E3-887E-0E9FEB1A9ADE}" type="slidenum">
              <a:rPr lang="zh-CN" altLang="en-US" smtClean="0"/>
              <a:pPr/>
              <a:t>33</a:t>
            </a:fld>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443782"/>
            <a:ext cx="2298962" cy="3523884"/>
          </a:xfrm>
          <a:prstGeom prst="rect">
            <a:avLst/>
          </a:prstGeom>
          <a:noFill/>
        </p:spPr>
      </p:pic>
      <p:sp>
        <p:nvSpPr>
          <p:cNvPr id="6" name="TextBox 5"/>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  </a:t>
            </a:r>
            <a:r>
              <a:rPr lang="en-US" sz="1400" b="1" dirty="0" smtClean="0">
                <a:solidFill>
                  <a:srgbClr val="000000"/>
                </a:solidFill>
                <a:latin typeface="微软雅黑" pitchFamily="34" charset="-122"/>
                <a:ea typeface="微软雅黑" pitchFamily="34" charset="-122"/>
              </a:rPr>
              <a:t>XC02-5-05  </a:t>
            </a:r>
            <a:r>
              <a:rPr lang="zh-CN" altLang="en-US" sz="1400" b="1" dirty="0" smtClean="0">
                <a:latin typeface="微软雅黑" pitchFamily="34" charset="-122"/>
                <a:ea typeface="微软雅黑" pitchFamily="34" charset="-122"/>
              </a:rPr>
              <a:t>互动桌面</a:t>
            </a:r>
          </a:p>
        </p:txBody>
      </p:sp>
      <p:sp>
        <p:nvSpPr>
          <p:cNvPr id="7" name="TextBox 6"/>
          <p:cNvSpPr txBox="1"/>
          <p:nvPr/>
        </p:nvSpPr>
        <p:spPr>
          <a:xfrm>
            <a:off x="540333" y="4813703"/>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9"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0"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1" name="TextBox 10"/>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2" name="直接连接符 1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6"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7" name="流程图: 联系 16"/>
          <p:cNvSpPr/>
          <p:nvPr/>
        </p:nvSpPr>
        <p:spPr>
          <a:xfrm>
            <a:off x="2238078" y="5519695"/>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20" name="TextBox 19"/>
          <p:cNvSpPr txBox="1"/>
          <p:nvPr/>
        </p:nvSpPr>
        <p:spPr>
          <a:xfrm>
            <a:off x="5600765" y="551322"/>
            <a:ext cx="4704101" cy="5836062"/>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solidFill>
                  <a:schemeClr val="tx1">
                    <a:lumMod val="95000"/>
                    <a:lumOff val="5000"/>
                  </a:schemeClr>
                </a:solidFill>
                <a:latin typeface="微软雅黑" pitchFamily="34" charset="-122"/>
                <a:ea typeface="微软雅黑" pitchFamily="34" charset="-122"/>
              </a:rPr>
              <a:t>智能电网知识、全球能源互联网技术、互动小游戏</a:t>
            </a: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cs typeface="PMingLiU"/>
              </a:rPr>
              <a:t>通过多点触摸屏查询智能电网相关内容。</a:t>
            </a:r>
            <a:endParaRPr lang="en-US" altLang="zh-CN" sz="1300" dirty="0" smtClean="0">
              <a:latin typeface="微软雅黑" pitchFamily="34" charset="-122"/>
              <a:ea typeface="微软雅黑" pitchFamily="34" charset="-122"/>
              <a:cs typeface="PMingLiU"/>
            </a:endParaRPr>
          </a:p>
          <a:p>
            <a:pPr>
              <a:lnSpc>
                <a:spcPct val="150000"/>
              </a:lnSpc>
            </a:pPr>
            <a:endParaRPr lang="en-US" altLang="zh-CN" sz="1200" dirty="0" smtClean="0">
              <a:latin typeface="微软雅黑" pitchFamily="34" charset="-122"/>
              <a:ea typeface="微软雅黑" pitchFamily="34" charset="-122"/>
              <a:cs typeface="PMingLiU"/>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solidFill>
                  <a:srgbClr val="000000"/>
                </a:solidFill>
                <a:latin typeface="微软雅黑"/>
                <a:ea typeface="微软雅黑"/>
                <a:cs typeface="微软雅黑"/>
                <a:sym typeface="微软雅黑"/>
              </a:rPr>
              <a:t>多媒体互动</a:t>
            </a:r>
            <a:endParaRPr lang="en-US" altLang="zh-CN" sz="1300" dirty="0" smtClean="0">
              <a:solidFill>
                <a:srgbClr val="000000"/>
              </a:solidFill>
              <a:latin typeface="微软雅黑"/>
              <a:ea typeface="微软雅黑"/>
              <a:cs typeface="微软雅黑"/>
              <a:sym typeface="微软雅黑"/>
            </a:endParaRPr>
          </a:p>
          <a:p>
            <a:pPr>
              <a:lnSpc>
                <a:spcPct val="150000"/>
              </a:lnSpc>
            </a:pPr>
            <a:endParaRPr lang="en-US" altLang="zh-CN" sz="12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展示器材：</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solidFill>
                  <a:srgbClr val="000000"/>
                </a:solidFill>
                <a:latin typeface="微软雅黑"/>
                <a:ea typeface="微软雅黑"/>
                <a:cs typeface="微软雅黑"/>
                <a:sym typeface="微软雅黑"/>
              </a:rPr>
              <a:t>电子桌面多点互动系统</a:t>
            </a:r>
            <a:endParaRPr lang="en-US" altLang="zh-CN" sz="1300" dirty="0" smtClean="0">
              <a:solidFill>
                <a:srgbClr val="000000"/>
              </a:solidFill>
              <a:latin typeface="微软雅黑"/>
              <a:ea typeface="微软雅黑"/>
              <a:cs typeface="微软雅黑"/>
              <a:sym typeface="微软雅黑"/>
            </a:endParaRPr>
          </a:p>
          <a:p>
            <a:pPr>
              <a:lnSpc>
                <a:spcPct val="150000"/>
              </a:lnSpc>
              <a:defRPr/>
            </a:pPr>
            <a:endParaRPr lang="en-US" altLang="zh-CN" sz="14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多点触摸互动操作</a:t>
            </a:r>
            <a:endParaRPr lang="en-US" altLang="zh-CN" sz="1300"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智能电网知识（图片和视频）、互动小游戏</a:t>
            </a:r>
            <a:endParaRPr lang="en-US" altLang="zh-CN" sz="1300" dirty="0" smtClean="0">
              <a:latin typeface="微软雅黑" pitchFamily="34" charset="-122"/>
              <a:ea typeface="微软雅黑" pitchFamily="34" charset="-122"/>
            </a:endParaRPr>
          </a:p>
          <a:p>
            <a:pPr>
              <a:lnSpc>
                <a:spcPct val="150000"/>
              </a:lnSpc>
              <a:defRPr/>
            </a:pP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solidFill>
                  <a:srgbClr val="000000"/>
                </a:solidFill>
                <a:latin typeface="微软雅黑"/>
                <a:ea typeface="微软雅黑"/>
                <a:cs typeface="微软雅黑"/>
                <a:sym typeface="微软雅黑"/>
              </a:rPr>
              <a:t>目标人群：全体   </a:t>
            </a:r>
            <a:r>
              <a:rPr lang="en-US" altLang="zh-CN" sz="1300" dirty="0" smtClean="0">
                <a:solidFill>
                  <a:srgbClr val="000000"/>
                </a:solidFill>
                <a:latin typeface="微软雅黑"/>
                <a:ea typeface="微软雅黑"/>
                <a:cs typeface="微软雅黑"/>
                <a:sym typeface="微软雅黑"/>
              </a:rPr>
              <a:t>      </a:t>
            </a:r>
            <a:r>
              <a:rPr lang="zh-CN" altLang="en-US" sz="1300" dirty="0" smtClean="0">
                <a:solidFill>
                  <a:srgbClr val="000000"/>
                </a:solidFill>
                <a:latin typeface="微软雅黑"/>
                <a:ea typeface="微软雅黑"/>
                <a:cs typeface="微软雅黑"/>
                <a:sym typeface="微软雅黑"/>
              </a:rPr>
              <a:t>参与人数：</a:t>
            </a:r>
            <a:r>
              <a:rPr lang="en-US" altLang="zh-CN" sz="1300" dirty="0" smtClean="0">
                <a:solidFill>
                  <a:srgbClr val="000000"/>
                </a:solidFill>
                <a:latin typeface="微软雅黑"/>
                <a:ea typeface="微软雅黑"/>
                <a:cs typeface="微软雅黑"/>
                <a:sym typeface="微软雅黑"/>
              </a:rPr>
              <a:t>1-3</a:t>
            </a:r>
            <a:r>
              <a:rPr lang="zh-CN" altLang="en-US" sz="1300" dirty="0" smtClean="0">
                <a:solidFill>
                  <a:srgbClr val="000000"/>
                </a:solidFill>
                <a:latin typeface="微软雅黑"/>
                <a:ea typeface="微软雅黑"/>
                <a:cs typeface="微软雅黑"/>
                <a:sym typeface="微软雅黑"/>
              </a:rPr>
              <a:t>人</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运营人员：无</a:t>
            </a:r>
            <a:endParaRPr lang="en-US" altLang="zh-CN" sz="1300" dirty="0" smtClean="0">
              <a:solidFill>
                <a:srgbClr val="000000"/>
              </a:solidFill>
              <a:latin typeface="微软雅黑"/>
              <a:ea typeface="微软雅黑"/>
              <a:cs typeface="微软雅黑"/>
              <a:sym typeface="微软雅黑"/>
            </a:endParaRPr>
          </a:p>
        </p:txBody>
      </p:sp>
      <p:pic>
        <p:nvPicPr>
          <p:cNvPr id="21" name="图片 20" descr="2.jpg"/>
          <p:cNvPicPr>
            <a:picLocks noChangeAspect="1"/>
          </p:cNvPicPr>
          <p:nvPr/>
        </p:nvPicPr>
        <p:blipFill>
          <a:blip r:embed="rId3" cstate="print"/>
          <a:stretch>
            <a:fillRect/>
          </a:stretch>
        </p:blipFill>
        <p:spPr>
          <a:xfrm>
            <a:off x="522288" y="1429403"/>
            <a:ext cx="3464411" cy="2265509"/>
          </a:xfrm>
          <a:prstGeom prst="rect">
            <a:avLst/>
          </a:prstGeom>
        </p:spPr>
      </p:pic>
      <p:sp>
        <p:nvSpPr>
          <p:cNvPr id="19" name="灯片编号占位符 18"/>
          <p:cNvSpPr>
            <a:spLocks noGrp="1"/>
          </p:cNvSpPr>
          <p:nvPr>
            <p:ph type="sldNum" sz="quarter" idx="12"/>
          </p:nvPr>
        </p:nvSpPr>
        <p:spPr/>
        <p:txBody>
          <a:bodyPr/>
          <a:lstStyle/>
          <a:p>
            <a:fld id="{C35DAED7-3D46-43E3-887E-0E9FEB1A9ADE}" type="slidenum">
              <a:rPr lang="zh-CN" altLang="en-US" smtClean="0"/>
              <a:pPr/>
              <a:t>34</a:t>
            </a:fld>
            <a:endParaRPr lang="zh-CN" altLang="en-US"/>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14" name="图片 13" descr="互动桌面.jpg"/>
          <p:cNvPicPr>
            <a:picLocks noChangeAspect="1"/>
          </p:cNvPicPr>
          <p:nvPr/>
        </p:nvPicPr>
        <p:blipFill>
          <a:blip r:embed="rId2"/>
          <a:stretch>
            <a:fillRect/>
          </a:stretch>
        </p:blipFill>
        <p:spPr>
          <a:xfrm>
            <a:off x="2994249" y="2523932"/>
            <a:ext cx="4293801" cy="2435290"/>
          </a:xfrm>
          <a:prstGeom prst="rect">
            <a:avLst/>
          </a:prstGeom>
        </p:spPr>
      </p:pic>
      <p:cxnSp>
        <p:nvCxnSpPr>
          <p:cNvPr id="15" name="直接连接符 14"/>
          <p:cNvCxnSpPr/>
          <p:nvPr/>
        </p:nvCxnSpPr>
        <p:spPr>
          <a:xfrm rot="5400000" flipH="1" flipV="1">
            <a:off x="6265734" y="4339714"/>
            <a:ext cx="2004135"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3657383" y="4587909"/>
            <a:ext cx="1507742"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10800000" flipV="1">
            <a:off x="6258714" y="5212735"/>
            <a:ext cx="991363"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4410460" y="5209560"/>
            <a:ext cx="877870"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5418960" y="5095864"/>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2000mm </a:t>
            </a:r>
            <a:endParaRPr lang="zh-CN" altLang="en-US" sz="1000" dirty="0" smtClean="0">
              <a:latin typeface="微软雅黑" pitchFamily="34" charset="-122"/>
              <a:ea typeface="微软雅黑" pitchFamily="34" charset="-122"/>
            </a:endParaRPr>
          </a:p>
          <a:p>
            <a:endParaRPr lang="zh-CN" altLang="en-US" sz="1000" dirty="0"/>
          </a:p>
        </p:txBody>
      </p:sp>
      <p:cxnSp>
        <p:nvCxnSpPr>
          <p:cNvPr id="31" name="直接连接符 30"/>
          <p:cNvCxnSpPr/>
          <p:nvPr/>
        </p:nvCxnSpPr>
        <p:spPr>
          <a:xfrm rot="5400000">
            <a:off x="2656441" y="3132616"/>
            <a:ext cx="702795"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rot="5400000">
            <a:off x="3924690" y="3282176"/>
            <a:ext cx="10003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rot="10800000">
            <a:off x="4036521" y="2986831"/>
            <a:ext cx="38833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2994249" y="2988420"/>
            <a:ext cx="342472" cy="3176"/>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3346062" y="2847527"/>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600mm </a:t>
            </a:r>
            <a:endParaRPr lang="zh-CN" altLang="en-US" sz="1000" dirty="0" smtClean="0">
              <a:latin typeface="微软雅黑" pitchFamily="34" charset="-122"/>
              <a:ea typeface="微软雅黑" pitchFamily="34" charset="-122"/>
            </a:endParaRPr>
          </a:p>
          <a:p>
            <a:endParaRPr lang="zh-CN" altLang="en-US" sz="1000" dirty="0"/>
          </a:p>
        </p:txBody>
      </p:sp>
      <p:cxnSp>
        <p:nvCxnSpPr>
          <p:cNvPr id="46" name="直接连接符 45"/>
          <p:cNvCxnSpPr/>
          <p:nvPr/>
        </p:nvCxnSpPr>
        <p:spPr>
          <a:xfrm flipV="1">
            <a:off x="6258713" y="4464701"/>
            <a:ext cx="17448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flipV="1">
            <a:off x="7250077" y="3338441"/>
            <a:ext cx="753461"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52" name="直接连接符 51"/>
          <p:cNvCxnSpPr/>
          <p:nvPr/>
        </p:nvCxnSpPr>
        <p:spPr>
          <a:xfrm rot="5400000" flipH="1" flipV="1">
            <a:off x="7611632" y="4287419"/>
            <a:ext cx="354566"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5" name="直接连接符 54"/>
          <p:cNvCxnSpPr/>
          <p:nvPr/>
        </p:nvCxnSpPr>
        <p:spPr>
          <a:xfrm rot="16200000" flipH="1">
            <a:off x="7617853" y="3509500"/>
            <a:ext cx="342119" cy="4"/>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7" name="TextBox 56"/>
          <p:cNvSpPr txBox="1"/>
          <p:nvPr/>
        </p:nvSpPr>
        <p:spPr>
          <a:xfrm>
            <a:off x="7369039" y="3710026"/>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900mm </a:t>
            </a:r>
            <a:endParaRPr lang="zh-CN" altLang="en-US" sz="1000" dirty="0" smtClean="0">
              <a:latin typeface="微软雅黑" pitchFamily="34" charset="-122"/>
              <a:ea typeface="微软雅黑" pitchFamily="34" charset="-122"/>
            </a:endParaRPr>
          </a:p>
          <a:p>
            <a:endParaRPr lang="zh-CN" altLang="en-US" sz="1000" dirty="0"/>
          </a:p>
        </p:txBody>
      </p:sp>
      <p:sp>
        <p:nvSpPr>
          <p:cNvPr id="28" name="灯片编号占位符 27"/>
          <p:cNvSpPr>
            <a:spLocks noGrp="1"/>
          </p:cNvSpPr>
          <p:nvPr>
            <p:ph type="sldNum" sz="quarter" idx="12"/>
          </p:nvPr>
        </p:nvSpPr>
        <p:spPr/>
        <p:txBody>
          <a:bodyPr/>
          <a:lstStyle/>
          <a:p>
            <a:fld id="{C35DAED7-3D46-43E3-887E-0E9FEB1A9ADE}" type="slidenum">
              <a:rPr lang="zh-CN" altLang="en-US" smtClean="0"/>
              <a:pPr/>
              <a:t>35</a:t>
            </a:fld>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073492"/>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744638"/>
            <a:ext cx="10031241" cy="1230096"/>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4</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200" dirty="0" smtClean="0">
                <a:latin typeface="微软雅黑" pitchFamily="34" charset="-122"/>
                <a:ea typeface="微软雅黑" pitchFamily="34" charset="-122"/>
                <a:sym typeface="华文细黑" pitchFamily="2" charset="-122"/>
              </a:rPr>
              <a:t>。</a:t>
            </a:r>
            <a:endParaRPr lang="en-US" altLang="zh-CN" sz="1200" dirty="0">
              <a:latin typeface="微软雅黑" pitchFamily="34" charset="-122"/>
              <a:ea typeface="微软雅黑" pitchFamily="34" charset="-122"/>
            </a:endParaRPr>
          </a:p>
        </p:txBody>
      </p:sp>
      <p:sp>
        <p:nvSpPr>
          <p:cNvPr id="8" name="TextBox 7"/>
          <p:cNvSpPr txBox="1"/>
          <p:nvPr/>
        </p:nvSpPr>
        <p:spPr>
          <a:xfrm>
            <a:off x="609853" y="2327534"/>
            <a:ext cx="10031242" cy="1530179"/>
          </a:xfrm>
          <a:prstGeom prst="rect">
            <a:avLst/>
          </a:prstGeom>
          <a:noFill/>
        </p:spPr>
        <p:txBody>
          <a:bodyPr wrap="square" lIns="64534" tIns="32266" rIns="64534" bIns="32266" rtlCol="0">
            <a:spAutoFit/>
          </a:bodyPr>
          <a:lstStyle/>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3870419"/>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055920"/>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11" name="TextBox 10"/>
          <p:cNvSpPr txBox="1"/>
          <p:nvPr/>
        </p:nvSpPr>
        <p:spPr>
          <a:xfrm>
            <a:off x="609854" y="4943874"/>
            <a:ext cx="10031241" cy="2488903"/>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3</a:t>
            </a:r>
            <a:r>
              <a:rPr lang="zh-CN" altLang="en-US" sz="1300" dirty="0" smtClean="0">
                <a:solidFill>
                  <a:srgbClr val="000000"/>
                </a:solidFill>
                <a:latin typeface="微软雅黑" pitchFamily="34" charset="-122"/>
                <a:ea typeface="微软雅黑" pitchFamily="34" charset="-122"/>
                <a:sym typeface="华文细黑" pitchFamily="2" charset="-122"/>
              </a:rPr>
              <a:t>、应预留接口（网线及电源接口）；</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、其他特殊需求：无</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36</a:t>
            </a:fld>
            <a:endParaRPr lang="zh-CN" altLang="en-US"/>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2603" y="942379"/>
            <a:ext cx="4489234" cy="4912643"/>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、触屏：</a:t>
            </a:r>
            <a:r>
              <a:rPr lang="en-US" altLang="zh-CN" sz="1300" dirty="0" smtClean="0">
                <a:latin typeface="微软雅黑" pitchFamily="34" charset="-122"/>
                <a:ea typeface="微软雅黑" pitchFamily="34" charset="-122"/>
              </a:rPr>
              <a:t>46</a:t>
            </a:r>
            <a:r>
              <a:rPr lang="zh-CN" altLang="en-US" sz="1300" dirty="0" smtClean="0">
                <a:latin typeface="微软雅黑" pitchFamily="34" charset="-122"/>
                <a:ea typeface="微软雅黑" pitchFamily="34" charset="-122"/>
              </a:rPr>
              <a:t>寸触摸屏</a:t>
            </a:r>
            <a:r>
              <a:rPr lang="en-US" altLang="zh-CN" sz="1300" dirty="0" smtClean="0">
                <a:latin typeface="微软雅黑" pitchFamily="34" charset="-122"/>
                <a:ea typeface="微软雅黑" pitchFamily="34" charset="-122"/>
              </a:rPr>
              <a:t>x2</a:t>
            </a:r>
            <a:r>
              <a:rPr lang="zh-CN" altLang="en-US" sz="1300" dirty="0" smtClean="0">
                <a:latin typeface="微软雅黑" pitchFamily="34" charset="-122"/>
                <a:ea typeface="微软雅黑" pitchFamily="34" charset="-122"/>
              </a:rPr>
              <a:t>台拼屏，</a:t>
            </a:r>
            <a:r>
              <a:rPr lang="zh-CN" altLang="en-US" sz="1300" dirty="0" smtClean="0">
                <a:latin typeface="微软雅黑" pitchFamily="34" charset="-122"/>
                <a:ea typeface="微软雅黑" pitchFamily="34" charset="-122"/>
              </a:rPr>
              <a:t>拼缝不大于</a:t>
            </a:r>
            <a:r>
              <a:rPr lang="en-US" altLang="zh-CN" sz="1300" dirty="0">
                <a:latin typeface="微软雅黑" pitchFamily="34" charset="-122"/>
                <a:ea typeface="微软雅黑" pitchFamily="34" charset="-122"/>
              </a:rPr>
              <a:t>2</a:t>
            </a:r>
            <a:r>
              <a:rPr lang="en-US" altLang="zh-CN" sz="1300" dirty="0" smtClean="0">
                <a:latin typeface="微软雅黑" pitchFamily="34" charset="-122"/>
                <a:ea typeface="微软雅黑" pitchFamily="34" charset="-122"/>
              </a:rPr>
              <a:t>mm</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、设备：工控主机、音频设备、</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电源（设备内置台体</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内，应具有良好的散热环境）、中控系统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、台体：钢板烤漆</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、钢化玻璃面板</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、骨架：</a:t>
            </a:r>
            <a:r>
              <a:rPr lang="en-US" altLang="zh-CN" sz="1300" dirty="0" smtClean="0">
                <a:latin typeface="微软雅黑" pitchFamily="34" charset="-122"/>
                <a:ea typeface="微软雅黑" pitchFamily="34" charset="-122"/>
              </a:rPr>
              <a:t>40X40X2.0</a:t>
            </a:r>
            <a:r>
              <a:rPr lang="zh-CN" altLang="en-US" sz="1300" dirty="0" smtClean="0">
                <a:latin typeface="微软雅黑" pitchFamily="34" charset="-122"/>
                <a:ea typeface="微软雅黑" pitchFamily="34" charset="-122"/>
              </a:rPr>
              <a:t>镀锌钢管</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、用电安全事项：采用暗线走线方式，布展需预留音视频</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线槽。</a:t>
            </a: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5346710" y="942381"/>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壁挂安装基础：无</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、展品说明版：无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、展品图文板：无</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、制作封闭墙体及外立面装饰：无</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37</a:t>
            </a:fld>
            <a:endParaRPr lang="zh-CN" altLang="en-US"/>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434451"/>
            <a:ext cx="2298962" cy="3523884"/>
          </a:xfrm>
          <a:prstGeom prst="rect">
            <a:avLst/>
          </a:prstGeom>
          <a:noFill/>
        </p:spPr>
      </p:pic>
      <p:sp>
        <p:nvSpPr>
          <p:cNvPr id="6" name="TextBox 5"/>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XC02-5-06</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智能家居</a:t>
            </a:r>
          </a:p>
        </p:txBody>
      </p:sp>
      <p:sp>
        <p:nvSpPr>
          <p:cNvPr id="8" name="TextBox 7"/>
          <p:cNvSpPr txBox="1"/>
          <p:nvPr/>
        </p:nvSpPr>
        <p:spPr>
          <a:xfrm>
            <a:off x="540333" y="4804372"/>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9"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0"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1"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2" name="TextBox 11"/>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流程图: 联系 17"/>
          <p:cNvSpPr/>
          <p:nvPr/>
        </p:nvSpPr>
        <p:spPr>
          <a:xfrm>
            <a:off x="1911493" y="5323744"/>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35" name="TextBox 34"/>
          <p:cNvSpPr txBox="1"/>
          <p:nvPr/>
        </p:nvSpPr>
        <p:spPr>
          <a:xfrm>
            <a:off x="5386152" y="551322"/>
            <a:ext cx="5092635" cy="5939808"/>
          </a:xfrm>
          <a:prstGeom prst="rect">
            <a:avLst/>
          </a:prstGeom>
          <a:noFill/>
        </p:spPr>
        <p:txBody>
          <a:bodyPr wrap="square" lIns="64621" tIns="32310" rIns="64621" bIns="32310" rtlCol="0">
            <a:spAutoFit/>
          </a:bodyPr>
          <a:lstStyle/>
          <a:p>
            <a:pPr>
              <a:lnSpc>
                <a:spcPts val="2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ts val="2000"/>
              </a:lnSpc>
            </a:pPr>
            <a:r>
              <a:rPr lang="zh-CN" altLang="en-US" sz="1300" dirty="0" smtClean="0">
                <a:latin typeface="微软雅黑" pitchFamily="34" charset="-122"/>
                <a:ea typeface="微软雅黑" pitchFamily="34" charset="-122"/>
              </a:rPr>
              <a:t>通过智能终端设备操控客厅的家用电器，实现人机互动</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智能机器人：</a:t>
            </a:r>
            <a:r>
              <a:rPr lang="zh-CN" altLang="en-US" sz="1300" dirty="0" smtClean="0">
                <a:latin typeface="微软雅黑" pitchFamily="34" charset="-122"/>
                <a:ea typeface="微软雅黑" pitchFamily="34" charset="-122"/>
              </a:rPr>
              <a:t>人机互动、问题答疑、控制电视和空调等电器</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互联网冰箱</a:t>
            </a:r>
            <a:r>
              <a:rPr lang="zh-CN" altLang="en-US" sz="1300" dirty="0" smtClean="0">
                <a:latin typeface="微软雅黑" pitchFamily="34" charset="-122"/>
                <a:ea typeface="微软雅黑" pitchFamily="34" charset="-122"/>
              </a:rPr>
              <a:t>：人机交互、食材智能管理</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智能空调</a:t>
            </a:r>
            <a:r>
              <a:rPr lang="zh-CN" altLang="en-US" sz="1300" dirty="0" smtClean="0">
                <a:latin typeface="微软雅黑" pitchFamily="34" charset="-122"/>
                <a:ea typeface="微软雅黑" pitchFamily="34" charset="-122"/>
              </a:rPr>
              <a:t>：</a:t>
            </a:r>
            <a:r>
              <a:rPr lang="en-US" altLang="zh-CN" sz="1300" dirty="0" smtClean="0">
                <a:latin typeface="微软雅黑" pitchFamily="34" charset="-122"/>
                <a:ea typeface="微软雅黑" pitchFamily="34" charset="-122"/>
              </a:rPr>
              <a:t>app</a:t>
            </a:r>
            <a:r>
              <a:rPr lang="zh-CN" altLang="en-US" sz="1300" dirty="0" smtClean="0">
                <a:latin typeface="微软雅黑" pitchFamily="34" charset="-122"/>
                <a:ea typeface="微软雅黑" pitchFamily="34" charset="-122"/>
              </a:rPr>
              <a:t>远程管理</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智能电视、智能路由器</a:t>
            </a:r>
            <a:endParaRPr lang="en-US" altLang="zh-CN" sz="1300" b="1"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智能空气净化器</a:t>
            </a:r>
            <a:r>
              <a:rPr lang="zh-CN" altLang="en-US" sz="1300" dirty="0" smtClean="0">
                <a:latin typeface="微软雅黑" pitchFamily="34" charset="-122"/>
                <a:ea typeface="微软雅黑" pitchFamily="34" charset="-122"/>
              </a:rPr>
              <a:t>：监控</a:t>
            </a:r>
            <a:r>
              <a:rPr lang="en-US" altLang="zh-CN" sz="1300" dirty="0" smtClean="0">
                <a:latin typeface="微软雅黑" pitchFamily="34" charset="-122"/>
                <a:ea typeface="微软雅黑" pitchFamily="34" charset="-122"/>
              </a:rPr>
              <a:t>pm2.5</a:t>
            </a:r>
            <a:r>
              <a:rPr lang="zh-CN" altLang="en-US" sz="1300" dirty="0" smtClean="0">
                <a:latin typeface="微软雅黑" pitchFamily="34" charset="-122"/>
                <a:ea typeface="微软雅黑" pitchFamily="34" charset="-122"/>
              </a:rPr>
              <a:t>，自动切换工作模式，手机远程操控</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智能窗帘：</a:t>
            </a:r>
            <a:r>
              <a:rPr lang="zh-CN" altLang="en-US" sz="1300" dirty="0" smtClean="0">
                <a:latin typeface="微软雅黑" pitchFamily="34" charset="-122"/>
                <a:ea typeface="微软雅黑" pitchFamily="34" charset="-122"/>
              </a:rPr>
              <a:t>根据环境光自动启动或关闭</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智能净水器</a:t>
            </a:r>
            <a:r>
              <a:rPr lang="zh-CN" altLang="en-US" sz="1300" dirty="0" smtClean="0">
                <a:latin typeface="微软雅黑" pitchFamily="34" charset="-122"/>
                <a:ea typeface="微软雅黑" pitchFamily="34" charset="-122"/>
              </a:rPr>
              <a:t>：手机</a:t>
            </a:r>
            <a:r>
              <a:rPr lang="en-US" altLang="zh-CN" sz="1300" dirty="0" smtClean="0">
                <a:latin typeface="微软雅黑" pitchFamily="34" charset="-122"/>
                <a:ea typeface="微软雅黑" pitchFamily="34" charset="-122"/>
              </a:rPr>
              <a:t>app</a:t>
            </a:r>
            <a:r>
              <a:rPr lang="zh-CN" altLang="en-US" sz="1300" dirty="0" smtClean="0">
                <a:latin typeface="微软雅黑" pitchFamily="34" charset="-122"/>
                <a:ea typeface="微软雅黑" pitchFamily="34" charset="-122"/>
              </a:rPr>
              <a:t>远程实时查看水质</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摄像头</a:t>
            </a:r>
            <a:r>
              <a:rPr lang="zh-CN" altLang="en-US" sz="1300" dirty="0" smtClean="0">
                <a:latin typeface="微软雅黑" pitchFamily="34" charset="-122"/>
                <a:ea typeface="微软雅黑" pitchFamily="34" charset="-122"/>
              </a:rPr>
              <a:t>：</a:t>
            </a:r>
            <a:r>
              <a:rPr lang="en-US" altLang="zh-CN" sz="1300" dirty="0" smtClean="0">
                <a:latin typeface="微软雅黑" pitchFamily="34" charset="-122"/>
                <a:ea typeface="微软雅黑" pitchFamily="34" charset="-122"/>
              </a:rPr>
              <a:t>360°</a:t>
            </a:r>
            <a:r>
              <a:rPr lang="zh-CN" altLang="en-US" sz="1300" dirty="0" smtClean="0">
                <a:latin typeface="微软雅黑" pitchFamily="34" charset="-122"/>
                <a:ea typeface="微软雅黑" pitchFamily="34" charset="-122"/>
              </a:rPr>
              <a:t>实时查看，远程操控</a:t>
            </a:r>
            <a:endParaRPr lang="en-US" altLang="zh-CN" sz="1300" dirty="0" smtClean="0">
              <a:latin typeface="微软雅黑" pitchFamily="34" charset="-122"/>
              <a:ea typeface="微软雅黑" pitchFamily="34" charset="-122"/>
            </a:endParaRPr>
          </a:p>
          <a:p>
            <a:pPr>
              <a:lnSpc>
                <a:spcPts val="2000"/>
              </a:lnSpc>
            </a:pPr>
            <a:r>
              <a:rPr lang="zh-CN" altLang="en-US" sz="1300" b="1" dirty="0" smtClean="0">
                <a:latin typeface="微软雅黑" pitchFamily="34" charset="-122"/>
                <a:ea typeface="微软雅黑" pitchFamily="34" charset="-122"/>
              </a:rPr>
              <a:t>智能扫地机器人</a:t>
            </a:r>
            <a:r>
              <a:rPr lang="zh-CN" altLang="en-US" sz="1300" dirty="0" smtClean="0">
                <a:latin typeface="微软雅黑" pitchFamily="34" charset="-122"/>
                <a:ea typeface="微软雅黑" pitchFamily="34" charset="-122"/>
              </a:rPr>
              <a:t>：智能规划扫地路线，</a:t>
            </a:r>
            <a:r>
              <a:rPr lang="en-US" altLang="zh-CN" sz="1300" dirty="0" smtClean="0">
                <a:latin typeface="微软雅黑" pitchFamily="34" charset="-122"/>
                <a:ea typeface="微软雅黑" pitchFamily="34" charset="-122"/>
              </a:rPr>
              <a:t>app</a:t>
            </a:r>
            <a:r>
              <a:rPr lang="zh-CN" altLang="en-US" sz="1300" dirty="0" smtClean="0">
                <a:latin typeface="微软雅黑" pitchFamily="34" charset="-122"/>
                <a:ea typeface="微软雅黑" pitchFamily="34" charset="-122"/>
              </a:rPr>
              <a:t>操控</a:t>
            </a:r>
            <a:endParaRPr lang="en-US" altLang="zh-CN" sz="1300" dirty="0" smtClean="0">
              <a:latin typeface="微软雅黑" pitchFamily="34" charset="-122"/>
              <a:ea typeface="微软雅黑" pitchFamily="34" charset="-122"/>
            </a:endParaRPr>
          </a:p>
          <a:p>
            <a:pPr>
              <a:lnSpc>
                <a:spcPts val="2000"/>
              </a:lnSpc>
            </a:pPr>
            <a:r>
              <a:rPr lang="zh-CN" altLang="en-US" sz="1300" dirty="0" smtClean="0">
                <a:latin typeface="微软雅黑" pitchFamily="34" charset="-122"/>
                <a:ea typeface="微软雅黑" pitchFamily="34" charset="-122"/>
              </a:rPr>
              <a:t>（环境尺寸</a:t>
            </a:r>
            <a:r>
              <a:rPr lang="en-US" altLang="zh-CN" sz="1300" dirty="0" smtClean="0">
                <a:latin typeface="微软雅黑" pitchFamily="34" charset="-122"/>
                <a:ea typeface="微软雅黑" pitchFamily="34" charset="-122"/>
              </a:rPr>
              <a:t>5x6</a:t>
            </a:r>
            <a:r>
              <a:rPr lang="zh-CN" altLang="en-US" sz="1300" dirty="0" smtClean="0">
                <a:latin typeface="微软雅黑" pitchFamily="34" charset="-122"/>
                <a:ea typeface="微软雅黑" pitchFamily="34" charset="-122"/>
              </a:rPr>
              <a:t>米，参照家庭客厅标准布展，半开放形式，预留体验区和互动操作区）</a:t>
            </a:r>
            <a:endParaRPr lang="en-US" altLang="zh-CN" sz="1300" dirty="0" smtClean="0">
              <a:latin typeface="微软雅黑" pitchFamily="34" charset="-122"/>
              <a:ea typeface="微软雅黑" pitchFamily="34" charset="-122"/>
            </a:endParaRPr>
          </a:p>
          <a:p>
            <a:pPr>
              <a:lnSpc>
                <a:spcPts val="2000"/>
              </a:lnSpc>
            </a:pPr>
            <a:r>
              <a:rPr lang="zh-CN" altLang="en-US" sz="1400" b="1" dirty="0" smtClean="0">
                <a:latin typeface="微软雅黑" pitchFamily="34" charset="-122"/>
                <a:ea typeface="微软雅黑" pitchFamily="34" charset="-122"/>
              </a:rPr>
              <a:t>环境说明：</a:t>
            </a:r>
            <a:endParaRPr lang="en-US" altLang="zh-CN" sz="1400" b="1" dirty="0" smtClean="0">
              <a:latin typeface="微软雅黑" pitchFamily="34" charset="-122"/>
              <a:ea typeface="微软雅黑" pitchFamily="34" charset="-122"/>
            </a:endParaRPr>
          </a:p>
          <a:p>
            <a:pPr>
              <a:lnSpc>
                <a:spcPts val="2000"/>
              </a:lnSpc>
            </a:pPr>
            <a:r>
              <a:rPr lang="zh-CN" altLang="en-US" sz="1300" dirty="0" smtClean="0">
                <a:latin typeface="微软雅黑" pitchFamily="34" charset="-122"/>
                <a:ea typeface="微软雅黑" pitchFamily="34" charset="-122"/>
              </a:rPr>
              <a:t>装修风格模拟家庭客厅效果。</a:t>
            </a:r>
            <a:endParaRPr lang="en-US" altLang="zh-CN" sz="1300" dirty="0" smtClean="0">
              <a:latin typeface="微软雅黑" pitchFamily="34" charset="-122"/>
              <a:ea typeface="微软雅黑" pitchFamily="34" charset="-122"/>
            </a:endParaRPr>
          </a:p>
          <a:p>
            <a:pPr>
              <a:lnSpc>
                <a:spcPts val="2000"/>
              </a:lnSpc>
            </a:pPr>
            <a:r>
              <a:rPr lang="zh-CN" altLang="en-US" sz="1400" b="1" dirty="0" smtClean="0">
                <a:latin typeface="微软雅黑" pitchFamily="34" charset="-122"/>
                <a:ea typeface="微软雅黑" pitchFamily="34" charset="-122"/>
              </a:rPr>
              <a:t>原理：</a:t>
            </a:r>
            <a:endParaRPr lang="en-US" altLang="zh-CN" sz="1400" b="1" dirty="0" smtClean="0">
              <a:latin typeface="微软雅黑" pitchFamily="34" charset="-122"/>
              <a:ea typeface="微软雅黑" pitchFamily="34" charset="-122"/>
            </a:endParaRPr>
          </a:p>
          <a:p>
            <a:pPr>
              <a:lnSpc>
                <a:spcPts val="2000"/>
              </a:lnSpc>
            </a:pPr>
            <a:r>
              <a:rPr lang="zh-CN" altLang="en-US" sz="1300" dirty="0" smtClean="0">
                <a:latin typeface="微软雅黑" pitchFamily="34" charset="-122"/>
                <a:ea typeface="微软雅黑" pitchFamily="34" charset="-122"/>
                <a:cs typeface="PMingLiU"/>
              </a:rPr>
              <a:t>借助互联网技术实现</a:t>
            </a:r>
            <a:r>
              <a:rPr lang="zh-CN" altLang="en-US" sz="1300" dirty="0" smtClean="0">
                <a:latin typeface="微软雅黑" pitchFamily="34" charset="-122"/>
                <a:ea typeface="微软雅黑" pitchFamily="34" charset="-122"/>
              </a:rPr>
              <a:t>一台终端设备控制所有的家用电器</a:t>
            </a:r>
            <a:endParaRPr lang="en-US" altLang="zh-CN" sz="1300" dirty="0" smtClean="0">
              <a:latin typeface="微软雅黑" pitchFamily="34" charset="-122"/>
              <a:ea typeface="微软雅黑" pitchFamily="34" charset="-122"/>
            </a:endParaRPr>
          </a:p>
          <a:p>
            <a:pPr>
              <a:lnSpc>
                <a:spcPts val="2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ts val="2000"/>
              </a:lnSpc>
            </a:pPr>
            <a:r>
              <a:rPr lang="zh-CN" altLang="en-US" sz="1300" dirty="0" smtClean="0">
                <a:latin typeface="微软雅黑" pitchFamily="34" charset="-122"/>
                <a:ea typeface="微软雅黑" pitchFamily="34" charset="-122"/>
              </a:rPr>
              <a:t>观看演示</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互动</a:t>
            </a:r>
            <a:endParaRPr lang="en-US" altLang="zh-CN" sz="1300" dirty="0" smtClean="0">
              <a:latin typeface="微软雅黑" pitchFamily="34" charset="-122"/>
              <a:ea typeface="微软雅黑" pitchFamily="34" charset="-122"/>
            </a:endParaRPr>
          </a:p>
          <a:p>
            <a:pPr>
              <a:lnSpc>
                <a:spcPts val="2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ts val="2000"/>
              </a:lnSpc>
              <a:defRPr/>
            </a:pPr>
            <a:r>
              <a:rPr lang="zh-CN" altLang="en-US" sz="1300" dirty="0" smtClean="0">
                <a:solidFill>
                  <a:srgbClr val="000000"/>
                </a:solidFill>
                <a:latin typeface="微软雅黑"/>
                <a:ea typeface="微软雅黑"/>
                <a:cs typeface="微软雅黑"/>
                <a:sym typeface="微软雅黑"/>
              </a:rPr>
              <a:t>目标人群：全体   </a:t>
            </a:r>
            <a:endParaRPr lang="en-US" altLang="zh-CN" sz="1300" dirty="0" smtClean="0">
              <a:solidFill>
                <a:srgbClr val="000000"/>
              </a:solidFill>
              <a:latin typeface="微软雅黑"/>
              <a:ea typeface="微软雅黑"/>
              <a:cs typeface="微软雅黑"/>
              <a:sym typeface="微软雅黑"/>
            </a:endParaRPr>
          </a:p>
          <a:p>
            <a:pPr>
              <a:lnSpc>
                <a:spcPts val="2000"/>
              </a:lnSpc>
              <a:defRPr/>
            </a:pPr>
            <a:r>
              <a:rPr lang="zh-CN" altLang="en-US" sz="1300" dirty="0" smtClean="0">
                <a:solidFill>
                  <a:srgbClr val="000000"/>
                </a:solidFill>
                <a:latin typeface="微软雅黑"/>
                <a:ea typeface="微软雅黑"/>
                <a:cs typeface="微软雅黑"/>
                <a:sym typeface="微软雅黑"/>
              </a:rPr>
              <a:t>参与人数：多人</a:t>
            </a:r>
            <a:endParaRPr lang="en-US" altLang="zh-CN" sz="1300" dirty="0" smtClean="0">
              <a:solidFill>
                <a:srgbClr val="000000"/>
              </a:solidFill>
              <a:latin typeface="微软雅黑"/>
              <a:ea typeface="微软雅黑"/>
              <a:cs typeface="微软雅黑"/>
              <a:sym typeface="微软雅黑"/>
            </a:endParaRPr>
          </a:p>
          <a:p>
            <a:pPr>
              <a:lnSpc>
                <a:spcPts val="2000"/>
              </a:lnSpc>
              <a:defRPr/>
            </a:pPr>
            <a:r>
              <a:rPr lang="zh-CN" altLang="en-US" sz="1300" dirty="0" smtClean="0">
                <a:solidFill>
                  <a:srgbClr val="000000"/>
                </a:solidFill>
                <a:latin typeface="微软雅黑"/>
                <a:ea typeface="微软雅黑"/>
                <a:cs typeface="微软雅黑"/>
                <a:sym typeface="微软雅黑"/>
              </a:rPr>
              <a:t>运营人员：无</a:t>
            </a:r>
            <a:endParaRPr lang="en-US" altLang="zh-CN" sz="1300" dirty="0" smtClean="0">
              <a:solidFill>
                <a:srgbClr val="000000"/>
              </a:solidFill>
              <a:latin typeface="微软雅黑"/>
              <a:ea typeface="微软雅黑"/>
              <a:cs typeface="微软雅黑"/>
              <a:sym typeface="微软雅黑"/>
            </a:endParaRPr>
          </a:p>
        </p:txBody>
      </p:sp>
      <p:pic>
        <p:nvPicPr>
          <p:cNvPr id="1026" name="Picture 2" descr="I:\科技馆项目专用\效果图·\22.jpg"/>
          <p:cNvPicPr>
            <a:picLocks noChangeAspect="1" noChangeArrowheads="1"/>
          </p:cNvPicPr>
          <p:nvPr/>
        </p:nvPicPr>
        <p:blipFill>
          <a:blip r:embed="rId3" cstate="print"/>
          <a:stretch>
            <a:fillRect/>
          </a:stretch>
        </p:blipFill>
        <p:spPr bwMode="auto">
          <a:xfrm>
            <a:off x="841392" y="1355111"/>
            <a:ext cx="3827036" cy="2159614"/>
          </a:xfrm>
          <a:prstGeom prst="rect">
            <a:avLst/>
          </a:prstGeom>
          <a:noFill/>
        </p:spPr>
      </p:pic>
      <p:sp>
        <p:nvSpPr>
          <p:cNvPr id="20" name="灯片编号占位符 19"/>
          <p:cNvSpPr>
            <a:spLocks noGrp="1"/>
          </p:cNvSpPr>
          <p:nvPr>
            <p:ph type="sldNum" sz="quarter" idx="12"/>
          </p:nvPr>
        </p:nvSpPr>
        <p:spPr/>
        <p:txBody>
          <a:bodyPr/>
          <a:lstStyle/>
          <a:p>
            <a:fld id="{C35DAED7-3D46-43E3-887E-0E9FEB1A9ADE}" type="slidenum">
              <a:rPr lang="zh-CN" altLang="en-US" smtClean="0"/>
              <a:pPr/>
              <a:t>38</a:t>
            </a:fld>
            <a:endParaRPr lang="zh-CN" altLang="en-US"/>
          </a:p>
        </p:txBody>
      </p:sp>
      <p:sp>
        <p:nvSpPr>
          <p:cNvPr id="19" name="TextBox 18"/>
          <p:cNvSpPr txBox="1"/>
          <p:nvPr/>
        </p:nvSpPr>
        <p:spPr>
          <a:xfrm>
            <a:off x="1042743" y="3802425"/>
            <a:ext cx="3424335" cy="461665"/>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注：效果图为模拟效果，未显示触摸控制终端，投标方案应完整体现互动操作方式和效果</a:t>
            </a:r>
            <a:endParaRPr lang="zh-CN" altLang="en-US" sz="1200" dirty="0">
              <a:latin typeface="微软雅黑" pitchFamily="34" charset="-122"/>
              <a:ea typeface="微软雅黑" pitchFamily="34" charset="-122"/>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tretch>
            <a:fillRect/>
          </a:stretch>
        </p:blipFill>
        <p:spPr bwMode="auto">
          <a:xfrm>
            <a:off x="2652184" y="2552664"/>
            <a:ext cx="3614207" cy="3434554"/>
          </a:xfrm>
          <a:prstGeom prst="rect">
            <a:avLst/>
          </a:prstGeom>
          <a:noFill/>
          <a:ln w="9525">
            <a:noFill/>
            <a:miter lim="800000"/>
            <a:headEnd/>
            <a:tailEnd/>
          </a:ln>
          <a:effectLst/>
        </p:spPr>
      </p:pic>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0" name="TextBox 19"/>
          <p:cNvSpPr txBox="1"/>
          <p:nvPr/>
        </p:nvSpPr>
        <p:spPr>
          <a:xfrm>
            <a:off x="7143766" y="4474390"/>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5000mm </a:t>
            </a:r>
            <a:endParaRPr lang="zh-CN" altLang="en-US" sz="1000" dirty="0" smtClean="0">
              <a:latin typeface="微软雅黑" pitchFamily="34" charset="-122"/>
              <a:ea typeface="微软雅黑" pitchFamily="34" charset="-122"/>
            </a:endParaRPr>
          </a:p>
          <a:p>
            <a:endParaRPr lang="zh-CN" altLang="en-US" sz="1000" dirty="0"/>
          </a:p>
        </p:txBody>
      </p:sp>
      <p:cxnSp>
        <p:nvCxnSpPr>
          <p:cNvPr id="21" name="直接连接符 20"/>
          <p:cNvCxnSpPr/>
          <p:nvPr/>
        </p:nvCxnSpPr>
        <p:spPr>
          <a:xfrm rot="5400000">
            <a:off x="2689127" y="2398367"/>
            <a:ext cx="871669"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rot="5400000">
            <a:off x="5468399" y="2709300"/>
            <a:ext cx="149353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10800000">
            <a:off x="5305426" y="2214771"/>
            <a:ext cx="910537" cy="3723"/>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3218235" y="2222444"/>
            <a:ext cx="851710" cy="7899"/>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4232778" y="2083489"/>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6000mm </a:t>
            </a:r>
            <a:endParaRPr lang="zh-CN" altLang="en-US" sz="1000" dirty="0" smtClean="0">
              <a:latin typeface="微软雅黑" pitchFamily="34" charset="-122"/>
              <a:ea typeface="微软雅黑" pitchFamily="34" charset="-122"/>
            </a:endParaRPr>
          </a:p>
          <a:p>
            <a:endParaRPr lang="zh-CN" altLang="en-US" sz="1000" dirty="0"/>
          </a:p>
        </p:txBody>
      </p:sp>
      <p:cxnSp>
        <p:nvCxnSpPr>
          <p:cNvPr id="26" name="直接连接符 25"/>
          <p:cNvCxnSpPr/>
          <p:nvPr/>
        </p:nvCxnSpPr>
        <p:spPr>
          <a:xfrm flipV="1">
            <a:off x="6214374" y="3508562"/>
            <a:ext cx="17448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flipV="1">
            <a:off x="5305426" y="5987211"/>
            <a:ext cx="2925345" cy="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5400000" flipH="1" flipV="1">
            <a:off x="7093968" y="5517534"/>
            <a:ext cx="939350" cy="4"/>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rot="16200000" flipH="1">
            <a:off x="7233953" y="3838248"/>
            <a:ext cx="659371" cy="3"/>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0" name="TextBox 29"/>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32" name="灯片编号占位符 31"/>
          <p:cNvSpPr>
            <a:spLocks noGrp="1"/>
          </p:cNvSpPr>
          <p:nvPr>
            <p:ph type="sldNum" sz="quarter" idx="12"/>
          </p:nvPr>
        </p:nvSpPr>
        <p:spPr/>
        <p:txBody>
          <a:bodyPr/>
          <a:lstStyle/>
          <a:p>
            <a:fld id="{C35DAED7-3D46-43E3-887E-0E9FEB1A9ADE}" type="slidenum">
              <a:rPr lang="zh-CN" altLang="en-US" smtClean="0"/>
              <a:pPr/>
              <a:t>39</a:t>
            </a:fld>
            <a:endParaRPr lang="zh-CN" altLang="en-US"/>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1821257847"/>
              </p:ext>
            </p:extLst>
          </p:nvPr>
        </p:nvGraphicFramePr>
        <p:xfrm>
          <a:off x="989013" y="1262062"/>
          <a:ext cx="4031567" cy="4950000"/>
        </p:xfrm>
        <a:graphic>
          <a:graphicData uri="http://schemas.openxmlformats.org/drawingml/2006/table">
            <a:tbl>
              <a:tblPr firstRow="1" bandRow="1">
                <a:tableStyleId>{5C22544A-7EE6-4342-B048-85BDC9FD1C3A}</a:tableStyleId>
              </a:tblPr>
              <a:tblGrid>
                <a:gridCol w="1008466"/>
                <a:gridCol w="1353115"/>
                <a:gridCol w="1669986"/>
              </a:tblGrid>
              <a:tr h="450000">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展区名称</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展项编号</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展项名称</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450000">
                <a:tc rowSpan="10">
                  <a:txBody>
                    <a:bodyPr/>
                    <a:lstStyle/>
                    <a:p>
                      <a:pPr marL="0" algn="ctr" defTabSz="1042121" rtl="0" eaLnBrk="1" fontAlgn="b" latinLnBrk="0" hangingPunct="1"/>
                      <a:r>
                        <a:rPr lang="zh-CN" altLang="en-US" sz="1200" b="0" i="0" u="none" strike="noStrike" kern="1200" dirty="0" smtClean="0">
                          <a:solidFill>
                            <a:srgbClr val="000000"/>
                          </a:solidFill>
                          <a:latin typeface="微软雅黑" pitchFamily="34" charset="-122"/>
                          <a:ea typeface="微软雅黑" pitchFamily="34" charset="-122"/>
                          <a:cs typeface="+mn-cs"/>
                        </a:rPr>
                        <a:t>智能信息</a:t>
                      </a:r>
                      <a:endParaRPr lang="en-US" altLang="zh-CN" sz="1200" b="0" i="0" u="none" strike="noStrike" kern="1200" dirty="0" smtClean="0">
                        <a:solidFill>
                          <a:srgbClr val="000000"/>
                        </a:solidFill>
                        <a:latin typeface="微软雅黑" pitchFamily="34" charset="-122"/>
                        <a:ea typeface="微软雅黑" pitchFamily="34" charset="-122"/>
                        <a:cs typeface="+mn-cs"/>
                      </a:endParaRPr>
                    </a:p>
                    <a:p>
                      <a:pPr marL="0" algn="ctr" defTabSz="1042121" rtl="0" eaLnBrk="1" fontAlgn="b" latinLnBrk="0" hangingPunct="1"/>
                      <a:r>
                        <a:rPr lang="zh-CN" altLang="en-US" sz="1200" b="0" i="0" u="none" strike="noStrike" kern="1200" dirty="0" smtClean="0">
                          <a:solidFill>
                            <a:srgbClr val="000000"/>
                          </a:solidFill>
                          <a:latin typeface="微软雅黑" pitchFamily="34" charset="-122"/>
                          <a:ea typeface="微软雅黑" pitchFamily="34" charset="-122"/>
                          <a:cs typeface="+mn-cs"/>
                        </a:rPr>
                        <a:t>天地</a:t>
                      </a:r>
                      <a:endParaRPr lang="en-US" altLang="zh-CN" sz="1200" b="0" i="0" u="none" strike="noStrike" kern="1200" dirty="0">
                        <a:solidFill>
                          <a:srgbClr val="000000"/>
                        </a:solidFill>
                        <a:latin typeface="微软雅黑" pitchFamily="34" charset="-122"/>
                        <a:ea typeface="微软雅黑" pitchFamily="34" charset="-122"/>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XC02-5-01</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121" rtl="0" eaLnBrk="1" fontAlgn="auto" latinLnBrk="0" hangingPunct="1">
                        <a:lnSpc>
                          <a:spcPct val="100000"/>
                        </a:lnSpc>
                        <a:spcBef>
                          <a:spcPts val="0"/>
                        </a:spcBef>
                        <a:spcAft>
                          <a:spcPts val="0"/>
                        </a:spcAft>
                        <a:buClrTx/>
                        <a:buSzTx/>
                        <a:buFontTx/>
                        <a:buNone/>
                        <a:tabLst/>
                        <a:defRPr/>
                      </a:pPr>
                      <a:r>
                        <a:rPr lang="zh-CN" altLang="en-US" sz="1000" dirty="0" smtClean="0">
                          <a:latin typeface="微软雅黑" pitchFamily="34" charset="-122"/>
                          <a:ea typeface="微软雅黑" pitchFamily="34" charset="-122"/>
                        </a:rPr>
                        <a:t>企业视频展</a:t>
                      </a:r>
                      <a:endParaRPr lang="zh-CN" altLang="en-US" sz="1000" dirty="0">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XC02-5-02</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1000" dirty="0" smtClean="0">
                          <a:latin typeface="微软雅黑" pitchFamily="34" charset="-122"/>
                          <a:ea typeface="微软雅黑" pitchFamily="34" charset="-122"/>
                        </a:rPr>
                        <a:t>科技成果（模型）展</a:t>
                      </a:r>
                      <a:endParaRPr lang="zh-CN" altLang="en-US" sz="1000" dirty="0">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XC02-5-03</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能源互联网</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XC02-5-04</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分布式发电</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XC02-5-05</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互动桌面</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XC02-5-06</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智能家居</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XC02-5-07</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智能穿衣镜</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XC02-5-08</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chemeClr val="tx1"/>
                          </a:solidFill>
                          <a:latin typeface="微软雅黑" pitchFamily="34" charset="-122"/>
                          <a:ea typeface="微软雅黑" pitchFamily="34" charset="-122"/>
                        </a:rPr>
                        <a:t>3D</a:t>
                      </a:r>
                      <a:r>
                        <a:rPr lang="zh-CN" altLang="en-US" sz="1000" b="0" i="0" u="none" strike="noStrike" dirty="0" smtClean="0">
                          <a:solidFill>
                            <a:schemeClr val="tx1"/>
                          </a:solidFill>
                          <a:latin typeface="微软雅黑" pitchFamily="34" charset="-122"/>
                          <a:ea typeface="微软雅黑" pitchFamily="34" charset="-122"/>
                        </a:rPr>
                        <a:t>扫描打印</a:t>
                      </a:r>
                      <a:endParaRPr lang="zh-CN" altLang="en-US" sz="1000" b="0" i="0" u="none" strike="noStrike" dirty="0">
                        <a:solidFill>
                          <a:schemeClr val="tx1"/>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042121"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000000"/>
                          </a:solidFill>
                          <a:latin typeface="微软雅黑" pitchFamily="34" charset="-122"/>
                          <a:ea typeface="微软雅黑" pitchFamily="34" charset="-122"/>
                        </a:rPr>
                        <a:t>XC02-5-09</a:t>
                      </a:r>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305" rtl="0" eaLnBrk="1" fontAlgn="ctr" latinLnBrk="0" hangingPunct="1">
                        <a:lnSpc>
                          <a:spcPct val="100000"/>
                        </a:lnSpc>
                        <a:spcBef>
                          <a:spcPts val="0"/>
                        </a:spcBef>
                        <a:spcAft>
                          <a:spcPts val="0"/>
                        </a:spcAft>
                        <a:buClrTx/>
                        <a:buSzTx/>
                        <a:buFontTx/>
                        <a:buNone/>
                        <a:tabLst/>
                        <a:defRPr/>
                      </a:pPr>
                      <a:r>
                        <a:rPr lang="zh-CN" altLang="en-US" sz="1000" b="0" i="0" u="none" strike="noStrike" dirty="0" smtClean="0">
                          <a:solidFill>
                            <a:srgbClr val="000000"/>
                          </a:solidFill>
                          <a:latin typeface="微软雅黑" pitchFamily="34" charset="-122"/>
                          <a:ea typeface="微软雅黑" pitchFamily="34" charset="-122"/>
                        </a:rPr>
                        <a:t>微信打印</a:t>
                      </a: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endParaRPr lang="zh-CN" altLang="en-US"/>
                    </a:p>
                  </a:txBody>
                  <a:tcPr/>
                </a:tc>
                <a:tc>
                  <a:txBody>
                    <a:bodyPr/>
                    <a:lstStyle/>
                    <a:p>
                      <a:pPr marL="0" marR="0" indent="0" algn="ctr" defTabSz="1042121" rtl="0" eaLnBrk="1" fontAlgn="b" latinLnBrk="0" hangingPunct="1">
                        <a:lnSpc>
                          <a:spcPct val="100000"/>
                        </a:lnSpc>
                        <a:spcBef>
                          <a:spcPts val="0"/>
                        </a:spcBef>
                        <a:spcAft>
                          <a:spcPts val="0"/>
                        </a:spcAft>
                        <a:buClrTx/>
                        <a:buSzTx/>
                        <a:buFontTx/>
                        <a:buNone/>
                        <a:tabLst/>
                        <a:defRPr/>
                      </a:pPr>
                      <a:r>
                        <a:rPr lang="en-US" sz="1000" b="0" i="0" u="none" strike="noStrike" dirty="0" smtClean="0">
                          <a:solidFill>
                            <a:srgbClr val="000000"/>
                          </a:solidFill>
                          <a:latin typeface="微软雅黑" pitchFamily="34" charset="-122"/>
                          <a:ea typeface="微软雅黑" pitchFamily="34" charset="-122"/>
                        </a:rPr>
                        <a:t>XC02-5-10</a:t>
                      </a:r>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305" rtl="0" eaLnBrk="1" fontAlgn="ctr" latinLnBrk="0" hangingPunct="1">
                        <a:lnSpc>
                          <a:spcPct val="100000"/>
                        </a:lnSpc>
                        <a:spcBef>
                          <a:spcPts val="0"/>
                        </a:spcBef>
                        <a:spcAft>
                          <a:spcPts val="0"/>
                        </a:spcAft>
                        <a:buClrTx/>
                        <a:buSzTx/>
                        <a:buFontTx/>
                        <a:buNone/>
                        <a:tabLst/>
                        <a:defRPr/>
                      </a:pPr>
                      <a:r>
                        <a:rPr lang="en-US" altLang="zh-CN" sz="1000" b="0" i="0" u="none" strike="noStrike" dirty="0" smtClean="0">
                          <a:solidFill>
                            <a:srgbClr val="000000"/>
                          </a:solidFill>
                          <a:latin typeface="微软雅黑" pitchFamily="34" charset="-122"/>
                          <a:ea typeface="微软雅黑" pitchFamily="34" charset="-122"/>
                        </a:rPr>
                        <a:t>VR</a:t>
                      </a:r>
                      <a:r>
                        <a:rPr lang="zh-CN" altLang="en-US" sz="1000" b="0" i="0" u="none" strike="noStrike" dirty="0" smtClean="0">
                          <a:solidFill>
                            <a:srgbClr val="000000"/>
                          </a:solidFill>
                          <a:latin typeface="微软雅黑" pitchFamily="34" charset="-122"/>
                          <a:ea typeface="微软雅黑" pitchFamily="34" charset="-122"/>
                        </a:rPr>
                        <a:t>虚拟体验</a:t>
                      </a: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2850947285"/>
              </p:ext>
            </p:extLst>
          </p:nvPr>
        </p:nvGraphicFramePr>
        <p:xfrm>
          <a:off x="5346700" y="1260475"/>
          <a:ext cx="4029101" cy="4986088"/>
        </p:xfrm>
        <a:graphic>
          <a:graphicData uri="http://schemas.openxmlformats.org/drawingml/2006/table">
            <a:tbl>
              <a:tblPr firstRow="1" bandRow="1">
                <a:tableStyleId>{5C22544A-7EE6-4342-B048-85BDC9FD1C3A}</a:tableStyleId>
              </a:tblPr>
              <a:tblGrid>
                <a:gridCol w="1008466"/>
                <a:gridCol w="1348988"/>
                <a:gridCol w="1671647"/>
              </a:tblGrid>
              <a:tr h="462482">
                <a:tc>
                  <a:txBody>
                    <a:bodyPr/>
                    <a:lstStyle/>
                    <a:p>
                      <a:pPr algn="ctr">
                        <a:lnSpc>
                          <a:spcPct val="150000"/>
                        </a:lnSpc>
                      </a:pPr>
                      <a:r>
                        <a:rPr lang="zh-CN" altLang="en-US" sz="1400" dirty="0" smtClean="0">
                          <a:latin typeface="微软雅黑" pitchFamily="34" charset="-122"/>
                          <a:ea typeface="微软雅黑" pitchFamily="34" charset="-122"/>
                        </a:rPr>
                        <a:t>展区名称</a:t>
                      </a:r>
                      <a:endParaRPr lang="zh-CN" altLang="en-US" sz="1400" dirty="0">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latin typeface="微软雅黑" pitchFamily="34" charset="-122"/>
                          <a:ea typeface="微软雅黑" pitchFamily="34" charset="-122"/>
                        </a:rPr>
                        <a:t>展项编号</a:t>
                      </a:r>
                      <a:endParaRPr lang="zh-CN" altLang="en-US" sz="1400" dirty="0">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latin typeface="微软雅黑" pitchFamily="34" charset="-122"/>
                          <a:ea typeface="微软雅黑" pitchFamily="34" charset="-122"/>
                        </a:rPr>
                        <a:t>展项名称</a:t>
                      </a:r>
                      <a:endParaRPr lang="zh-CN" altLang="en-US" sz="1400" dirty="0">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462482">
                <a:tc rowSpan="10">
                  <a:txBody>
                    <a:bodyPr/>
                    <a:lstStyle/>
                    <a:p>
                      <a:pPr algn="ctr" fontAlgn="b"/>
                      <a:r>
                        <a:rPr lang="zh-CN" altLang="en-US" sz="1200" b="0" i="0" u="none" strike="noStrike" dirty="0" smtClean="0">
                          <a:solidFill>
                            <a:srgbClr val="000000"/>
                          </a:solidFill>
                          <a:latin typeface="微软雅黑" pitchFamily="34" charset="-122"/>
                          <a:ea typeface="微软雅黑" pitchFamily="34" charset="-122"/>
                        </a:rPr>
                        <a:t>智能信息</a:t>
                      </a:r>
                      <a:endParaRPr lang="en-US" altLang="zh-CN" sz="1200" b="0" i="0" u="none" strike="noStrike" dirty="0" smtClean="0">
                        <a:solidFill>
                          <a:srgbClr val="000000"/>
                        </a:solidFill>
                        <a:latin typeface="微软雅黑" pitchFamily="34" charset="-122"/>
                        <a:ea typeface="微软雅黑" pitchFamily="34" charset="-122"/>
                      </a:endParaRPr>
                    </a:p>
                    <a:p>
                      <a:pPr algn="ctr" fontAlgn="b"/>
                      <a:r>
                        <a:rPr lang="zh-CN" altLang="en-US" sz="1200" b="0" i="0" u="none" strike="noStrike" dirty="0" smtClean="0">
                          <a:solidFill>
                            <a:srgbClr val="000000"/>
                          </a:solidFill>
                          <a:latin typeface="微软雅黑" pitchFamily="34" charset="-122"/>
                          <a:ea typeface="微软雅黑" pitchFamily="34" charset="-122"/>
                        </a:rPr>
                        <a:t>天地</a:t>
                      </a:r>
                      <a:endParaRPr lang="en-US" altLang="zh-CN" sz="1200" b="0" i="0" u="none" strike="noStrike" dirty="0">
                        <a:solidFill>
                          <a:srgbClr val="000000"/>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XC02-5-11</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altLang="zh-CN" sz="1000" b="0" i="0" u="none" strike="noStrike" dirty="0" smtClean="0">
                          <a:solidFill>
                            <a:srgbClr val="000000"/>
                          </a:solidFill>
                          <a:latin typeface="微软雅黑" pitchFamily="34" charset="-122"/>
                          <a:ea typeface="微软雅黑" pitchFamily="34" charset="-122"/>
                        </a:rPr>
                        <a:t>AR</a:t>
                      </a:r>
                      <a:r>
                        <a:rPr lang="zh-CN" altLang="en-US" sz="1000" b="0" i="0" u="none" strike="noStrike" dirty="0" smtClean="0">
                          <a:solidFill>
                            <a:srgbClr val="000000"/>
                          </a:solidFill>
                          <a:latin typeface="微软雅黑" pitchFamily="34" charset="-122"/>
                          <a:ea typeface="微软雅黑" pitchFamily="34" charset="-122"/>
                        </a:rPr>
                        <a:t>现实增强体验</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042121" rtl="0" eaLnBrk="1" fontAlgn="b" latinLnBrk="0" hangingPunct="1">
                        <a:lnSpc>
                          <a:spcPct val="100000"/>
                        </a:lnSpc>
                        <a:spcBef>
                          <a:spcPts val="0"/>
                        </a:spcBef>
                        <a:spcAft>
                          <a:spcPts val="0"/>
                        </a:spcAft>
                        <a:buClrTx/>
                        <a:buSzTx/>
                        <a:buFontTx/>
                        <a:buNone/>
                        <a:tabLst/>
                        <a:defRPr/>
                      </a:pPr>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042305" rtl="0" eaLnBrk="1" fontAlgn="ctr" latinLnBrk="0" hangingPunct="1"/>
                      <a:endParaRPr lang="zh-CN" altLang="en-US" sz="1000" b="0" i="0" u="none" strike="noStrike" kern="1200" dirty="0" smtClean="0">
                        <a:solidFill>
                          <a:srgbClr val="000000"/>
                        </a:solidFill>
                        <a:latin typeface="微软雅黑" pitchFamily="34" charset="-122"/>
                        <a:ea typeface="微软雅黑" pitchFamily="34" charset="-122"/>
                        <a:cs typeface="+mn-cs"/>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62482">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042305" rtl="0" eaLnBrk="1" fontAlgn="ctr" latinLnBrk="0" hangingPunct="1"/>
                      <a:endParaRPr lang="zh-CN" altLang="en-US" sz="1000" b="0" i="0" u="none" strike="noStrike" kern="1200" dirty="0" smtClean="0">
                        <a:solidFill>
                          <a:srgbClr val="000000"/>
                        </a:solidFill>
                        <a:latin typeface="微软雅黑" pitchFamily="34" charset="-122"/>
                        <a:ea typeface="微软雅黑" pitchFamily="34" charset="-122"/>
                        <a:cs typeface="+mn-cs"/>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1268">
                <a:tc vMerge="1">
                  <a:txBody>
                    <a:bodyPr/>
                    <a:lstStyle/>
                    <a:p>
                      <a:endParaRPr lang="zh-CN" altLang="en-US"/>
                    </a:p>
                  </a:txBody>
                  <a:tcPr/>
                </a:tc>
                <a:tc>
                  <a:txBody>
                    <a:bodyPr/>
                    <a:lstStyle/>
                    <a:p>
                      <a:pPr algn="ctr" fontAlgn="b"/>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1042305" rtl="0" eaLnBrk="1" fontAlgn="ctr" latinLnBrk="0" hangingPunct="1"/>
                      <a:endParaRPr lang="zh-CN" altLang="en-US" sz="1000" b="0" i="0" u="none" strike="noStrike" kern="1200" dirty="0" smtClean="0">
                        <a:solidFill>
                          <a:srgbClr val="000000"/>
                        </a:solidFill>
                        <a:latin typeface="微软雅黑" pitchFamily="34" charset="-122"/>
                        <a:ea typeface="微软雅黑" pitchFamily="34" charset="-122"/>
                        <a:cs typeface="+mn-cs"/>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10" name="圆角矩形 9"/>
          <p:cNvSpPr/>
          <p:nvPr/>
        </p:nvSpPr>
        <p:spPr>
          <a:xfrm>
            <a:off x="-7719" y="155875"/>
            <a:ext cx="7806905" cy="775294"/>
          </a:xfrm>
          <a:prstGeom prst="round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65" tIns="51933" rIns="103865" bIns="51933" rtlCol="0" anchor="ctr"/>
          <a:lstStyle/>
          <a:p>
            <a:pPr algn="ctr"/>
            <a:endParaRPr lang="zh-CN" altLang="en-US">
              <a:solidFill>
                <a:schemeClr val="bg1"/>
              </a:solidFill>
            </a:endParaRPr>
          </a:p>
        </p:txBody>
      </p:sp>
      <p:sp>
        <p:nvSpPr>
          <p:cNvPr id="11" name="TextBox 10"/>
          <p:cNvSpPr txBox="1"/>
          <p:nvPr/>
        </p:nvSpPr>
        <p:spPr>
          <a:xfrm>
            <a:off x="6151572" y="545667"/>
            <a:ext cx="877309" cy="305284"/>
          </a:xfrm>
          <a:prstGeom prst="rect">
            <a:avLst/>
          </a:prstGeom>
          <a:noFill/>
        </p:spPr>
        <p:txBody>
          <a:bodyPr wrap="none" lIns="104212" tIns="52106" rIns="104212" bIns="52106" rtlCol="0">
            <a:spAutoFit/>
          </a:bodyPr>
          <a:lstStyle/>
          <a:p>
            <a:r>
              <a:rPr lang="zh-CN" altLang="en-US" sz="1300" dirty="0" smtClean="0">
                <a:solidFill>
                  <a:schemeClr val="bg1"/>
                </a:solidFill>
                <a:latin typeface="微软雅黑" pitchFamily="34" charset="-122"/>
                <a:ea typeface="微软雅黑" pitchFamily="34" charset="-122"/>
              </a:rPr>
              <a:t>展项清单</a:t>
            </a:r>
            <a:endParaRPr lang="en-US" altLang="zh-CN" sz="1300" dirty="0" smtClean="0">
              <a:solidFill>
                <a:schemeClr val="bg1"/>
              </a:solidFill>
              <a:latin typeface="微软雅黑" pitchFamily="34" charset="-122"/>
              <a:ea typeface="微软雅黑" pitchFamily="34" charset="-122"/>
            </a:endParaRPr>
          </a:p>
        </p:txBody>
      </p:sp>
      <p:sp>
        <p:nvSpPr>
          <p:cNvPr id="12" name="TextBox 11"/>
          <p:cNvSpPr txBox="1"/>
          <p:nvPr/>
        </p:nvSpPr>
        <p:spPr>
          <a:xfrm>
            <a:off x="9534" y="225062"/>
            <a:ext cx="7775591" cy="335713"/>
          </a:xfrm>
          <a:prstGeom prst="rect">
            <a:avLst/>
          </a:prstGeom>
          <a:noFill/>
        </p:spPr>
        <p:txBody>
          <a:bodyPr wrap="square" lIns="103865" tIns="51933" rIns="103865" bIns="51933" rtlCol="0">
            <a:spAutoFit/>
          </a:bodyPr>
          <a:lstStyle/>
          <a:p>
            <a:pPr algn="ctr"/>
            <a:r>
              <a:rPr lang="en-US" altLang="zh-CN" sz="1300" b="1" dirty="0">
                <a:solidFill>
                  <a:schemeClr val="bg1"/>
                </a:solidFill>
                <a:latin typeface="微软雅黑" pitchFamily="34" charset="-122"/>
                <a:ea typeface="微软雅黑" pitchFamily="34" charset="-122"/>
              </a:rPr>
              <a:t>XUCHANG SCIENCE AND TECHNOLOGY MUSEUM </a:t>
            </a:r>
            <a:r>
              <a:rPr lang="en-US" altLang="zh-CN" sz="1500" b="1" dirty="0">
                <a:solidFill>
                  <a:schemeClr val="bg1"/>
                </a:solidFill>
                <a:latin typeface="微软雅黑" pitchFamily="34" charset="-122"/>
                <a:ea typeface="微软雅黑" pitchFamily="34" charset="-122"/>
              </a:rPr>
              <a:t>︱ </a:t>
            </a:r>
            <a:r>
              <a:rPr lang="zh-CN" altLang="en-US" sz="1500" b="1" dirty="0" smtClean="0">
                <a:solidFill>
                  <a:schemeClr val="bg1"/>
                </a:solidFill>
                <a:latin typeface="微软雅黑" pitchFamily="34" charset="-122"/>
                <a:ea typeface="微软雅黑" pitchFamily="34" charset="-122"/>
              </a:rPr>
              <a:t>许昌科学技术馆</a:t>
            </a:r>
            <a:endParaRPr lang="zh-CN" altLang="en-US" sz="1500" b="1" dirty="0">
              <a:solidFill>
                <a:schemeClr val="bg1"/>
              </a:solidFill>
              <a:latin typeface="微软雅黑" pitchFamily="34" charset="-122"/>
              <a:ea typeface="微软雅黑" pitchFamily="34" charset="-122"/>
            </a:endParaRPr>
          </a:p>
        </p:txBody>
      </p:sp>
      <p:sp>
        <p:nvSpPr>
          <p:cNvPr id="13" name="灯片编号占位符 12"/>
          <p:cNvSpPr>
            <a:spLocks noGrp="1"/>
          </p:cNvSpPr>
          <p:nvPr>
            <p:ph type="sldNum" sz="quarter" idx="10"/>
          </p:nvPr>
        </p:nvSpPr>
        <p:spPr>
          <a:xfrm>
            <a:off x="2886282" y="7008181"/>
            <a:ext cx="2495127" cy="402567"/>
          </a:xfrm>
        </p:spPr>
        <p:txBody>
          <a:bodyPr/>
          <a:lstStyle/>
          <a:p>
            <a:pPr>
              <a:defRPr/>
            </a:pPr>
            <a:fld id="{88295C68-CED8-44D4-A936-FC3161731B4B}" type="slidenum">
              <a:rPr lang="zh-CN" altLang="en-US" smtClean="0"/>
              <a:pPr>
                <a:defRPr/>
              </a:pPr>
              <a:t>4</a:t>
            </a:fld>
            <a:endParaRPr lang="en-US" altLang="zh-CN" dirty="0"/>
          </a:p>
        </p:txBody>
      </p:sp>
    </p:spTree>
    <p:extLst>
      <p:ext uri="{BB962C8B-B14F-4D97-AF65-F5344CB8AC3E}">
        <p14:creationId xmlns:p14="http://schemas.microsoft.com/office/powerpoint/2010/main" val="2080360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21" name="TextBox 20"/>
          <p:cNvSpPr txBox="1"/>
          <p:nvPr/>
        </p:nvSpPr>
        <p:spPr>
          <a:xfrm>
            <a:off x="609853" y="2129478"/>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22" name="TextBox 21"/>
          <p:cNvSpPr txBox="1"/>
          <p:nvPr/>
        </p:nvSpPr>
        <p:spPr>
          <a:xfrm>
            <a:off x="609853" y="679321"/>
            <a:ext cx="10031241" cy="1265491"/>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4</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23" name="TextBox 22"/>
          <p:cNvSpPr txBox="1"/>
          <p:nvPr/>
        </p:nvSpPr>
        <p:spPr>
          <a:xfrm>
            <a:off x="609853" y="2327534"/>
            <a:ext cx="10031242" cy="1530179"/>
          </a:xfrm>
          <a:prstGeom prst="rect">
            <a:avLst/>
          </a:prstGeom>
          <a:noFill/>
        </p:spPr>
        <p:txBody>
          <a:bodyPr wrap="square" lIns="64534" tIns="32266" rIns="64534" bIns="32266" rtlCol="0">
            <a:spAutoFit/>
          </a:bodyPr>
          <a:lstStyle/>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24" name="TextBox 23"/>
          <p:cNvSpPr txBox="1"/>
          <p:nvPr/>
        </p:nvSpPr>
        <p:spPr>
          <a:xfrm>
            <a:off x="588926" y="3805102"/>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25" name="TextBox 24"/>
          <p:cNvSpPr txBox="1"/>
          <p:nvPr/>
        </p:nvSpPr>
        <p:spPr>
          <a:xfrm>
            <a:off x="609853" y="3990603"/>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、展区周围应当有隔离措施；</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26" name="TextBox 25"/>
          <p:cNvSpPr txBox="1"/>
          <p:nvPr/>
        </p:nvSpPr>
        <p:spPr>
          <a:xfrm>
            <a:off x="609854" y="4925212"/>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、其他特殊需求：预留相应的电源接口以及网络接口</a:t>
            </a:r>
          </a:p>
        </p:txBody>
      </p:sp>
      <p:sp>
        <p:nvSpPr>
          <p:cNvPr id="2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2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9" name="TextBox 28"/>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30" name="直接连接符 2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33" name="TextBox 3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3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灯片编号占位符 17"/>
          <p:cNvSpPr>
            <a:spLocks noGrp="1"/>
          </p:cNvSpPr>
          <p:nvPr>
            <p:ph type="sldNum" sz="quarter" idx="12"/>
          </p:nvPr>
        </p:nvSpPr>
        <p:spPr/>
        <p:txBody>
          <a:bodyPr/>
          <a:lstStyle/>
          <a:p>
            <a:fld id="{C35DAED7-3D46-43E3-887E-0E9FEB1A9ADE}" type="slidenum">
              <a:rPr lang="zh-CN" altLang="en-US" smtClean="0"/>
              <a:pPr/>
              <a:t>40</a:t>
            </a:fld>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22" y="942379"/>
            <a:ext cx="4776587" cy="7013218"/>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、机器人：智能家居机器人（可移动，自动充电，具备语音聊</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天、智控家电、远程</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遥控、运送物品、移动投影、体感游</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戏等功能）</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、智能家用电器：</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互联网冰箱、智能空调、智能电视、智能路由器、智能空气</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净化器、智能窗帘、智能净水器、摄像头、扫地机器人</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、家具及环境装饰</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、地面材质：木地板       展区隔离：不锈钢护栏</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、设立：独立体验区及机器人互动区</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、控制系统：独立的控制操作系统，触屏操作，</a:t>
            </a:r>
            <a:r>
              <a:rPr lang="en-US" altLang="zh-CN" sz="1300" dirty="0" smtClean="0">
                <a:latin typeface="微软雅黑" pitchFamily="34" charset="-122"/>
                <a:ea typeface="微软雅黑" pitchFamily="34" charset="-122"/>
              </a:rPr>
              <a:t>UI</a:t>
            </a:r>
            <a:r>
              <a:rPr lang="zh-CN" altLang="en-US" sz="1300" dirty="0" smtClean="0">
                <a:latin typeface="微软雅黑" pitchFamily="34" charset="-122"/>
                <a:ea typeface="微软雅黑" pitchFamily="34" charset="-122"/>
              </a:rPr>
              <a:t>定制页面</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、控制台体：钢板烤漆，系统主机内嵌</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9</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10</a:t>
            </a:r>
            <a:r>
              <a:rPr lang="zh-CN" altLang="en-US" sz="1300" dirty="0" smtClean="0">
                <a:latin typeface="微软雅黑" pitchFamily="34" charset="-122"/>
                <a:ea typeface="微软雅黑" pitchFamily="34" charset="-122"/>
              </a:rPr>
              <a:t>、用电安全事项：暗线走线方式，布展需预留音视频线槽</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11</a:t>
            </a:r>
            <a:r>
              <a:rPr lang="zh-CN" altLang="en-US" sz="1300" dirty="0" smtClean="0">
                <a:latin typeface="微软雅黑" pitchFamily="34" charset="-122"/>
                <a:ea typeface="微软雅黑" pitchFamily="34" charset="-122"/>
              </a:rPr>
              <a:t>、其他设备：</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a:t>
            </a:r>
            <a:r>
              <a:rPr lang="zh-CN" altLang="en-US" sz="1300" dirty="0">
                <a:latin typeface="微软雅黑" pitchFamily="34" charset="-122"/>
                <a:ea typeface="微软雅黑" pitchFamily="34" charset="-122"/>
              </a:rPr>
              <a:t>、中控系统各</a:t>
            </a:r>
            <a:r>
              <a:rPr lang="en-US" altLang="zh-CN" sz="1300" dirty="0">
                <a:latin typeface="微软雅黑" pitchFamily="34" charset="-122"/>
                <a:ea typeface="微软雅黑" pitchFamily="34" charset="-122"/>
              </a:rPr>
              <a:t>1</a:t>
            </a:r>
            <a:r>
              <a:rPr lang="zh-CN" altLang="en-US" sz="1300" dirty="0">
                <a:latin typeface="微软雅黑" pitchFamily="34" charset="-122"/>
                <a:ea typeface="微软雅黑" pitchFamily="34" charset="-122"/>
              </a:rPr>
              <a:t>套</a:t>
            </a:r>
            <a:endParaRPr lang="en-US" altLang="zh-CN" sz="1300" dirty="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5346710" y="942381"/>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smtClean="0">
                <a:latin typeface="微软雅黑" pitchFamily="34" charset="-122"/>
                <a:ea typeface="微软雅黑" pitchFamily="34" charset="-122"/>
              </a:rPr>
              <a:t>：仅需提供基础墙体</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、电源网及络接口：有</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41</a:t>
            </a:fld>
            <a:endParaRPr lang="zh-CN" altLang="en-US"/>
          </a:p>
        </p:txBody>
      </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560355" y="994549"/>
            <a:ext cx="672213" cy="289942"/>
          </a:xfrm>
          <a:prstGeom prst="rect">
            <a:avLst/>
          </a:prstGeom>
          <a:noFill/>
        </p:spPr>
        <p:txBody>
          <a:bodyPr wrap="none" lIns="104256" tIns="52129" rIns="104256" bIns="52129" rtlCol="0">
            <a:spAutoFit/>
          </a:bodyPr>
          <a:lstStyle/>
          <a:p>
            <a:r>
              <a:rPr lang="zh-CN" altLang="en-US" sz="1200" b="1" u="sng" dirty="0" smtClean="0">
                <a:latin typeface="微软雅黑" pitchFamily="34" charset="-122"/>
                <a:ea typeface="微软雅黑" pitchFamily="34" charset="-122"/>
              </a:rPr>
              <a:t>效果图</a:t>
            </a:r>
            <a:endParaRPr lang="zh-CN" altLang="en-US" sz="1200" b="1" u="sng" dirty="0">
              <a:latin typeface="微软雅黑" pitchFamily="34" charset="-122"/>
              <a:ea typeface="微软雅黑" pitchFamily="34" charset="-122"/>
            </a:endParaRPr>
          </a:p>
        </p:txBody>
      </p:sp>
      <p:sp>
        <p:nvSpPr>
          <p:cNvPr id="17" name="TextBox 16"/>
          <p:cNvSpPr txBox="1"/>
          <p:nvPr/>
        </p:nvSpPr>
        <p:spPr>
          <a:xfrm>
            <a:off x="5600765" y="551322"/>
            <a:ext cx="4704101" cy="6159227"/>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摄像头捕捉参与者动作，通过手势操作系统，选择服装库的衣服进行匹配，并可</a:t>
            </a:r>
            <a:r>
              <a:rPr lang="zh-CN" altLang="en-US" sz="1200" dirty="0" smtClean="0">
                <a:solidFill>
                  <a:srgbClr val="000000"/>
                </a:solidFill>
                <a:latin typeface="微软雅黑"/>
                <a:ea typeface="微软雅黑"/>
                <a:cs typeface="微软雅黑"/>
                <a:sym typeface="微软雅黑"/>
              </a:rPr>
              <a:t>拍照，</a:t>
            </a:r>
            <a:r>
              <a:rPr lang="zh-CN" altLang="en-US" sz="1200" dirty="0" smtClean="0">
                <a:latin typeface="微软雅黑" pitchFamily="34" charset="-122"/>
                <a:ea typeface="微软雅黑" pitchFamily="34" charset="-122"/>
              </a:rPr>
              <a:t>微信扫描二维码后获取试穿效果的照片。</a:t>
            </a:r>
            <a:endParaRPr lang="en-US" altLang="zh-CN" sz="12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cs typeface="PMingLiU"/>
              </a:rPr>
              <a:t>传感器识别</a:t>
            </a:r>
            <a:endParaRPr lang="en-US" altLang="zh-CN" sz="1300" dirty="0" smtClean="0">
              <a:latin typeface="微软雅黑" pitchFamily="34" charset="-122"/>
              <a:ea typeface="微软雅黑" pitchFamily="34" charset="-122"/>
              <a:cs typeface="PMingLiU"/>
            </a:endParaRPr>
          </a:p>
          <a:p>
            <a:pPr>
              <a:lnSpc>
                <a:spcPct val="150000"/>
              </a:lnSpc>
            </a:pPr>
            <a:endParaRPr lang="en-US" altLang="zh-CN" sz="1200" dirty="0" smtClean="0">
              <a:latin typeface="微软雅黑" pitchFamily="34" charset="-122"/>
              <a:ea typeface="微软雅黑" pitchFamily="34" charset="-122"/>
              <a:cs typeface="PMingLiU"/>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cs typeface="PMingLiU"/>
              </a:rPr>
              <a:t>多媒体互动</a:t>
            </a:r>
            <a:endParaRPr lang="en-US" altLang="zh-CN" sz="1200" dirty="0" smtClean="0">
              <a:latin typeface="微软雅黑" pitchFamily="34" charset="-122"/>
              <a:ea typeface="微软雅黑" pitchFamily="34" charset="-122"/>
              <a:cs typeface="PMingLiU"/>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展品说明：</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高清液晶屏，主机及显示系统</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体验者站在虚拟试衣镜前，挥手选择想要试穿的衣服，装置将自动显示衣服的三维影像，观众对照镜子即可轻松试衣。</a:t>
            </a:r>
            <a:endParaRPr lang="en-US" altLang="zh-CN" sz="1200" dirty="0" smtClean="0">
              <a:latin typeface="微软雅黑" pitchFamily="34" charset="-122"/>
              <a:ea typeface="微软雅黑" pitchFamily="34" charset="-122"/>
            </a:endParaRPr>
          </a:p>
          <a:p>
            <a:pPr>
              <a:lnSpc>
                <a:spcPct val="150000"/>
              </a:lnSpc>
              <a:defRPr/>
            </a:pP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solidFill>
                  <a:srgbClr val="000000"/>
                </a:solidFill>
                <a:latin typeface="微软雅黑"/>
                <a:ea typeface="微软雅黑"/>
                <a:cs typeface="微软雅黑"/>
                <a:sym typeface="微软雅黑"/>
              </a:rPr>
              <a:t>目标人群：全体   </a:t>
            </a: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200" dirty="0" smtClean="0">
                <a:solidFill>
                  <a:srgbClr val="000000"/>
                </a:solidFill>
                <a:latin typeface="微软雅黑"/>
                <a:ea typeface="微软雅黑"/>
                <a:cs typeface="微软雅黑"/>
                <a:sym typeface="微软雅黑"/>
              </a:rPr>
              <a:t>参与人数：</a:t>
            </a:r>
            <a:r>
              <a:rPr lang="en-US" altLang="zh-CN" sz="1200" dirty="0" smtClean="0">
                <a:solidFill>
                  <a:srgbClr val="000000"/>
                </a:solidFill>
                <a:latin typeface="微软雅黑"/>
                <a:ea typeface="微软雅黑"/>
                <a:cs typeface="微软雅黑"/>
                <a:sym typeface="微软雅黑"/>
              </a:rPr>
              <a:t>1</a:t>
            </a:r>
            <a:r>
              <a:rPr lang="zh-CN" altLang="en-US" sz="1200" dirty="0" smtClean="0">
                <a:solidFill>
                  <a:srgbClr val="000000"/>
                </a:solidFill>
                <a:latin typeface="微软雅黑"/>
                <a:ea typeface="微软雅黑"/>
                <a:cs typeface="微软雅黑"/>
                <a:sym typeface="微软雅黑"/>
              </a:rPr>
              <a:t>人</a:t>
            </a: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200" dirty="0" smtClean="0">
                <a:solidFill>
                  <a:srgbClr val="000000"/>
                </a:solidFill>
                <a:latin typeface="微软雅黑"/>
                <a:ea typeface="微软雅黑"/>
                <a:cs typeface="微软雅黑"/>
                <a:sym typeface="微软雅黑"/>
              </a:rPr>
              <a:t>运营人员：无</a:t>
            </a:r>
            <a:endParaRPr lang="en-US" altLang="zh-CN" sz="1200" dirty="0" smtClean="0">
              <a:solidFill>
                <a:srgbClr val="000000"/>
              </a:solidFill>
              <a:latin typeface="微软雅黑"/>
              <a:ea typeface="微软雅黑"/>
              <a:cs typeface="微软雅黑"/>
              <a:sym typeface="微软雅黑"/>
            </a:endParaRPr>
          </a:p>
        </p:txBody>
      </p:sp>
      <p:pic>
        <p:nvPicPr>
          <p:cNvPr id="18" name="图片 17" descr="QQ图片20150111174108.png"/>
          <p:cNvPicPr>
            <a:picLocks noChangeAspect="1"/>
          </p:cNvPicPr>
          <p:nvPr/>
        </p:nvPicPr>
        <p:blipFill>
          <a:blip r:embed="rId2"/>
          <a:stretch>
            <a:fillRect/>
          </a:stretch>
        </p:blipFill>
        <p:spPr>
          <a:xfrm>
            <a:off x="631793" y="1315226"/>
            <a:ext cx="4416038" cy="2940074"/>
          </a:xfrm>
          <a:prstGeom prst="rect">
            <a:avLst/>
          </a:prstGeom>
        </p:spPr>
      </p:pic>
      <p:sp>
        <p:nvSpPr>
          <p:cNvPr id="21" name="TextBox 20"/>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XC02-5-07</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智能穿衣镜</a:t>
            </a:r>
          </a:p>
        </p:txBody>
      </p:sp>
      <p:sp>
        <p:nvSpPr>
          <p:cNvPr id="2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2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4" name="TextBox 23"/>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25" name="直接连接符 2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8" name="TextBox 2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30" name="Picture 2" descr="C:\Documents and Settings\Administrator\桌面\许昌12月最新展品效果图\黑线框平面.png"/>
          <p:cNvPicPr>
            <a:picLocks noChangeAspect="1" noChangeArrowheads="1"/>
          </p:cNvPicPr>
          <p:nvPr/>
        </p:nvPicPr>
        <p:blipFill>
          <a:blip r:embed="rId3" cstate="print"/>
          <a:srcRect l="30276" r="33026"/>
          <a:stretch>
            <a:fillRect/>
          </a:stretch>
        </p:blipFill>
        <p:spPr bwMode="auto">
          <a:xfrm rot="16200000">
            <a:off x="598567" y="4490437"/>
            <a:ext cx="2298962" cy="3523884"/>
          </a:xfrm>
          <a:prstGeom prst="rect">
            <a:avLst/>
          </a:prstGeom>
          <a:noFill/>
        </p:spPr>
      </p:pic>
      <p:sp>
        <p:nvSpPr>
          <p:cNvPr id="31" name="TextBox 30"/>
          <p:cNvSpPr txBox="1"/>
          <p:nvPr/>
        </p:nvSpPr>
        <p:spPr>
          <a:xfrm>
            <a:off x="540333" y="4860358"/>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32" name="流程图: 联系 31"/>
          <p:cNvSpPr/>
          <p:nvPr/>
        </p:nvSpPr>
        <p:spPr>
          <a:xfrm>
            <a:off x="1873393" y="5532130"/>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20" name="灯片编号占位符 19"/>
          <p:cNvSpPr>
            <a:spLocks noGrp="1"/>
          </p:cNvSpPr>
          <p:nvPr>
            <p:ph type="sldNum" sz="quarter" idx="12"/>
          </p:nvPr>
        </p:nvSpPr>
        <p:spPr/>
        <p:txBody>
          <a:bodyPr/>
          <a:lstStyle/>
          <a:p>
            <a:fld id="{C35DAED7-3D46-43E3-887E-0E9FEB1A9ADE}" type="slidenum">
              <a:rPr lang="zh-CN" altLang="en-US" smtClean="0"/>
              <a:pPr/>
              <a:t>42</a:t>
            </a:fld>
            <a:endParaRPr lang="zh-CN" altLang="en-US"/>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descr="15-43-56-85-80370.jpg"/>
          <p:cNvPicPr>
            <a:picLocks noChangeAspect="1"/>
          </p:cNvPicPr>
          <p:nvPr/>
        </p:nvPicPr>
        <p:blipFill>
          <a:blip r:embed="rId2"/>
          <a:stretch>
            <a:fillRect/>
          </a:stretch>
        </p:blipFill>
        <p:spPr>
          <a:xfrm>
            <a:off x="1788217" y="1680991"/>
            <a:ext cx="5574646" cy="4307681"/>
          </a:xfrm>
          <a:prstGeom prst="rect">
            <a:avLst/>
          </a:prstGeom>
        </p:spPr>
      </p:pic>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cxnSp>
        <p:nvCxnSpPr>
          <p:cNvPr id="15" name="直接连接符 14"/>
          <p:cNvCxnSpPr/>
          <p:nvPr/>
        </p:nvCxnSpPr>
        <p:spPr>
          <a:xfrm rot="16200000" flipV="1">
            <a:off x="6277418" y="5148262"/>
            <a:ext cx="1057273"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2818798" y="5848941"/>
            <a:ext cx="1507742"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10800000">
            <a:off x="3229406" y="6314127"/>
            <a:ext cx="342469"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a:off x="2162176" y="6311898"/>
            <a:ext cx="352424" cy="63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2561102" y="6203496"/>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800mm </a:t>
            </a:r>
            <a:endParaRPr lang="zh-CN" altLang="en-US" sz="1000" dirty="0" smtClean="0">
              <a:latin typeface="微软雅黑" pitchFamily="34" charset="-122"/>
              <a:ea typeface="微软雅黑" pitchFamily="34" charset="-122"/>
            </a:endParaRPr>
          </a:p>
          <a:p>
            <a:endParaRPr lang="zh-CN" altLang="en-US" sz="1000" dirty="0"/>
          </a:p>
        </p:txBody>
      </p:sp>
      <p:cxnSp>
        <p:nvCxnSpPr>
          <p:cNvPr id="21" name="直接连接符 20"/>
          <p:cNvCxnSpPr/>
          <p:nvPr/>
        </p:nvCxnSpPr>
        <p:spPr>
          <a:xfrm rot="5400000">
            <a:off x="1662013" y="6173419"/>
            <a:ext cx="10003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V="1">
            <a:off x="594340" y="5676898"/>
            <a:ext cx="17448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flipV="1">
            <a:off x="642604" y="1990727"/>
            <a:ext cx="1322084"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5400000" flipH="1" flipV="1">
            <a:off x="559042" y="5146439"/>
            <a:ext cx="1053632" cy="4"/>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16200000" flipH="1">
            <a:off x="585415" y="2491154"/>
            <a:ext cx="1000871" cy="12"/>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665983" y="3634777"/>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1800mm </a:t>
            </a:r>
            <a:endParaRPr lang="zh-CN" altLang="en-US" sz="1000" dirty="0" smtClean="0">
              <a:latin typeface="微软雅黑" pitchFamily="34" charset="-122"/>
              <a:ea typeface="微软雅黑" pitchFamily="34" charset="-122"/>
            </a:endParaRPr>
          </a:p>
          <a:p>
            <a:endParaRPr lang="zh-CN" altLang="en-US" sz="1000" dirty="0"/>
          </a:p>
        </p:txBody>
      </p:sp>
      <p:cxnSp>
        <p:nvCxnSpPr>
          <p:cNvPr id="41" name="直接连接符 40"/>
          <p:cNvCxnSpPr/>
          <p:nvPr/>
        </p:nvCxnSpPr>
        <p:spPr>
          <a:xfrm rot="5400000" flipH="1" flipV="1">
            <a:off x="6507840" y="5222643"/>
            <a:ext cx="901229"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a:off x="6453630" y="5476237"/>
            <a:ext cx="352424" cy="63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5" name="直接连接符 44"/>
          <p:cNvCxnSpPr/>
          <p:nvPr/>
        </p:nvCxnSpPr>
        <p:spPr>
          <a:xfrm rot="10800000">
            <a:off x="6963244" y="5476875"/>
            <a:ext cx="342469"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6580565" y="5676899"/>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90mm </a:t>
            </a:r>
            <a:endParaRPr lang="zh-CN" altLang="en-US" sz="1000" dirty="0" smtClean="0">
              <a:latin typeface="微软雅黑" pitchFamily="34" charset="-122"/>
              <a:ea typeface="微软雅黑" pitchFamily="34" charset="-122"/>
            </a:endParaRPr>
          </a:p>
          <a:p>
            <a:endParaRPr lang="zh-CN" altLang="en-US" sz="1000" dirty="0"/>
          </a:p>
        </p:txBody>
      </p:sp>
      <p:sp>
        <p:nvSpPr>
          <p:cNvPr id="32" name="TextBox 31"/>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33" name="灯片编号占位符 32"/>
          <p:cNvSpPr>
            <a:spLocks noGrp="1"/>
          </p:cNvSpPr>
          <p:nvPr>
            <p:ph type="sldNum" sz="quarter" idx="12"/>
          </p:nvPr>
        </p:nvSpPr>
        <p:spPr/>
        <p:txBody>
          <a:bodyPr/>
          <a:lstStyle/>
          <a:p>
            <a:fld id="{C35DAED7-3D46-43E3-887E-0E9FEB1A9ADE}" type="slidenum">
              <a:rPr lang="zh-CN" altLang="en-US" smtClean="0"/>
              <a:pPr/>
              <a:t>43</a:t>
            </a:fld>
            <a:endParaRPr lang="zh-CN" altLang="en-US"/>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129478"/>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679321"/>
            <a:ext cx="10031241" cy="1450157"/>
          </a:xfrm>
          <a:prstGeom prst="rect">
            <a:avLst/>
          </a:prstGeom>
          <a:noFill/>
        </p:spPr>
        <p:txBody>
          <a:bodyPr wrap="square" lIns="64534" tIns="32266" rIns="64534" bIns="32266" rtlCol="0">
            <a:spAutoFit/>
          </a:bodyPr>
          <a:lstStyle/>
          <a:p>
            <a:pPr>
              <a:lnSpc>
                <a:spcPct val="1500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、首先满足展项的安全性与功能性；</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、应确保展项造型的美观性，应与原设计保持一致；</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a:t>
            </a:r>
            <a:r>
              <a:rPr lang="zh-CN" altLang="en-US" sz="1200" dirty="0" smtClean="0">
                <a:solidFill>
                  <a:srgbClr val="000000"/>
                </a:solidFill>
                <a:latin typeface="微软雅黑" pitchFamily="34" charset="-122"/>
                <a:ea typeface="微软雅黑" pitchFamily="34" charset="-122"/>
                <a:sym typeface="华文细黑" pitchFamily="2" charset="-122"/>
              </a:rPr>
              <a:t>触摸屏加钢化玻璃罩；</a:t>
            </a:r>
            <a:endParaRPr lang="en-US" altLang="zh-CN" sz="1200" dirty="0" smtClean="0">
              <a:solidFill>
                <a:srgbClr val="000000"/>
              </a:solidFill>
              <a:latin typeface="微软雅黑" pitchFamily="34" charset="-122"/>
              <a:ea typeface="微软雅黑" pitchFamily="34" charset="-122"/>
              <a:sym typeface="华文细黑" pitchFamily="2"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华文细黑" pitchFamily="2" charset="-122"/>
              </a:rPr>
              <a:t>5</a:t>
            </a:r>
            <a:r>
              <a:rPr lang="zh-CN" altLang="en-US" sz="12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200" dirty="0" smtClean="0">
                <a:latin typeface="微软雅黑" pitchFamily="34" charset="-122"/>
                <a:ea typeface="微软雅黑" pitchFamily="34" charset="-122"/>
                <a:sym typeface="华文细黑" pitchFamily="2" charset="-122"/>
              </a:rPr>
              <a:t>。</a:t>
            </a:r>
            <a:endParaRPr lang="en-US" altLang="zh-CN" sz="1200" dirty="0">
              <a:latin typeface="微软雅黑" pitchFamily="34" charset="-122"/>
              <a:ea typeface="微软雅黑" pitchFamily="34" charset="-122"/>
            </a:endParaRPr>
          </a:p>
        </p:txBody>
      </p:sp>
      <p:sp>
        <p:nvSpPr>
          <p:cNvPr id="8" name="TextBox 7"/>
          <p:cNvSpPr txBox="1"/>
          <p:nvPr/>
        </p:nvSpPr>
        <p:spPr>
          <a:xfrm>
            <a:off x="609853" y="2327534"/>
            <a:ext cx="10031242" cy="1450157"/>
          </a:xfrm>
          <a:prstGeom prst="rect">
            <a:avLst/>
          </a:prstGeom>
          <a:noFill/>
        </p:spPr>
        <p:txBody>
          <a:bodyPr wrap="square" lIns="64534" tIns="32266" rIns="64534" bIns="32266" rtlCol="0">
            <a:spAutoFit/>
          </a:bodyPr>
          <a:lstStyle/>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1</a:t>
            </a:r>
            <a:r>
              <a:rPr lang="zh-CN" altLang="en-US" sz="12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2</a:t>
            </a:r>
            <a:r>
              <a:rPr lang="zh-CN" altLang="en-US" sz="12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3</a:t>
            </a:r>
            <a:r>
              <a:rPr lang="zh-CN" altLang="en-US" sz="12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2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4</a:t>
            </a:r>
            <a:r>
              <a:rPr lang="zh-CN" altLang="en-US" sz="12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5</a:t>
            </a:r>
            <a:r>
              <a:rPr lang="zh-CN" altLang="en-US" sz="12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3749116"/>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3934617"/>
            <a:ext cx="10063996" cy="896159"/>
          </a:xfrm>
          <a:prstGeom prst="rect">
            <a:avLst/>
          </a:prstGeom>
          <a:noFill/>
        </p:spPr>
        <p:txBody>
          <a:bodyPr wrap="square" lIns="64534" tIns="32266" rIns="64534" bIns="32266" rtlCol="0">
            <a:spAutoFit/>
          </a:bodyPr>
          <a:lstStyle/>
          <a:p>
            <a:pPr>
              <a:lnSpc>
                <a:spcPct val="150000"/>
              </a:lnSpc>
            </a:pPr>
            <a:r>
              <a:rPr lang="en-US"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ct val="150000"/>
              </a:lnSpc>
            </a:pPr>
            <a:r>
              <a:rPr lang="en-US"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、看护观众切勿人为恶意破坏展品；</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、指导观众操作展品，切勿违规操作以免造成伤害。</a:t>
            </a:r>
          </a:p>
        </p:txBody>
      </p:sp>
      <p:sp>
        <p:nvSpPr>
          <p:cNvPr id="11" name="TextBox 10"/>
          <p:cNvSpPr txBox="1"/>
          <p:nvPr/>
        </p:nvSpPr>
        <p:spPr>
          <a:xfrm>
            <a:off x="609854" y="4766585"/>
            <a:ext cx="10031241" cy="205032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、展品吊挂基础需求：有（内嵌）</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、用电需求：有 </a:t>
            </a:r>
            <a:r>
              <a:rPr lang="en-US" altLang="zh-CN" sz="1200" dirty="0" smtClean="0">
                <a:latin typeface="微软雅黑" pitchFamily="34" charset="-122"/>
                <a:ea typeface="微软雅黑" pitchFamily="34" charset="-122"/>
              </a:rPr>
              <a:t>220V</a:t>
            </a: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、用水需求：无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、独立设备间需求：无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ct val="150000"/>
              </a:lnSpc>
            </a:pP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、其他特殊需求：预留网络接口</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44</a:t>
            </a:fld>
            <a:endParaRPr lang="zh-CN" altLang="en-US"/>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2603" y="942379"/>
            <a:ext cx="4489234" cy="581289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、设备：虚拟试衣镜  （</a:t>
            </a:r>
            <a:r>
              <a:rPr lang="zh-CN" altLang="en-US" sz="1300" dirty="0" smtClean="0">
                <a:solidFill>
                  <a:srgbClr val="FF0000"/>
                </a:solidFill>
                <a:latin typeface="微软雅黑" pitchFamily="34" charset="-122"/>
                <a:ea typeface="微软雅黑" pitchFamily="34" charset="-122"/>
              </a:rPr>
              <a:t> </a:t>
            </a:r>
            <a:r>
              <a:rPr lang="en-US" altLang="zh-CN" sz="1300" dirty="0" smtClean="0">
                <a:solidFill>
                  <a:schemeClr val="tx1">
                    <a:lumMod val="95000"/>
                    <a:lumOff val="5000"/>
                  </a:schemeClr>
                </a:solidFill>
                <a:latin typeface="微软雅黑" pitchFamily="34" charset="-122"/>
                <a:ea typeface="微软雅黑" pitchFamily="34" charset="-122"/>
              </a:rPr>
              <a:t>60</a:t>
            </a:r>
            <a:r>
              <a:rPr lang="zh-CN" altLang="en-US" sz="1300" dirty="0" smtClean="0">
                <a:latin typeface="微软雅黑" pitchFamily="34" charset="-122"/>
                <a:ea typeface="微软雅黑" pitchFamily="34" charset="-122"/>
              </a:rPr>
              <a:t>寸液晶面板，</a:t>
            </a:r>
            <a:r>
              <a:rPr lang="en-US" altLang="zh-CN" sz="1300" dirty="0" smtClean="0">
                <a:latin typeface="微软雅黑" pitchFamily="34" charset="-122"/>
                <a:ea typeface="微软雅黑" pitchFamily="34" charset="-122"/>
              </a:rPr>
              <a:t>720P</a:t>
            </a:r>
            <a:r>
              <a:rPr lang="zh-CN" altLang="en-US" sz="1300" dirty="0" smtClean="0">
                <a:latin typeface="微软雅黑" pitchFamily="34" charset="-122"/>
                <a:ea typeface="微软雅黑" pitchFamily="34" charset="-122"/>
              </a:rPr>
              <a:t>高清摄像头、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图像采集器、体感器、工控主机各</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部</a:t>
            </a:r>
            <a:r>
              <a:rPr lang="zh-CN" altLang="en-US" sz="1300" dirty="0" smtClean="0">
                <a:latin typeface="微软雅黑" pitchFamily="34" charset="-122"/>
                <a:ea typeface="微软雅黑" pitchFamily="34" charset="-122"/>
              </a:rPr>
              <a:t>）、</a:t>
            </a:r>
            <a:r>
              <a:rPr lang="en-US" altLang="zh-CN" sz="1300" dirty="0" smtClean="0">
                <a:latin typeface="微软雅黑" pitchFamily="34" charset="-122"/>
                <a:ea typeface="微软雅黑" pitchFamily="34" charset="-122"/>
              </a:rPr>
              <a:t>UPS </a:t>
            </a:r>
            <a:r>
              <a:rPr lang="zh-CN" altLang="en-US" sz="1300" dirty="0">
                <a:latin typeface="微软雅黑" pitchFamily="34" charset="-122"/>
                <a:ea typeface="微软雅黑" pitchFamily="34" charset="-122"/>
              </a:rPr>
              <a:t>电源</a:t>
            </a:r>
            <a:r>
              <a:rPr lang="zh-CN" altLang="en-US" sz="1300" dirty="0" smtClean="0">
                <a:latin typeface="微软雅黑" pitchFamily="34" charset="-122"/>
                <a:ea typeface="微软雅黑" pitchFamily="34" charset="-122"/>
              </a:rPr>
              <a:t>、  </a:t>
            </a:r>
            <a:endParaRPr lang="en-US" altLang="zh-CN" sz="1300" dirty="0" smtClean="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 </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中</a:t>
            </a:r>
            <a:r>
              <a:rPr lang="zh-CN" altLang="en-US" sz="1300" dirty="0">
                <a:latin typeface="微软雅黑" pitchFamily="34" charset="-122"/>
                <a:ea typeface="微软雅黑" pitchFamily="34" charset="-122"/>
              </a:rPr>
              <a:t>控系统各</a:t>
            </a:r>
            <a:r>
              <a:rPr lang="en-US" altLang="zh-CN" sz="1300" dirty="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r>
              <a:rPr lang="zh-CN" altLang="en-US" sz="1300" dirty="0">
                <a:latin typeface="微软雅黑" pitchFamily="34" charset="-122"/>
                <a:ea typeface="微软雅黑" pitchFamily="34" charset="-122"/>
              </a:rPr>
              <a:t>。</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、软件：体感软件、图像合成软件、材质库</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、设备材质：钢板烤漆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、用电安全事项：采用暗线走线方式，布展需预留音视频</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线槽。</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、背景墙：骨架（</a:t>
            </a:r>
            <a:r>
              <a:rPr lang="en-US" altLang="zh-CN" sz="1300" dirty="0" smtClean="0">
                <a:latin typeface="微软雅黑" pitchFamily="34" charset="-122"/>
                <a:ea typeface="微软雅黑" pitchFamily="34" charset="-122"/>
              </a:rPr>
              <a:t>40X40X2.0</a:t>
            </a:r>
            <a:r>
              <a:rPr lang="zh-CN" altLang="en-US" sz="1300" dirty="0" smtClean="0">
                <a:latin typeface="微软雅黑" pitchFamily="34" charset="-122"/>
                <a:ea typeface="微软雅黑" pitchFamily="34" charset="-122"/>
              </a:rPr>
              <a:t>镀锌钢管） </a:t>
            </a:r>
            <a:r>
              <a:rPr lang="zh-CN" altLang="en-US" sz="1300" dirty="0" smtClean="0">
                <a:latin typeface="微软雅黑" pitchFamily="34" charset="-122"/>
                <a:ea typeface="微软雅黑" pitchFamily="34" charset="-122"/>
              </a:rPr>
              <a:t>防火板材</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、整体设备内嵌方式安装。</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、屏幕外置钢化玻璃。</a:t>
            </a:r>
            <a:endParaRPr lang="en-US" altLang="zh-CN" sz="1300" dirty="0" smtClean="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5346710" y="942381"/>
            <a:ext cx="4959143" cy="211957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45</a:t>
            </a:fld>
            <a:endParaRPr lang="zh-CN" alt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XC02-5-08</a:t>
            </a:r>
            <a:r>
              <a:rPr lang="en-US" altLang="zh-CN" sz="1400" b="1" dirty="0" smtClean="0">
                <a:latin typeface="微软雅黑" pitchFamily="34" charset="-122"/>
                <a:ea typeface="微软雅黑" pitchFamily="34" charset="-122"/>
              </a:rPr>
              <a:t>  </a:t>
            </a:r>
            <a:r>
              <a:rPr lang="en-US" altLang="zh-CN" sz="1400" b="1" dirty="0" smtClean="0">
                <a:latin typeface="微软雅黑" pitchFamily="34" charset="-122"/>
                <a:ea typeface="微软雅黑" pitchFamily="34" charset="-122"/>
              </a:rPr>
              <a:t>3D</a:t>
            </a:r>
            <a:r>
              <a:rPr lang="zh-CN" altLang="en-US" sz="1400" b="1" dirty="0" smtClean="0">
                <a:latin typeface="微软雅黑" pitchFamily="34" charset="-122"/>
                <a:ea typeface="微软雅黑" pitchFamily="34" charset="-122"/>
              </a:rPr>
              <a:t>扫描打印</a:t>
            </a:r>
          </a:p>
        </p:txBody>
      </p:sp>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14" name="图片 13" descr="3D打印机.jpg"/>
          <p:cNvPicPr>
            <a:picLocks noChangeAspect="1"/>
          </p:cNvPicPr>
          <p:nvPr/>
        </p:nvPicPr>
        <p:blipFill>
          <a:blip r:embed="rId2"/>
          <a:stretch>
            <a:fillRect/>
          </a:stretch>
        </p:blipFill>
        <p:spPr>
          <a:xfrm>
            <a:off x="631792" y="994549"/>
            <a:ext cx="3207092" cy="3214710"/>
          </a:xfrm>
          <a:prstGeom prst="rect">
            <a:avLst/>
          </a:prstGeom>
        </p:spPr>
      </p:pic>
      <p:sp>
        <p:nvSpPr>
          <p:cNvPr id="15" name="TextBox 14"/>
          <p:cNvSpPr txBox="1"/>
          <p:nvPr/>
        </p:nvSpPr>
        <p:spPr>
          <a:xfrm>
            <a:off x="5632452" y="780235"/>
            <a:ext cx="4704101" cy="5374397"/>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展示</a:t>
            </a:r>
            <a:r>
              <a:rPr lang="en-US" altLang="zh-CN" sz="1300" dirty="0" smtClean="0">
                <a:latin typeface="微软雅黑" pitchFamily="34" charset="-122"/>
                <a:ea typeface="微软雅黑" pitchFamily="34" charset="-122"/>
              </a:rPr>
              <a:t>3D</a:t>
            </a:r>
            <a:r>
              <a:rPr lang="zh-CN" altLang="en-US" sz="1300" dirty="0" smtClean="0">
                <a:latin typeface="微软雅黑" pitchFamily="34" charset="-122"/>
                <a:ea typeface="微软雅黑" pitchFamily="34" charset="-122"/>
              </a:rPr>
              <a:t>扫描和</a:t>
            </a:r>
            <a:r>
              <a:rPr lang="en-US" altLang="zh-CN" sz="1300" dirty="0" smtClean="0">
                <a:latin typeface="微软雅黑" pitchFamily="34" charset="-122"/>
                <a:ea typeface="微软雅黑" pitchFamily="34" charset="-122"/>
              </a:rPr>
              <a:t>3D</a:t>
            </a:r>
            <a:r>
              <a:rPr lang="zh-CN" altLang="en-US" sz="1300" dirty="0" smtClean="0">
                <a:latin typeface="微软雅黑" pitchFamily="34" charset="-122"/>
                <a:ea typeface="微软雅黑" pitchFamily="34" charset="-122"/>
              </a:rPr>
              <a:t>打印技术，通过扫描仪扫描简单物品，形成数字化模型，并打印出来</a:t>
            </a:r>
            <a:endParaRPr lang="en-US" altLang="zh-CN" sz="1300" dirty="0" smtClean="0">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cs typeface="PMingLiU"/>
              </a:rPr>
              <a:t>3D</a:t>
            </a:r>
            <a:r>
              <a:rPr lang="zh-CN" altLang="en-US" sz="1300" dirty="0" smtClean="0">
                <a:latin typeface="微软雅黑" pitchFamily="34" charset="-122"/>
                <a:ea typeface="微软雅黑" pitchFamily="34" charset="-122"/>
                <a:cs typeface="PMingLiU"/>
              </a:rPr>
              <a:t>扫描   </a:t>
            </a:r>
            <a:r>
              <a:rPr lang="en-US" altLang="zh-CN" sz="1300" dirty="0" smtClean="0">
                <a:latin typeface="微软雅黑" pitchFamily="34" charset="-122"/>
                <a:ea typeface="微软雅黑" pitchFamily="34" charset="-122"/>
                <a:cs typeface="PMingLiU"/>
              </a:rPr>
              <a:t>3D</a:t>
            </a:r>
            <a:r>
              <a:rPr lang="zh-CN" altLang="en-US" sz="1300" dirty="0" smtClean="0">
                <a:latin typeface="微软雅黑" pitchFamily="34" charset="-122"/>
                <a:ea typeface="微软雅黑" pitchFamily="34" charset="-122"/>
                <a:cs typeface="PMingLiU"/>
              </a:rPr>
              <a:t>打印</a:t>
            </a:r>
            <a:endParaRPr lang="en-US" altLang="zh-CN" sz="1300" dirty="0" smtClean="0">
              <a:latin typeface="微软雅黑" pitchFamily="34" charset="-122"/>
              <a:ea typeface="微软雅黑" pitchFamily="34" charset="-122"/>
              <a:cs typeface="PMingLiU"/>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环境说明：</a:t>
            </a:r>
            <a:endParaRPr lang="en-US" altLang="zh-CN" sz="1400" b="1"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3D</a:t>
            </a:r>
            <a:r>
              <a:rPr lang="zh-CN" altLang="en-US" sz="1300" dirty="0" smtClean="0">
                <a:latin typeface="微软雅黑" pitchFamily="34" charset="-122"/>
                <a:ea typeface="微软雅黑" pitchFamily="34" charset="-122"/>
              </a:rPr>
              <a:t>打印演示体验区设置隔离带，同时设有作品展示柜</a:t>
            </a:r>
            <a:endParaRPr lang="en-US" altLang="zh-CN" sz="1300" dirty="0" smtClean="0">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观看演示，有工作人员操作并维护</a:t>
            </a:r>
            <a:endParaRPr lang="en-US" altLang="zh-CN" sz="1300" dirty="0" smtClean="0">
              <a:latin typeface="微软雅黑" pitchFamily="34" charset="-122"/>
              <a:ea typeface="微软雅黑" pitchFamily="34" charset="-122"/>
            </a:endParaRPr>
          </a:p>
          <a:p>
            <a:pPr>
              <a:lnSpc>
                <a:spcPct val="150000"/>
              </a:lnSpc>
              <a:defRPr/>
            </a:pPr>
            <a:endParaRPr lang="en-US" altLang="zh-CN" sz="14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solidFill>
                  <a:srgbClr val="000000"/>
                </a:solidFill>
                <a:latin typeface="微软雅黑"/>
                <a:ea typeface="微软雅黑"/>
                <a:cs typeface="微软雅黑"/>
                <a:sym typeface="微软雅黑"/>
              </a:rPr>
              <a:t>目标人群：全体   </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参与人数：</a:t>
            </a:r>
            <a:r>
              <a:rPr lang="en-US" altLang="zh-CN" sz="1300" dirty="0" smtClean="0">
                <a:solidFill>
                  <a:srgbClr val="000000"/>
                </a:solidFill>
                <a:latin typeface="微软雅黑"/>
                <a:ea typeface="微软雅黑"/>
                <a:cs typeface="微软雅黑"/>
                <a:sym typeface="微软雅黑"/>
              </a:rPr>
              <a:t>1</a:t>
            </a:r>
            <a:r>
              <a:rPr lang="zh-CN" altLang="en-US" sz="1300" dirty="0" smtClean="0">
                <a:solidFill>
                  <a:srgbClr val="000000"/>
                </a:solidFill>
                <a:latin typeface="微软雅黑"/>
                <a:ea typeface="微软雅黑"/>
                <a:cs typeface="微软雅黑"/>
                <a:sym typeface="微软雅黑"/>
              </a:rPr>
              <a:t>人</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运营人员：无</a:t>
            </a:r>
            <a:endParaRPr lang="en-US" altLang="zh-CN" sz="1300" dirty="0" smtClean="0">
              <a:solidFill>
                <a:srgbClr val="000000"/>
              </a:solidFill>
              <a:latin typeface="微软雅黑"/>
              <a:ea typeface="微软雅黑"/>
              <a:cs typeface="微软雅黑"/>
              <a:sym typeface="微软雅黑"/>
            </a:endParaRPr>
          </a:p>
        </p:txBody>
      </p:sp>
      <p:pic>
        <p:nvPicPr>
          <p:cNvPr id="16" name="图片 15" descr="EinScan-S1.png"/>
          <p:cNvPicPr>
            <a:picLocks noChangeAspect="1"/>
          </p:cNvPicPr>
          <p:nvPr/>
        </p:nvPicPr>
        <p:blipFill>
          <a:blip r:embed="rId3"/>
          <a:stretch>
            <a:fillRect/>
          </a:stretch>
        </p:blipFill>
        <p:spPr>
          <a:xfrm>
            <a:off x="3046947" y="2843554"/>
            <a:ext cx="2286016" cy="2237772"/>
          </a:xfrm>
          <a:prstGeom prst="rect">
            <a:avLst/>
          </a:prstGeom>
        </p:spPr>
      </p:pic>
      <p:pic>
        <p:nvPicPr>
          <p:cNvPr id="17" name="Picture 2" descr="C:\Documents and Settings\Administrator\桌面\许昌12月最新展品效果图\黑线框平面.png"/>
          <p:cNvPicPr>
            <a:picLocks noChangeAspect="1" noChangeArrowheads="1"/>
          </p:cNvPicPr>
          <p:nvPr/>
        </p:nvPicPr>
        <p:blipFill>
          <a:blip r:embed="rId4" cstate="print"/>
          <a:srcRect l="30276" r="33026"/>
          <a:stretch>
            <a:fillRect/>
          </a:stretch>
        </p:blipFill>
        <p:spPr bwMode="auto">
          <a:xfrm rot="16200000">
            <a:off x="598567" y="4471775"/>
            <a:ext cx="2298962" cy="3523884"/>
          </a:xfrm>
          <a:prstGeom prst="rect">
            <a:avLst/>
          </a:prstGeom>
          <a:noFill/>
        </p:spPr>
      </p:pic>
      <p:sp>
        <p:nvSpPr>
          <p:cNvPr id="18" name="TextBox 17"/>
          <p:cNvSpPr txBox="1"/>
          <p:nvPr/>
        </p:nvSpPr>
        <p:spPr>
          <a:xfrm>
            <a:off x="540333" y="4841696"/>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19" name="流程图: 联系 18"/>
          <p:cNvSpPr/>
          <p:nvPr/>
        </p:nvSpPr>
        <p:spPr>
          <a:xfrm>
            <a:off x="2020071" y="5511435"/>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46</a:t>
            </a:fld>
            <a:endParaRPr lang="zh-CN" altLang="en-US"/>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6" name="TextBox 25"/>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grpSp>
        <p:nvGrpSpPr>
          <p:cNvPr id="59" name="组合 58"/>
          <p:cNvGrpSpPr/>
          <p:nvPr/>
        </p:nvGrpSpPr>
        <p:grpSpPr>
          <a:xfrm>
            <a:off x="2577416" y="740909"/>
            <a:ext cx="6798830" cy="3272372"/>
            <a:chOff x="783398" y="585246"/>
            <a:chExt cx="8825312" cy="4247746"/>
          </a:xfrm>
        </p:grpSpPr>
        <p:pic>
          <p:nvPicPr>
            <p:cNvPr id="5" name="图片 4" descr="3D打印机.jpg"/>
            <p:cNvPicPr>
              <a:picLocks noChangeAspect="1"/>
            </p:cNvPicPr>
            <p:nvPr/>
          </p:nvPicPr>
          <p:blipFill>
            <a:blip r:embed="rId2"/>
            <a:stretch>
              <a:fillRect/>
            </a:stretch>
          </p:blipFill>
          <p:spPr>
            <a:xfrm>
              <a:off x="2001655" y="585246"/>
              <a:ext cx="3207092" cy="3214710"/>
            </a:xfrm>
            <a:prstGeom prst="rect">
              <a:avLst/>
            </a:prstGeom>
          </p:spPr>
        </p:pic>
        <p:cxnSp>
          <p:nvCxnSpPr>
            <p:cNvPr id="15" name="直接连接符 14"/>
            <p:cNvCxnSpPr/>
            <p:nvPr/>
          </p:nvCxnSpPr>
          <p:spPr>
            <a:xfrm rot="5400000">
              <a:off x="4257639" y="4113315"/>
              <a:ext cx="1037656"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10800000" flipV="1">
              <a:off x="3823967" y="3955315"/>
              <a:ext cx="950912"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a:off x="2134058" y="3949910"/>
              <a:ext cx="889809" cy="5407"/>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3116518" y="3841508"/>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500mm </a:t>
              </a:r>
              <a:endParaRPr lang="zh-CN" altLang="en-US" sz="1000" dirty="0" smtClean="0">
                <a:latin typeface="微软雅黑" pitchFamily="34" charset="-122"/>
                <a:ea typeface="微软雅黑" pitchFamily="34" charset="-122"/>
              </a:endParaRPr>
            </a:p>
            <a:p>
              <a:endParaRPr lang="zh-CN" altLang="en-US" sz="1000" dirty="0"/>
            </a:p>
          </p:txBody>
        </p:sp>
        <p:cxnSp>
          <p:nvCxnSpPr>
            <p:cNvPr id="19" name="直接连接符 18"/>
            <p:cNvCxnSpPr/>
            <p:nvPr/>
          </p:nvCxnSpPr>
          <p:spPr>
            <a:xfrm rot="5400000">
              <a:off x="1633895" y="4027974"/>
              <a:ext cx="10003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a:off x="783398" y="3527812"/>
              <a:ext cx="1361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1" name="直接连接符 20"/>
            <p:cNvCxnSpPr/>
            <p:nvPr/>
          </p:nvCxnSpPr>
          <p:spPr>
            <a:xfrm flipV="1">
              <a:off x="783398" y="1209946"/>
              <a:ext cx="1322084"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rot="5400000" flipH="1" flipV="1">
              <a:off x="724856" y="3095701"/>
              <a:ext cx="864223"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16200000" flipH="1">
              <a:off x="800804" y="1565307"/>
              <a:ext cx="710729" cy="1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840548" y="2263479"/>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400mm </a:t>
              </a:r>
              <a:endParaRPr lang="zh-CN" altLang="en-US" sz="1000" dirty="0" smtClean="0">
                <a:latin typeface="微软雅黑" pitchFamily="34" charset="-122"/>
                <a:ea typeface="微软雅黑" pitchFamily="34" charset="-122"/>
              </a:endParaRPr>
            </a:p>
            <a:p>
              <a:endParaRPr lang="zh-CN" altLang="en-US" sz="1000" dirty="0"/>
            </a:p>
          </p:txBody>
        </p:sp>
        <p:cxnSp>
          <p:nvCxnSpPr>
            <p:cNvPr id="32" name="直接连接符 31"/>
            <p:cNvCxnSpPr/>
            <p:nvPr/>
          </p:nvCxnSpPr>
          <p:spPr>
            <a:xfrm rot="5400000">
              <a:off x="4409367" y="3970561"/>
              <a:ext cx="1324751"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a:off x="3852541" y="4528137"/>
              <a:ext cx="889809"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rot="10800000" flipV="1">
              <a:off x="5071742" y="4528136"/>
              <a:ext cx="950912"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652660" y="4432882"/>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400mm </a:t>
              </a:r>
              <a:endParaRPr lang="zh-CN" altLang="en-US" sz="1000" dirty="0" smtClean="0">
                <a:latin typeface="微软雅黑" pitchFamily="34" charset="-122"/>
                <a:ea typeface="微软雅黑" pitchFamily="34" charset="-122"/>
              </a:endParaRPr>
            </a:p>
            <a:p>
              <a:endParaRPr lang="zh-CN" altLang="en-US" sz="1000" dirty="0"/>
            </a:p>
          </p:txBody>
        </p:sp>
        <p:pic>
          <p:nvPicPr>
            <p:cNvPr id="1026" name="Picture 2"/>
            <p:cNvPicPr>
              <a:picLocks noChangeAspect="1" noChangeArrowheads="1"/>
            </p:cNvPicPr>
            <p:nvPr/>
          </p:nvPicPr>
          <p:blipFill>
            <a:blip r:embed="rId3"/>
            <a:srcRect/>
            <a:stretch>
              <a:fillRect/>
            </a:stretch>
          </p:blipFill>
          <p:spPr bwMode="auto">
            <a:xfrm>
              <a:off x="5703837" y="949688"/>
              <a:ext cx="3256404" cy="2891819"/>
            </a:xfrm>
            <a:prstGeom prst="rect">
              <a:avLst/>
            </a:prstGeom>
            <a:noFill/>
            <a:ln w="9525">
              <a:noFill/>
              <a:miter lim="800000"/>
              <a:headEnd/>
              <a:tailEnd/>
            </a:ln>
            <a:effectLst/>
          </p:spPr>
        </p:pic>
        <p:cxnSp>
          <p:nvCxnSpPr>
            <p:cNvPr id="28" name="直接连接符 27"/>
            <p:cNvCxnSpPr/>
            <p:nvPr/>
          </p:nvCxnSpPr>
          <p:spPr>
            <a:xfrm rot="5400000">
              <a:off x="6007876" y="1026087"/>
              <a:ext cx="88327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rot="5400000">
              <a:off x="7348936" y="1103280"/>
              <a:ext cx="1037656"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5769771" y="1784909"/>
              <a:ext cx="1361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1" name="直接连接符 30"/>
            <p:cNvCxnSpPr/>
            <p:nvPr/>
          </p:nvCxnSpPr>
          <p:spPr>
            <a:xfrm>
              <a:off x="5759719" y="1466066"/>
              <a:ext cx="1361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a:off x="7906480" y="1787359"/>
              <a:ext cx="969782" cy="64057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a:off x="8223013" y="1561826"/>
              <a:ext cx="886516" cy="58697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rot="10800000">
              <a:off x="7556816" y="949688"/>
              <a:ext cx="311743"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a:xfrm flipV="1">
              <a:off x="6448717" y="949688"/>
              <a:ext cx="274659"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9" name="TextBox 48"/>
            <p:cNvSpPr txBox="1"/>
            <p:nvPr/>
          </p:nvSpPr>
          <p:spPr>
            <a:xfrm>
              <a:off x="6723376" y="749633"/>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250mm </a:t>
              </a:r>
              <a:endParaRPr lang="zh-CN" altLang="en-US" sz="1000" dirty="0" smtClean="0">
                <a:latin typeface="微软雅黑" pitchFamily="34" charset="-122"/>
                <a:ea typeface="微软雅黑" pitchFamily="34" charset="-122"/>
              </a:endParaRPr>
            </a:p>
            <a:p>
              <a:endParaRPr lang="zh-CN" altLang="en-US" sz="1000" dirty="0"/>
            </a:p>
          </p:txBody>
        </p:sp>
        <p:sp>
          <p:nvSpPr>
            <p:cNvPr id="50" name="TextBox 49"/>
            <p:cNvSpPr txBox="1"/>
            <p:nvPr/>
          </p:nvSpPr>
          <p:spPr>
            <a:xfrm>
              <a:off x="8768956" y="222788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130mm </a:t>
              </a:r>
              <a:endParaRPr lang="zh-CN" altLang="en-US" sz="1000" dirty="0" smtClean="0">
                <a:latin typeface="微软雅黑" pitchFamily="34" charset="-122"/>
                <a:ea typeface="微软雅黑" pitchFamily="34" charset="-122"/>
              </a:endParaRPr>
            </a:p>
            <a:p>
              <a:endParaRPr lang="zh-CN" altLang="en-US" sz="1000" dirty="0"/>
            </a:p>
          </p:txBody>
        </p:sp>
        <p:sp>
          <p:nvSpPr>
            <p:cNvPr id="51" name="TextBox 50"/>
            <p:cNvSpPr txBox="1"/>
            <p:nvPr/>
          </p:nvSpPr>
          <p:spPr>
            <a:xfrm>
              <a:off x="5443200" y="1520567"/>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60mm </a:t>
              </a:r>
              <a:endParaRPr lang="zh-CN" altLang="en-US" sz="1000" dirty="0" smtClean="0">
                <a:latin typeface="微软雅黑" pitchFamily="34" charset="-122"/>
                <a:ea typeface="微软雅黑" pitchFamily="34" charset="-122"/>
              </a:endParaRPr>
            </a:p>
            <a:p>
              <a:endParaRPr lang="zh-CN" altLang="en-US" sz="1000" dirty="0"/>
            </a:p>
          </p:txBody>
        </p:sp>
        <p:cxnSp>
          <p:nvCxnSpPr>
            <p:cNvPr id="52" name="直接连接符 51"/>
            <p:cNvCxnSpPr/>
            <p:nvPr/>
          </p:nvCxnSpPr>
          <p:spPr>
            <a:xfrm rot="16200000" flipH="1">
              <a:off x="5744484" y="1305046"/>
              <a:ext cx="310619" cy="1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4" name="直接连接符 53"/>
            <p:cNvCxnSpPr/>
            <p:nvPr/>
          </p:nvCxnSpPr>
          <p:spPr>
            <a:xfrm rot="16200000" flipV="1">
              <a:off x="5726672" y="1974085"/>
              <a:ext cx="349435" cy="2"/>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6" name="直接连接符 55"/>
            <p:cNvCxnSpPr/>
            <p:nvPr/>
          </p:nvCxnSpPr>
          <p:spPr>
            <a:xfrm rot="5400000" flipH="1" flipV="1">
              <a:off x="8465894" y="2342764"/>
              <a:ext cx="313043" cy="257413"/>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rot="5400000">
              <a:off x="8916895" y="1757388"/>
              <a:ext cx="310619" cy="233256"/>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0" name="直接连接符 59"/>
            <p:cNvCxnSpPr/>
            <p:nvPr/>
          </p:nvCxnSpPr>
          <p:spPr>
            <a:xfrm rot="5400000">
              <a:off x="5410715" y="3931321"/>
              <a:ext cx="88327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1" name="直接连接符 60"/>
            <p:cNvCxnSpPr/>
            <p:nvPr/>
          </p:nvCxnSpPr>
          <p:spPr>
            <a:xfrm rot="5400000">
              <a:off x="7403913" y="4047476"/>
              <a:ext cx="650960"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3" name="直接连接符 62"/>
            <p:cNvCxnSpPr/>
            <p:nvPr/>
          </p:nvCxnSpPr>
          <p:spPr>
            <a:xfrm rot="10800000">
              <a:off x="6979155" y="3955319"/>
              <a:ext cx="749445" cy="3177"/>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4" name="直接连接符 63"/>
            <p:cNvCxnSpPr/>
            <p:nvPr/>
          </p:nvCxnSpPr>
          <p:spPr>
            <a:xfrm>
              <a:off x="5853144" y="3956907"/>
              <a:ext cx="491548"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7" name="直接连接符 66"/>
            <p:cNvCxnSpPr/>
            <p:nvPr/>
          </p:nvCxnSpPr>
          <p:spPr>
            <a:xfrm rot="16200000" flipH="1">
              <a:off x="7623686" y="3882154"/>
              <a:ext cx="652946" cy="340426"/>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9" name="直接连接符 68"/>
            <p:cNvCxnSpPr/>
            <p:nvPr/>
          </p:nvCxnSpPr>
          <p:spPr>
            <a:xfrm rot="16200000" flipH="1">
              <a:off x="8692147" y="3381607"/>
              <a:ext cx="652946" cy="340426"/>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70" name="直接连接符 69"/>
            <p:cNvCxnSpPr/>
            <p:nvPr/>
          </p:nvCxnSpPr>
          <p:spPr>
            <a:xfrm rot="10800000" flipV="1">
              <a:off x="8751125" y="3660264"/>
              <a:ext cx="358404" cy="13969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2" name="直接连接符 71"/>
            <p:cNvCxnSpPr/>
            <p:nvPr/>
          </p:nvCxnSpPr>
          <p:spPr>
            <a:xfrm flipV="1">
              <a:off x="7977124" y="3958498"/>
              <a:ext cx="381394" cy="163729"/>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80" name="TextBox 79"/>
            <p:cNvSpPr txBox="1"/>
            <p:nvPr/>
          </p:nvSpPr>
          <p:spPr>
            <a:xfrm>
              <a:off x="6281033" y="3841507"/>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250mm </a:t>
              </a:r>
              <a:endParaRPr lang="zh-CN" altLang="en-US" sz="1000" dirty="0" smtClean="0">
                <a:latin typeface="微软雅黑" pitchFamily="34" charset="-122"/>
                <a:ea typeface="微软雅黑" pitchFamily="34" charset="-122"/>
              </a:endParaRPr>
            </a:p>
            <a:p>
              <a:endParaRPr lang="zh-CN" altLang="en-US" sz="1000" dirty="0"/>
            </a:p>
          </p:txBody>
        </p:sp>
        <p:sp>
          <p:nvSpPr>
            <p:cNvPr id="81" name="TextBox 80"/>
            <p:cNvSpPr txBox="1"/>
            <p:nvPr/>
          </p:nvSpPr>
          <p:spPr>
            <a:xfrm>
              <a:off x="8428530" y="3841508"/>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260mm </a:t>
              </a:r>
              <a:endParaRPr lang="zh-CN" altLang="en-US" sz="1000" dirty="0" smtClean="0">
                <a:latin typeface="微软雅黑" pitchFamily="34" charset="-122"/>
                <a:ea typeface="微软雅黑" pitchFamily="34" charset="-122"/>
              </a:endParaRPr>
            </a:p>
            <a:p>
              <a:endParaRPr lang="zh-CN" altLang="en-US" sz="1000" dirty="0"/>
            </a:p>
          </p:txBody>
        </p:sp>
      </p:grpSp>
      <p:sp>
        <p:nvSpPr>
          <p:cNvPr id="55" name="灯片编号占位符 54"/>
          <p:cNvSpPr>
            <a:spLocks noGrp="1"/>
          </p:cNvSpPr>
          <p:nvPr>
            <p:ph type="sldNum" sz="quarter" idx="12"/>
          </p:nvPr>
        </p:nvSpPr>
        <p:spPr/>
        <p:txBody>
          <a:bodyPr/>
          <a:lstStyle/>
          <a:p>
            <a:fld id="{C35DAED7-3D46-43E3-887E-0E9FEB1A9ADE}" type="slidenum">
              <a:rPr lang="zh-CN" altLang="en-US" smtClean="0"/>
              <a:pPr/>
              <a:t>47</a:t>
            </a:fld>
            <a:endParaRPr lang="zh-CN" altLang="en-US"/>
          </a:p>
        </p:txBody>
      </p:sp>
      <p:pic>
        <p:nvPicPr>
          <p:cNvPr id="53" name="图片 52" descr="201408221340267.jpg"/>
          <p:cNvPicPr>
            <a:picLocks noChangeAspect="1"/>
          </p:cNvPicPr>
          <p:nvPr/>
        </p:nvPicPr>
        <p:blipFill>
          <a:blip r:embed="rId4"/>
          <a:stretch>
            <a:fillRect/>
          </a:stretch>
        </p:blipFill>
        <p:spPr>
          <a:xfrm>
            <a:off x="897294" y="4174315"/>
            <a:ext cx="4124406" cy="2194184"/>
          </a:xfrm>
          <a:prstGeom prst="rect">
            <a:avLst/>
          </a:prstGeom>
        </p:spPr>
      </p:pic>
      <p:sp>
        <p:nvSpPr>
          <p:cNvPr id="57" name="TextBox 56"/>
          <p:cNvSpPr txBox="1"/>
          <p:nvPr/>
        </p:nvSpPr>
        <p:spPr>
          <a:xfrm>
            <a:off x="2385317" y="6869681"/>
            <a:ext cx="2267338" cy="276999"/>
          </a:xfrm>
          <a:prstGeom prst="rect">
            <a:avLst/>
          </a:prstGeom>
          <a:noFill/>
        </p:spPr>
        <p:txBody>
          <a:bodyPr wrap="square" rtlCol="0">
            <a:spAutoFit/>
          </a:bodyPr>
          <a:lstStyle/>
          <a:p>
            <a:r>
              <a:rPr lang="zh-CN" altLang="en-US" sz="1200" dirty="0" smtClean="0">
                <a:latin typeface="微软雅黑" pitchFamily="34" charset="-122"/>
                <a:ea typeface="微软雅黑" pitchFamily="34" charset="-122"/>
              </a:rPr>
              <a:t>模拟效果</a:t>
            </a:r>
            <a:endParaRPr lang="zh-CN" altLang="en-US" sz="1200" dirty="0">
              <a:latin typeface="微软雅黑" pitchFamily="34" charset="-122"/>
              <a:ea typeface="微软雅黑" pitchFamily="34" charset="-122"/>
            </a:endParaRPr>
          </a:p>
        </p:txBody>
      </p:sp>
      <p:cxnSp>
        <p:nvCxnSpPr>
          <p:cNvPr id="62" name="直接连接符 61"/>
          <p:cNvCxnSpPr/>
          <p:nvPr/>
        </p:nvCxnSpPr>
        <p:spPr>
          <a:xfrm rot="5400000">
            <a:off x="3634433" y="6104361"/>
            <a:ext cx="1198593"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5" name="直接连接符 64"/>
          <p:cNvCxnSpPr/>
          <p:nvPr/>
        </p:nvCxnSpPr>
        <p:spPr>
          <a:xfrm rot="10800000" flipV="1">
            <a:off x="3515936" y="6573343"/>
            <a:ext cx="674021"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6" name="直接连接符 65"/>
          <p:cNvCxnSpPr/>
          <p:nvPr/>
        </p:nvCxnSpPr>
        <p:spPr>
          <a:xfrm>
            <a:off x="1698171" y="6511953"/>
            <a:ext cx="640994" cy="116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68" name="TextBox 67"/>
          <p:cNvSpPr txBox="1"/>
          <p:nvPr/>
        </p:nvSpPr>
        <p:spPr>
          <a:xfrm>
            <a:off x="2516974" y="646957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2500mm </a:t>
            </a:r>
            <a:endParaRPr lang="zh-CN" altLang="en-US" sz="1000" dirty="0" smtClean="0">
              <a:latin typeface="微软雅黑" pitchFamily="34" charset="-122"/>
              <a:ea typeface="微软雅黑" pitchFamily="34" charset="-122"/>
            </a:endParaRPr>
          </a:p>
          <a:p>
            <a:endParaRPr lang="zh-CN" altLang="en-US" sz="1000" dirty="0"/>
          </a:p>
        </p:txBody>
      </p:sp>
      <p:cxnSp>
        <p:nvCxnSpPr>
          <p:cNvPr id="71" name="直接连接符 70"/>
          <p:cNvCxnSpPr/>
          <p:nvPr/>
        </p:nvCxnSpPr>
        <p:spPr>
          <a:xfrm rot="5400000">
            <a:off x="1198008" y="6203495"/>
            <a:ext cx="10003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73" name="直接连接符 72"/>
          <p:cNvCxnSpPr/>
          <p:nvPr/>
        </p:nvCxnSpPr>
        <p:spPr>
          <a:xfrm flipV="1">
            <a:off x="4189955" y="6077870"/>
            <a:ext cx="1365858"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74" name="直接连接符 73"/>
          <p:cNvCxnSpPr/>
          <p:nvPr/>
        </p:nvCxnSpPr>
        <p:spPr>
          <a:xfrm flipV="1">
            <a:off x="4233729" y="5505064"/>
            <a:ext cx="1322084"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75" name="直接连接符 74"/>
          <p:cNvCxnSpPr/>
          <p:nvPr/>
        </p:nvCxnSpPr>
        <p:spPr>
          <a:xfrm rot="5400000" flipH="1" flipV="1">
            <a:off x="5087791" y="6398353"/>
            <a:ext cx="610610"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6" name="直接连接符 75"/>
          <p:cNvCxnSpPr/>
          <p:nvPr/>
        </p:nvCxnSpPr>
        <p:spPr>
          <a:xfrm rot="16200000" flipH="1">
            <a:off x="5126776" y="5238747"/>
            <a:ext cx="531845" cy="7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7" name="TextBox 76"/>
          <p:cNvSpPr txBox="1"/>
          <p:nvPr/>
        </p:nvSpPr>
        <p:spPr>
          <a:xfrm>
            <a:off x="5069915" y="5666009"/>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800mm </a:t>
            </a:r>
            <a:endParaRPr lang="zh-CN" altLang="en-US" sz="1000" dirty="0" smtClean="0">
              <a:latin typeface="微软雅黑" pitchFamily="34" charset="-122"/>
              <a:ea typeface="微软雅黑" pitchFamily="34" charset="-122"/>
            </a:endParaRPr>
          </a:p>
          <a:p>
            <a:endParaRPr lang="zh-CN" altLang="en-US" sz="1000" dirty="0"/>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405703"/>
            <a:ext cx="243275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755521"/>
            <a:ext cx="10031241" cy="1573332"/>
          </a:xfrm>
          <a:prstGeom prst="rect">
            <a:avLst/>
          </a:prstGeom>
          <a:noFill/>
        </p:spPr>
        <p:txBody>
          <a:bodyPr wrap="square" lIns="64534" tIns="32266" rIns="64534" bIns="32266" rtlCol="0">
            <a:spAutoFit/>
          </a:bodyPr>
          <a:lstStyle/>
          <a:p>
            <a:pPr>
              <a:lnSpc>
                <a:spcPts val="17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、首先满足展项的安全性与功能性；</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、应确保展项造型的美观性，应与原设计保持一致；</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a:t>
            </a:r>
            <a:r>
              <a:rPr lang="zh-CN" altLang="en-US" sz="1200" dirty="0" smtClean="0">
                <a:solidFill>
                  <a:srgbClr val="000000"/>
                </a:solidFill>
                <a:latin typeface="微软雅黑" pitchFamily="34" charset="-122"/>
                <a:ea typeface="微软雅黑" pitchFamily="34" charset="-122"/>
                <a:sym typeface="华文细黑" pitchFamily="2" charset="-122"/>
              </a:rPr>
              <a:t>触摸屏加钢化玻璃罩；</a:t>
            </a:r>
            <a:endParaRPr lang="en-US" altLang="zh-CN" sz="1200" dirty="0" smtClean="0">
              <a:solidFill>
                <a:srgbClr val="000000"/>
              </a:solidFill>
              <a:latin typeface="微软雅黑" pitchFamily="34" charset="-122"/>
              <a:ea typeface="微软雅黑" pitchFamily="34" charset="-122"/>
              <a:sym typeface="华文细黑" pitchFamily="2" charset="-122"/>
            </a:endParaRPr>
          </a:p>
          <a:p>
            <a:pPr>
              <a:lnSpc>
                <a:spcPts val="1700"/>
              </a:lnSpc>
            </a:pPr>
            <a:r>
              <a:rPr lang="en-US" altLang="zh-CN" sz="1200" dirty="0" smtClean="0">
                <a:solidFill>
                  <a:srgbClr val="000000"/>
                </a:solidFill>
                <a:latin typeface="微软雅黑" pitchFamily="34" charset="-122"/>
                <a:ea typeface="微软雅黑" pitchFamily="34" charset="-122"/>
                <a:sym typeface="华文细黑" pitchFamily="2" charset="-122"/>
              </a:rPr>
              <a:t>5</a:t>
            </a:r>
            <a:r>
              <a:rPr lang="zh-CN" altLang="en-US" sz="12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a:t>
            </a:r>
            <a:endParaRPr lang="en-US" altLang="zh-CN" sz="1200" dirty="0" smtClean="0">
              <a:solidFill>
                <a:srgbClr val="000000"/>
              </a:solidFill>
              <a:latin typeface="微软雅黑" pitchFamily="34" charset="-122"/>
              <a:ea typeface="微软雅黑" pitchFamily="34" charset="-122"/>
              <a:sym typeface="华文细黑" pitchFamily="2" charset="-122"/>
            </a:endParaRPr>
          </a:p>
          <a:p>
            <a:pPr>
              <a:lnSpc>
                <a:spcPts val="1700"/>
              </a:lnSpc>
            </a:pPr>
            <a:r>
              <a:rPr lang="en-US" altLang="zh-CN" sz="1200" dirty="0" smtClean="0">
                <a:solidFill>
                  <a:srgbClr val="000000"/>
                </a:solidFill>
                <a:latin typeface="微软雅黑" pitchFamily="34" charset="-122"/>
                <a:ea typeface="微软雅黑" pitchFamily="34" charset="-122"/>
                <a:sym typeface="华文细黑" pitchFamily="2" charset="-122"/>
              </a:rPr>
              <a:t>     </a:t>
            </a:r>
            <a:r>
              <a:rPr lang="zh-CN" altLang="en-US" sz="1200" dirty="0" smtClean="0">
                <a:solidFill>
                  <a:srgbClr val="000000"/>
                </a:solidFill>
                <a:latin typeface="微软雅黑" pitchFamily="34" charset="-122"/>
                <a:ea typeface="微软雅黑" pitchFamily="34" charset="-122"/>
                <a:sym typeface="华文细黑" pitchFamily="2" charset="-122"/>
              </a:rPr>
              <a:t>离保护及接地保护接线端子</a:t>
            </a:r>
            <a:r>
              <a:rPr lang="zh-CN" altLang="en-US" sz="1200" dirty="0" smtClean="0">
                <a:latin typeface="微软雅黑" pitchFamily="34" charset="-122"/>
                <a:ea typeface="微软雅黑" pitchFamily="34" charset="-122"/>
                <a:sym typeface="华文细黑" pitchFamily="2" charset="-122"/>
              </a:rPr>
              <a:t>。</a:t>
            </a:r>
            <a:endParaRPr lang="en-US" altLang="zh-CN" sz="1200" dirty="0" smtClean="0">
              <a:latin typeface="微软雅黑" pitchFamily="34" charset="-122"/>
              <a:ea typeface="微软雅黑" pitchFamily="34" charset="-122"/>
              <a:sym typeface="华文细黑" pitchFamily="2" charset="-122"/>
            </a:endParaRPr>
          </a:p>
          <a:p>
            <a:pPr>
              <a:lnSpc>
                <a:spcPts val="1700"/>
              </a:lnSpc>
            </a:pPr>
            <a:r>
              <a:rPr lang="en-US" altLang="zh-CN" sz="1200" dirty="0" smtClean="0">
                <a:latin typeface="微软雅黑" pitchFamily="34" charset="-122"/>
                <a:ea typeface="微软雅黑" pitchFamily="34" charset="-122"/>
                <a:sym typeface="华文细黑" pitchFamily="2" charset="-122"/>
              </a:rPr>
              <a:t>6</a:t>
            </a:r>
            <a:r>
              <a:rPr lang="zh-CN" altLang="en-US" sz="1200" dirty="0" smtClean="0">
                <a:latin typeface="微软雅黑" pitchFamily="34" charset="-122"/>
                <a:ea typeface="微软雅黑" pitchFamily="34" charset="-122"/>
                <a:sym typeface="华文细黑" pitchFamily="2" charset="-122"/>
              </a:rPr>
              <a:t>、展品应摆放在展台上，并设置有隔离措施。</a:t>
            </a:r>
            <a:endParaRPr lang="en-US" altLang="zh-CN" sz="1200" dirty="0">
              <a:latin typeface="微软雅黑" pitchFamily="34" charset="-122"/>
              <a:ea typeface="微软雅黑" pitchFamily="34" charset="-122"/>
            </a:endParaRPr>
          </a:p>
        </p:txBody>
      </p:sp>
      <p:sp>
        <p:nvSpPr>
          <p:cNvPr id="8" name="TextBox 7"/>
          <p:cNvSpPr txBox="1"/>
          <p:nvPr/>
        </p:nvSpPr>
        <p:spPr>
          <a:xfrm>
            <a:off x="609853" y="2603759"/>
            <a:ext cx="5552822" cy="1450157"/>
          </a:xfrm>
          <a:prstGeom prst="rect">
            <a:avLst/>
          </a:prstGeom>
          <a:noFill/>
        </p:spPr>
        <p:txBody>
          <a:bodyPr wrap="square" lIns="64534" tIns="32266" rIns="64534" bIns="32266" rtlCol="0">
            <a:spAutoFit/>
          </a:bodyPr>
          <a:lstStyle/>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1</a:t>
            </a:r>
            <a:r>
              <a:rPr lang="zh-CN" altLang="en-US" sz="12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2</a:t>
            </a:r>
            <a:r>
              <a:rPr lang="zh-CN" altLang="en-US" sz="12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3</a:t>
            </a:r>
            <a:r>
              <a:rPr lang="zh-CN" altLang="en-US" sz="12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2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4</a:t>
            </a:r>
            <a:r>
              <a:rPr lang="zh-CN" altLang="en-US" sz="12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5</a:t>
            </a:r>
            <a:r>
              <a:rPr lang="zh-CN" altLang="en-US" sz="12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4092016"/>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277517"/>
            <a:ext cx="5057522" cy="1173158"/>
          </a:xfrm>
          <a:prstGeom prst="rect">
            <a:avLst/>
          </a:prstGeom>
          <a:noFill/>
        </p:spPr>
        <p:txBody>
          <a:bodyPr wrap="square" lIns="64534" tIns="32266" rIns="64534" bIns="32266" rtlCol="0">
            <a:spAutoFit/>
          </a:bodyPr>
          <a:lstStyle/>
          <a:p>
            <a:pPr>
              <a:lnSpc>
                <a:spcPct val="150000"/>
              </a:lnSpc>
            </a:pPr>
            <a:r>
              <a:rPr lang="en-US"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ct val="150000"/>
              </a:lnSpc>
            </a:pPr>
            <a:r>
              <a:rPr lang="en-US"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、耗材的使用消耗和管理应措施到位；</a:t>
            </a:r>
            <a:endParaRPr lang="en-US" sz="1200" dirty="0" smtClean="0">
              <a:latin typeface="微软雅黑" pitchFamily="34" charset="-122"/>
              <a:ea typeface="微软雅黑" pitchFamily="34" charset="-122"/>
            </a:endParaRPr>
          </a:p>
          <a:p>
            <a:pPr>
              <a:lnSpc>
                <a:spcPct val="150000"/>
              </a:lnSpc>
            </a:pPr>
            <a:r>
              <a:rPr lang="en-US"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、看护观众切勿人为恶意破坏展品；</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、指导观众操作展品，切勿违规操作以免造成伤害。</a:t>
            </a:r>
          </a:p>
        </p:txBody>
      </p:sp>
      <p:sp>
        <p:nvSpPr>
          <p:cNvPr id="11" name="TextBox 10"/>
          <p:cNvSpPr txBox="1"/>
          <p:nvPr/>
        </p:nvSpPr>
        <p:spPr>
          <a:xfrm>
            <a:off x="609854" y="5395235"/>
            <a:ext cx="10031241" cy="1773322"/>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、用电需求：有 </a:t>
            </a:r>
            <a:r>
              <a:rPr lang="en-US" altLang="zh-CN" sz="1200" dirty="0" smtClean="0">
                <a:latin typeface="微软雅黑" pitchFamily="34" charset="-122"/>
                <a:ea typeface="微软雅黑" pitchFamily="34" charset="-122"/>
              </a:rPr>
              <a:t>220V</a:t>
            </a:r>
          </a:p>
          <a:p>
            <a:pPr>
              <a:lnSpc>
                <a:spcPct val="1500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、用水需求：无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、独立设备间需求：无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ct val="1500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、其他特殊需求：无</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48</a:t>
            </a:fld>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70122" y="998385"/>
            <a:ext cx="4776587" cy="558205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、展台台面：</a:t>
            </a:r>
            <a:r>
              <a:rPr lang="en-US" altLang="zh-CN" sz="1300" dirty="0" smtClean="0">
                <a:latin typeface="微软雅黑" pitchFamily="34" charset="-122"/>
                <a:ea typeface="微软雅黑" pitchFamily="34" charset="-122"/>
              </a:rPr>
              <a:t>12mm</a:t>
            </a:r>
            <a:r>
              <a:rPr lang="zh-CN" altLang="en-US" sz="1300" dirty="0" smtClean="0">
                <a:latin typeface="微软雅黑" pitchFamily="34" charset="-122"/>
                <a:ea typeface="微软雅黑" pitchFamily="34" charset="-122"/>
              </a:rPr>
              <a:t>人造石</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、台体：</a:t>
            </a:r>
            <a:r>
              <a:rPr lang="zh-CN" altLang="en-US" sz="1400" dirty="0" smtClean="0"/>
              <a:t> </a:t>
            </a:r>
            <a:r>
              <a:rPr lang="zh-CN" altLang="en-US" sz="1300" dirty="0" smtClean="0">
                <a:latin typeface="微软雅黑" pitchFamily="34" charset="-122"/>
                <a:ea typeface="微软雅黑" pitchFamily="34" charset="-122"/>
              </a:rPr>
              <a:t>阻燃胶合板基层喷漆，钢板喷漆，展台及</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成品采购玻璃隔断展柜、</a:t>
            </a:r>
            <a:r>
              <a:rPr lang="zh-CN" altLang="en-US" sz="1300" dirty="0" smtClean="0">
                <a:latin typeface="微软雅黑" pitchFamily="34" charset="-122"/>
                <a:ea typeface="微软雅黑" pitchFamily="34" charset="-122"/>
              </a:rPr>
              <a:t>钢化玻璃</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、骨架： </a:t>
            </a:r>
            <a:r>
              <a:rPr lang="en-US" altLang="zh-CN" sz="1300" dirty="0" smtClean="0">
                <a:latin typeface="微软雅黑" pitchFamily="34" charset="-122"/>
                <a:ea typeface="微软雅黑" pitchFamily="34" charset="-122"/>
              </a:rPr>
              <a:t>30X30X2.5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、设备：计算机</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a:t>
            </a:r>
            <a:r>
              <a:rPr lang="en-US" altLang="zh-CN" sz="1300" dirty="0" smtClean="0">
                <a:latin typeface="微软雅黑" pitchFamily="34" charset="-122"/>
                <a:ea typeface="微软雅黑" pitchFamily="34" charset="-122"/>
              </a:rPr>
              <a:t>3D</a:t>
            </a:r>
            <a:r>
              <a:rPr lang="zh-CN" altLang="en-US" sz="1300" dirty="0" smtClean="0">
                <a:latin typeface="微软雅黑" pitchFamily="34" charset="-122"/>
                <a:ea typeface="微软雅黑" pitchFamily="34" charset="-122"/>
              </a:rPr>
              <a:t>打印</a:t>
            </a: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台、</a:t>
            </a:r>
            <a:r>
              <a:rPr lang="en-US" altLang="zh-CN" sz="1300" dirty="0" smtClean="0">
                <a:latin typeface="微软雅黑" pitchFamily="34" charset="-122"/>
                <a:ea typeface="微软雅黑" pitchFamily="34" charset="-122"/>
              </a:rPr>
              <a:t>3D</a:t>
            </a:r>
            <a:r>
              <a:rPr lang="zh-CN" altLang="en-US" sz="1300" dirty="0" smtClean="0">
                <a:latin typeface="微软雅黑" pitchFamily="34" charset="-122"/>
                <a:ea typeface="微软雅黑" pitchFamily="34" charset="-122"/>
              </a:rPr>
              <a:t>扫描仪</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UPS</a:t>
            </a:r>
            <a:r>
              <a:rPr lang="zh-CN" altLang="en-US" sz="1300" dirty="0" smtClean="0">
                <a:latin typeface="微软雅黑" pitchFamily="34" charset="-122"/>
                <a:ea typeface="微软雅黑" pitchFamily="34" charset="-122"/>
              </a:rPr>
              <a:t>电源</a:t>
            </a:r>
            <a:r>
              <a:rPr lang="zh-CN" altLang="en-US" sz="1300" dirty="0" smtClean="0">
                <a:latin typeface="微软雅黑" pitchFamily="34" charset="-122"/>
                <a:ea typeface="微软雅黑" pitchFamily="34" charset="-122"/>
              </a:rPr>
              <a:t>、中</a:t>
            </a:r>
            <a:r>
              <a:rPr lang="zh-CN" altLang="en-US" sz="1300" dirty="0">
                <a:latin typeface="微软雅黑" pitchFamily="34" charset="-122"/>
                <a:ea typeface="微软雅黑" pitchFamily="34" charset="-122"/>
              </a:rPr>
              <a:t>控系统各</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、打印耗材（满足</a:t>
            </a:r>
            <a:r>
              <a:rPr lang="en-US" altLang="zh-CN" sz="1300" dirty="0" smtClean="0">
                <a:latin typeface="微软雅黑" pitchFamily="34" charset="-122"/>
                <a:ea typeface="微软雅黑" pitchFamily="34" charset="-122"/>
              </a:rPr>
              <a:t>1500</a:t>
            </a:r>
            <a:r>
              <a:rPr lang="zh-CN" altLang="en-US" sz="1300" dirty="0" smtClean="0">
                <a:latin typeface="微软雅黑" pitchFamily="34" charset="-122"/>
                <a:ea typeface="微软雅黑" pitchFamily="34" charset="-122"/>
              </a:rPr>
              <a:t>个成品打印量）</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展品说明版</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9</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配套有打印样品展台</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10</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其他：隔离带、展品加玻璃保护罩、应便于打开维护设备</a:t>
            </a: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4897755" y="965711"/>
            <a:ext cx="4959143" cy="1842572"/>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49</a:t>
            </a:fld>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98567" y="4546423"/>
            <a:ext cx="2298962" cy="3523884"/>
          </a:xfrm>
          <a:prstGeom prst="rect">
            <a:avLst/>
          </a:prstGeom>
          <a:noFill/>
        </p:spPr>
      </p:pic>
      <p:sp>
        <p:nvSpPr>
          <p:cNvPr id="4" name="TextBox 3"/>
          <p:cNvSpPr txBox="1"/>
          <p:nvPr/>
        </p:nvSpPr>
        <p:spPr>
          <a:xfrm>
            <a:off x="565494" y="551324"/>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XC02-5-01</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企业视频展示</a:t>
            </a:r>
          </a:p>
        </p:txBody>
      </p:sp>
      <p:sp>
        <p:nvSpPr>
          <p:cNvPr id="5" name="TextBox 4"/>
          <p:cNvSpPr txBox="1"/>
          <p:nvPr/>
        </p:nvSpPr>
        <p:spPr>
          <a:xfrm>
            <a:off x="5600764" y="551329"/>
            <a:ext cx="4818034" cy="6693163"/>
          </a:xfrm>
          <a:prstGeom prst="rect">
            <a:avLst/>
          </a:prstGeom>
          <a:noFill/>
        </p:spPr>
        <p:txBody>
          <a:bodyPr wrap="square" lIns="64566" tIns="32282" rIns="64566" bIns="32282"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许继集团：新能源技术、电动汽车智能充换电技术</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瑞贝卡集团：发制品研发技术</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开普检测：智能检测技术 </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西继迅达电梯：电梯安全技术、远程操控管理技术</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黄河旋风：人造金刚石技术、石墨烯智能穿戴服装技术</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森源集团：</a:t>
            </a:r>
            <a:endParaRPr lang="en-US" altLang="zh-CN" sz="1300" dirty="0" smtClean="0">
              <a:latin typeface="微软雅黑" pitchFamily="34" charset="-122"/>
              <a:ea typeface="微软雅黑" pitchFamily="34" charset="-122"/>
            </a:endParaRPr>
          </a:p>
          <a:p>
            <a:endParaRPr lang="en-US" altLang="zh-CN" sz="1400" b="1" dirty="0" smtClean="0">
              <a:latin typeface="微软雅黑" pitchFamily="34" charset="-122"/>
              <a:ea typeface="微软雅黑" pitchFamily="34" charset="-122"/>
            </a:endParaRPr>
          </a:p>
          <a:p>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buFont typeface="Arial" charset="0"/>
              <a:buNone/>
            </a:pPr>
            <a:r>
              <a:rPr lang="zh-CN" altLang="en-US" sz="1300" dirty="0" smtClean="0">
                <a:solidFill>
                  <a:srgbClr val="000000"/>
                </a:solidFill>
                <a:latin typeface="微软雅黑"/>
                <a:ea typeface="微软雅黑"/>
                <a:cs typeface="微软雅黑"/>
                <a:sym typeface="微软雅黑"/>
              </a:rPr>
              <a:t>视频播放 ，每个独立企业视频时长不低于</a:t>
            </a:r>
            <a:r>
              <a:rPr lang="en-US" altLang="zh-CN" sz="1300" dirty="0" smtClean="0">
                <a:solidFill>
                  <a:srgbClr val="000000"/>
                </a:solidFill>
                <a:latin typeface="微软雅黑"/>
                <a:ea typeface="微软雅黑"/>
                <a:cs typeface="微软雅黑"/>
                <a:sym typeface="微软雅黑"/>
              </a:rPr>
              <a:t>3</a:t>
            </a:r>
            <a:r>
              <a:rPr lang="zh-CN" altLang="en-US" sz="1300" dirty="0" smtClean="0">
                <a:solidFill>
                  <a:srgbClr val="000000"/>
                </a:solidFill>
                <a:latin typeface="微软雅黑"/>
                <a:ea typeface="微软雅黑"/>
                <a:cs typeface="微软雅黑"/>
                <a:sym typeface="微软雅黑"/>
              </a:rPr>
              <a:t>分钟</a:t>
            </a:r>
            <a:endParaRPr lang="en-US" altLang="zh-CN" sz="1300" dirty="0" smtClean="0">
              <a:solidFill>
                <a:srgbClr val="000000"/>
              </a:solidFill>
              <a:latin typeface="微软雅黑"/>
              <a:ea typeface="微软雅黑"/>
              <a:cs typeface="微软雅黑"/>
              <a:sym typeface="微软雅黑"/>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展品数量：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dirty="0" smtClean="0">
                <a:latin typeface="微软雅黑" pitchFamily="34" charset="-122"/>
                <a:ea typeface="微软雅黑" pitchFamily="34" charset="-122"/>
              </a:rPr>
              <a:t>高清液晶电视</a:t>
            </a:r>
            <a:endParaRPr lang="en-US" altLang="zh-CN" sz="1400" dirty="0" smtClean="0">
              <a:latin typeface="微软雅黑" pitchFamily="34" charset="-122"/>
              <a:ea typeface="微软雅黑" pitchFamily="34" charset="-122"/>
            </a:endParaRPr>
          </a:p>
          <a:p>
            <a:pPr algn="just" eaLnBrk="0" hangingPunct="0">
              <a:lnSpc>
                <a:spcPct val="150000"/>
              </a:lnSpc>
            </a:pPr>
            <a:r>
              <a:rPr lang="zh-CN" altLang="en-US" sz="1400" dirty="0" smtClean="0">
                <a:latin typeface="微软雅黑" pitchFamily="34" charset="-122"/>
                <a:ea typeface="微软雅黑" pitchFamily="34" charset="-122"/>
              </a:rPr>
              <a:t>数量：</a:t>
            </a:r>
            <a:r>
              <a:rPr lang="en-US" altLang="zh-CN" sz="1400" dirty="0" smtClean="0">
                <a:latin typeface="微软雅黑" pitchFamily="34" charset="-122"/>
                <a:ea typeface="微软雅黑" pitchFamily="34" charset="-122"/>
              </a:rPr>
              <a:t>6</a:t>
            </a:r>
            <a:r>
              <a:rPr lang="zh-CN" altLang="en-US" sz="1400" dirty="0" smtClean="0">
                <a:latin typeface="微软雅黑" pitchFamily="34" charset="-122"/>
                <a:ea typeface="微软雅黑" pitchFamily="34" charset="-122"/>
              </a:rPr>
              <a:t>台</a:t>
            </a:r>
            <a:endParaRPr lang="en-US" altLang="zh-CN" sz="14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观众观看</a:t>
            </a:r>
            <a:endParaRPr lang="en-US" altLang="zh-CN" sz="1300" dirty="0" smtClean="0">
              <a:latin typeface="微软雅黑" pitchFamily="34" charset="-122"/>
              <a:ea typeface="微软雅黑" pitchFamily="34" charset="-122"/>
            </a:endParaRPr>
          </a:p>
          <a:p>
            <a:pPr>
              <a:defRPr/>
            </a:pPr>
            <a:endParaRPr lang="en-US" altLang="zh-CN" sz="1400" b="1"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目标人群：建议</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周岁以上</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参与人数：多人</a:t>
            </a:r>
            <a:endParaRPr lang="en-US" altLang="zh-CN" sz="1300" dirty="0" smtClean="0">
              <a:latin typeface="微软雅黑" pitchFamily="34" charset="-122"/>
              <a:ea typeface="微软雅黑" pitchFamily="34" charset="-122"/>
            </a:endParaRPr>
          </a:p>
          <a:p>
            <a:pPr>
              <a:lnSpc>
                <a:spcPct val="130000"/>
              </a:lnSpc>
              <a:defRPr/>
            </a:pPr>
            <a:r>
              <a:rPr lang="zh-CN" altLang="en-US" sz="1300" dirty="0" smtClean="0">
                <a:latin typeface="微软雅黑" pitchFamily="34" charset="-122"/>
                <a:ea typeface="微软雅黑" pitchFamily="34" charset="-122"/>
              </a:rPr>
              <a:t>运营人员：无</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6" name="TextBox 5"/>
          <p:cNvSpPr txBox="1"/>
          <p:nvPr/>
        </p:nvSpPr>
        <p:spPr>
          <a:xfrm>
            <a:off x="540333" y="4916344"/>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10" name="TextBox 9"/>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1" name="直接连接符 10"/>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3" name="直接连接符 12"/>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4" name="TextBox 13"/>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5"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流程图: 联系 15"/>
          <p:cNvSpPr/>
          <p:nvPr/>
        </p:nvSpPr>
        <p:spPr>
          <a:xfrm>
            <a:off x="1911493" y="5864942"/>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575" tIns="32289" rIns="64575" bIns="32289" rtlCol="0" anchor="ctr"/>
          <a:lstStyle/>
          <a:p>
            <a:pPr algn="ctr"/>
            <a:endParaRPr lang="zh-CN" altLang="en-US" dirty="0">
              <a:solidFill>
                <a:srgbClr val="FF0000"/>
              </a:solidFill>
            </a:endParaRPr>
          </a:p>
        </p:txBody>
      </p:sp>
      <p:pic>
        <p:nvPicPr>
          <p:cNvPr id="19" name="图片 18" descr="企业视频部分.jpg"/>
          <p:cNvPicPr>
            <a:picLocks noChangeAspect="1"/>
          </p:cNvPicPr>
          <p:nvPr/>
        </p:nvPicPr>
        <p:blipFill>
          <a:blip r:embed="rId3"/>
          <a:stretch>
            <a:fillRect/>
          </a:stretch>
        </p:blipFill>
        <p:spPr>
          <a:xfrm>
            <a:off x="642604" y="1181431"/>
            <a:ext cx="3182947" cy="3220393"/>
          </a:xfrm>
          <a:prstGeom prst="rect">
            <a:avLst/>
          </a:prstGeom>
        </p:spPr>
      </p:pic>
      <p:sp>
        <p:nvSpPr>
          <p:cNvPr id="18" name="灯片编号占位符 17"/>
          <p:cNvSpPr>
            <a:spLocks noGrp="1"/>
          </p:cNvSpPr>
          <p:nvPr>
            <p:ph type="sldNum" sz="quarter" idx="10"/>
          </p:nvPr>
        </p:nvSpPr>
        <p:spPr>
          <a:xfrm>
            <a:off x="2942391" y="7008181"/>
            <a:ext cx="2495127" cy="402567"/>
          </a:xfrm>
        </p:spPr>
        <p:txBody>
          <a:bodyPr/>
          <a:lstStyle/>
          <a:p>
            <a:pPr>
              <a:defRPr/>
            </a:pPr>
            <a:fld id="{88295C68-CED8-44D4-A936-FC3161731B4B}" type="slidenum">
              <a:rPr lang="zh-CN" altLang="en-US" smtClean="0"/>
              <a:pPr>
                <a:defRPr/>
              </a:pPr>
              <a:t>5</a:t>
            </a:fld>
            <a:endParaRPr lang="en-US" altLang="zh-CN"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483" y="551321"/>
            <a:ext cx="5783730" cy="496138"/>
          </a:xfrm>
          <a:prstGeom prst="rect">
            <a:avLst/>
          </a:prstGeom>
          <a:noFill/>
        </p:spPr>
        <p:txBody>
          <a:bodyPr wrap="square" lIns="64621" tIns="32310" rIns="64621" bIns="32310" rtlCol="0">
            <a:spAutoFit/>
          </a:bodyPr>
          <a:lstStyle/>
          <a:p>
            <a:r>
              <a:rPr lang="zh-CN" altLang="en-US" sz="1400" b="1" dirty="0" smtClean="0">
                <a:latin typeface="微软雅黑" pitchFamily="34" charset="-122"/>
                <a:ea typeface="微软雅黑" pitchFamily="34" charset="-122"/>
              </a:rPr>
              <a:t>展品编号及名称：</a:t>
            </a:r>
            <a:r>
              <a:rPr lang="en-US" sz="1400" b="1" dirty="0" smtClean="0">
                <a:solidFill>
                  <a:srgbClr val="000000"/>
                </a:solidFill>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XC02-5-09</a:t>
            </a:r>
            <a:r>
              <a:rPr lang="en-US" altLang="zh-CN" sz="1400" b="1" dirty="0" smtClean="0">
                <a:latin typeface="微软雅黑" pitchFamily="34" charset="-122"/>
                <a:ea typeface="微软雅黑" pitchFamily="34" charset="-122"/>
                <a:sym typeface="微软雅黑" pitchFamily="34" charset="-122"/>
              </a:rPr>
              <a:t>  </a:t>
            </a:r>
            <a:r>
              <a:rPr lang="zh-CN" altLang="en-US" sz="1400" b="1" dirty="0" smtClean="0">
                <a:latin typeface="微软雅黑" pitchFamily="34" charset="-122"/>
                <a:ea typeface="微软雅黑" pitchFamily="34" charset="-122"/>
                <a:sym typeface="微软雅黑" pitchFamily="34" charset="-122"/>
              </a:rPr>
              <a:t>微信打印机</a:t>
            </a:r>
            <a:endParaRPr lang="zh-CN" altLang="en-US" sz="1400" b="1" dirty="0" smtClean="0">
              <a:latin typeface="微软雅黑" pitchFamily="34" charset="-122"/>
              <a:ea typeface="微软雅黑" pitchFamily="34" charset="-122"/>
            </a:endParaRPr>
          </a:p>
          <a:p>
            <a:endParaRPr lang="zh-CN" altLang="en-US" sz="1400" b="1" dirty="0" smtClean="0">
              <a:latin typeface="微软雅黑" pitchFamily="34" charset="-122"/>
              <a:ea typeface="微软雅黑" pitchFamily="34" charset="-122"/>
            </a:endParaRPr>
          </a:p>
        </p:txBody>
      </p:sp>
      <p:sp>
        <p:nvSpPr>
          <p:cNvPr id="6" name="TextBox 5"/>
          <p:cNvSpPr txBox="1"/>
          <p:nvPr/>
        </p:nvSpPr>
        <p:spPr>
          <a:xfrm>
            <a:off x="5600765" y="551321"/>
            <a:ext cx="4704101" cy="6551642"/>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通过扫描二维码与打印机建立连接，无线传输并打印出手机</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上的照片</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屏幕可以作为公示窗口轮播展区最新活动动态</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  通过扫描二维码关注公众号，可作为科技馆对外宣传的窗口</a:t>
            </a:r>
            <a:endParaRPr lang="en-US" altLang="zh-CN" sz="1300" dirty="0" smtClean="0">
              <a:latin typeface="微软雅黑" pitchFamily="34" charset="-122"/>
              <a:ea typeface="微软雅黑" pitchFamily="34" charset="-122"/>
              <a:cs typeface="PMingLiU"/>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互动体验</a:t>
            </a:r>
            <a:endParaRPr lang="en-US" altLang="zh-CN" sz="1300" dirty="0" smtClean="0">
              <a:latin typeface="微软雅黑" pitchFamily="34" charset="-122"/>
              <a:ea typeface="微软雅黑" pitchFamily="34" charset="-122"/>
            </a:endParaRPr>
          </a:p>
          <a:p>
            <a:pPr>
              <a:lnSpc>
                <a:spcPct val="150000"/>
              </a:lnSpc>
              <a:defRPr/>
            </a:pPr>
            <a:endParaRPr lang="en-US" altLang="zh-CN" sz="1200" b="1" dirty="0" smtClean="0">
              <a:latin typeface="微软雅黑" pitchFamily="34" charset="-122"/>
              <a:ea typeface="微软雅黑" pitchFamily="34" charset="-122"/>
            </a:endParaRPr>
          </a:p>
          <a:p>
            <a:pPr>
              <a:lnSpc>
                <a:spcPct val="150000"/>
              </a:lnSpc>
            </a:pPr>
            <a:r>
              <a:rPr lang="zh-CN" altLang="en-US" sz="1600" b="1" dirty="0" smtClean="0">
                <a:latin typeface="微软雅黑" pitchFamily="34" charset="-122"/>
                <a:ea typeface="微软雅黑" pitchFamily="34" charset="-122"/>
              </a:rPr>
              <a:t>展品说明：</a:t>
            </a:r>
            <a:endParaRPr lang="en-US" altLang="zh-CN" sz="1600" b="1" dirty="0" smtClean="0">
              <a:latin typeface="微软雅黑" pitchFamily="34" charset="-122"/>
              <a:ea typeface="微软雅黑" pitchFamily="34" charset="-122"/>
            </a:endParaRPr>
          </a:p>
          <a:p>
            <a:pPr>
              <a:lnSpc>
                <a:spcPct val="150000"/>
              </a:lnSpc>
            </a:pPr>
            <a:r>
              <a:rPr lang="zh-CN" altLang="en-US" sz="1400" dirty="0" smtClean="0">
                <a:latin typeface="微软雅黑" pitchFamily="34" charset="-122"/>
                <a:ea typeface="微软雅黑" pitchFamily="34" charset="-122"/>
              </a:rPr>
              <a:t>微信打印机、多媒体信息屏</a:t>
            </a:r>
            <a:endParaRPr lang="en-US" altLang="zh-CN" sz="1400" dirty="0" smtClean="0">
              <a:latin typeface="微软雅黑" pitchFamily="34" charset="-122"/>
              <a:ea typeface="微软雅黑" pitchFamily="34" charset="-122"/>
            </a:endParaRPr>
          </a:p>
          <a:p>
            <a:pPr>
              <a:lnSpc>
                <a:spcPct val="150000"/>
              </a:lnSpc>
              <a:defRPr/>
            </a:pPr>
            <a:endParaRPr lang="en-US" altLang="zh-CN" sz="14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nSpc>
                <a:spcPct val="150000"/>
              </a:lnSpc>
              <a:defRPr/>
            </a:pPr>
            <a:r>
              <a:rPr lang="en-US" altLang="zh-CN" sz="1300" dirty="0" smtClean="0">
                <a:solidFill>
                  <a:srgbClr val="000000"/>
                </a:solidFill>
                <a:latin typeface="微软雅黑"/>
                <a:ea typeface="微软雅黑"/>
                <a:cs typeface="微软雅黑"/>
                <a:sym typeface="微软雅黑"/>
              </a:rPr>
              <a:t>1</a:t>
            </a:r>
            <a:r>
              <a:rPr lang="zh-CN" altLang="en-US" sz="1300" dirty="0" smtClean="0">
                <a:solidFill>
                  <a:srgbClr val="000000"/>
                </a:solidFill>
                <a:latin typeface="微软雅黑"/>
                <a:ea typeface="微软雅黑"/>
                <a:cs typeface="微软雅黑"/>
                <a:sym typeface="微软雅黑"/>
              </a:rPr>
              <a:t>、扫描二维码</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en-US" altLang="zh-CN" sz="1300" dirty="0" smtClean="0">
                <a:solidFill>
                  <a:srgbClr val="000000"/>
                </a:solidFill>
                <a:latin typeface="微软雅黑"/>
                <a:ea typeface="微软雅黑"/>
                <a:cs typeface="微软雅黑"/>
                <a:sym typeface="微软雅黑"/>
              </a:rPr>
              <a:t>2</a:t>
            </a:r>
            <a:r>
              <a:rPr lang="zh-CN" altLang="en-US" sz="1300" dirty="0" smtClean="0">
                <a:solidFill>
                  <a:srgbClr val="000000"/>
                </a:solidFill>
                <a:latin typeface="微软雅黑"/>
                <a:ea typeface="微软雅黑"/>
                <a:cs typeface="微软雅黑"/>
                <a:sym typeface="微软雅黑"/>
              </a:rPr>
              <a:t>、输入需要打印的照片</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en-US" altLang="zh-CN" sz="1300" dirty="0" smtClean="0">
                <a:solidFill>
                  <a:srgbClr val="000000"/>
                </a:solidFill>
                <a:latin typeface="微软雅黑"/>
                <a:ea typeface="微软雅黑"/>
                <a:cs typeface="微软雅黑"/>
                <a:sym typeface="微软雅黑"/>
              </a:rPr>
              <a:t>3</a:t>
            </a:r>
            <a:r>
              <a:rPr lang="zh-CN" altLang="en-US" sz="1300" dirty="0" smtClean="0">
                <a:solidFill>
                  <a:srgbClr val="000000"/>
                </a:solidFill>
                <a:latin typeface="微软雅黑"/>
                <a:ea typeface="微软雅黑"/>
                <a:cs typeface="微软雅黑"/>
                <a:sym typeface="微软雅黑"/>
              </a:rPr>
              <a:t>、等待照片打印，取照片</a:t>
            </a:r>
            <a:endParaRPr lang="en-US" altLang="zh-CN" sz="1300" dirty="0" smtClean="0">
              <a:solidFill>
                <a:srgbClr val="000000"/>
              </a:solidFill>
              <a:latin typeface="微软雅黑"/>
              <a:ea typeface="微软雅黑"/>
              <a:cs typeface="微软雅黑"/>
              <a:sym typeface="微软雅黑"/>
            </a:endParaRPr>
          </a:p>
          <a:p>
            <a:pPr>
              <a:lnSpc>
                <a:spcPct val="150000"/>
              </a:lnSpc>
              <a:defRPr/>
            </a:pP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solidFill>
                  <a:srgbClr val="000000"/>
                </a:solidFill>
                <a:latin typeface="微软雅黑"/>
                <a:ea typeface="微软雅黑"/>
                <a:cs typeface="微软雅黑"/>
                <a:sym typeface="微软雅黑"/>
              </a:rPr>
              <a:t>目标人群：全体   </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参与人数：</a:t>
            </a:r>
            <a:r>
              <a:rPr lang="en-US" altLang="zh-CN" sz="1300" dirty="0" smtClean="0">
                <a:solidFill>
                  <a:srgbClr val="000000"/>
                </a:solidFill>
                <a:latin typeface="微软雅黑"/>
                <a:ea typeface="微软雅黑"/>
                <a:cs typeface="微软雅黑"/>
                <a:sym typeface="微软雅黑"/>
              </a:rPr>
              <a:t>1</a:t>
            </a:r>
            <a:r>
              <a:rPr lang="zh-CN" altLang="en-US" sz="1300" dirty="0" smtClean="0">
                <a:solidFill>
                  <a:srgbClr val="000000"/>
                </a:solidFill>
                <a:latin typeface="微软雅黑"/>
                <a:ea typeface="微软雅黑"/>
                <a:cs typeface="微软雅黑"/>
                <a:sym typeface="微软雅黑"/>
              </a:rPr>
              <a:t>人</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运营人员：无</a:t>
            </a:r>
            <a:endParaRPr lang="en-US" altLang="zh-CN" sz="1300" dirty="0" smtClean="0">
              <a:solidFill>
                <a:srgbClr val="000000"/>
              </a:solidFill>
              <a:latin typeface="微软雅黑"/>
              <a:ea typeface="微软雅黑"/>
              <a:cs typeface="微软雅黑"/>
              <a:sym typeface="微软雅黑"/>
            </a:endParaRPr>
          </a:p>
        </p:txBody>
      </p:sp>
      <p:pic>
        <p:nvPicPr>
          <p:cNvPr id="7" name="图片 6" descr="20140423145400_8444.jpg"/>
          <p:cNvPicPr>
            <a:picLocks noChangeAspect="1"/>
          </p:cNvPicPr>
          <p:nvPr/>
        </p:nvPicPr>
        <p:blipFill>
          <a:blip r:embed="rId2"/>
          <a:stretch>
            <a:fillRect/>
          </a:stretch>
        </p:blipFill>
        <p:spPr>
          <a:xfrm>
            <a:off x="1989114" y="1137425"/>
            <a:ext cx="1692005" cy="4348135"/>
          </a:xfrm>
          <a:prstGeom prst="rect">
            <a:avLst/>
          </a:prstGeom>
        </p:spPr>
      </p:pic>
      <p:pic>
        <p:nvPicPr>
          <p:cNvPr id="8" name="Picture 2" descr="C:\Documents and Settings\Administrator\桌面\许昌12月最新展品效果图\黑线框平面.png"/>
          <p:cNvPicPr>
            <a:picLocks noChangeAspect="1" noChangeArrowheads="1"/>
          </p:cNvPicPr>
          <p:nvPr/>
        </p:nvPicPr>
        <p:blipFill>
          <a:blip r:embed="rId3" cstate="print"/>
          <a:srcRect l="30276" r="33026"/>
          <a:stretch>
            <a:fillRect/>
          </a:stretch>
        </p:blipFill>
        <p:spPr bwMode="auto">
          <a:xfrm rot="16200000">
            <a:off x="636525" y="5178421"/>
            <a:ext cx="1679597" cy="2574512"/>
          </a:xfrm>
          <a:prstGeom prst="rect">
            <a:avLst/>
          </a:prstGeom>
          <a:noFill/>
        </p:spPr>
      </p:pic>
      <p:sp>
        <p:nvSpPr>
          <p:cNvPr id="9" name="流程图: 联系 8"/>
          <p:cNvSpPr/>
          <p:nvPr/>
        </p:nvSpPr>
        <p:spPr>
          <a:xfrm>
            <a:off x="1425808" y="6096369"/>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9" tIns="32315" rIns="64629" bIns="32315" rtlCol="0" anchor="ctr"/>
          <a:lstStyle/>
          <a:p>
            <a:pPr algn="ctr"/>
            <a:endParaRPr lang="zh-CN" altLang="en-US" dirty="0">
              <a:solidFill>
                <a:srgbClr val="FF0000"/>
              </a:solidFill>
            </a:endParaRP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8" name="TextBox 17"/>
          <p:cNvSpPr txBox="1"/>
          <p:nvPr/>
        </p:nvSpPr>
        <p:spPr>
          <a:xfrm>
            <a:off x="433905" y="5345241"/>
            <a:ext cx="2214578"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20" name="灯片编号占位符 19"/>
          <p:cNvSpPr>
            <a:spLocks noGrp="1"/>
          </p:cNvSpPr>
          <p:nvPr>
            <p:ph type="sldNum" sz="quarter" idx="12"/>
          </p:nvPr>
        </p:nvSpPr>
        <p:spPr/>
        <p:txBody>
          <a:bodyPr/>
          <a:lstStyle/>
          <a:p>
            <a:fld id="{C35DAED7-3D46-43E3-887E-0E9FEB1A9ADE}" type="slidenum">
              <a:rPr lang="zh-CN" altLang="en-US" smtClean="0"/>
              <a:pPr/>
              <a:t>50</a:t>
            </a:fld>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微信打印机尺寸.jpg"/>
          <p:cNvPicPr>
            <a:picLocks noChangeAspect="1"/>
          </p:cNvPicPr>
          <p:nvPr/>
        </p:nvPicPr>
        <p:blipFill>
          <a:blip r:embed="rId2"/>
          <a:stretch>
            <a:fillRect/>
          </a:stretch>
        </p:blipFill>
        <p:spPr>
          <a:xfrm>
            <a:off x="2171700" y="1531567"/>
            <a:ext cx="6629400" cy="5316113"/>
          </a:xfrm>
          <a:prstGeom prst="rect">
            <a:avLst/>
          </a:prstGeom>
        </p:spPr>
      </p:pic>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5" name="TextBox 14"/>
          <p:cNvSpPr txBox="1"/>
          <p:nvPr/>
        </p:nvSpPr>
        <p:spPr>
          <a:xfrm>
            <a:off x="565494" y="831962"/>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展品三视图及尺寸</a:t>
            </a:r>
          </a:p>
        </p:txBody>
      </p:sp>
      <p:sp>
        <p:nvSpPr>
          <p:cNvPr id="17" name="灯片编号占位符 16"/>
          <p:cNvSpPr>
            <a:spLocks noGrp="1"/>
          </p:cNvSpPr>
          <p:nvPr>
            <p:ph type="sldNum" sz="quarter" idx="12"/>
          </p:nvPr>
        </p:nvSpPr>
        <p:spPr/>
        <p:txBody>
          <a:bodyPr/>
          <a:lstStyle/>
          <a:p>
            <a:fld id="{C35DAED7-3D46-43E3-887E-0E9FEB1A9ADE}" type="slidenum">
              <a:rPr lang="zh-CN" altLang="en-US" smtClean="0"/>
              <a:pPr/>
              <a:t>51</a:t>
            </a:fld>
            <a:endParaRPr lang="zh-CN" alt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081853"/>
            <a:ext cx="243275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755521"/>
            <a:ext cx="10031241" cy="1155204"/>
          </a:xfrm>
          <a:prstGeom prst="rect">
            <a:avLst/>
          </a:prstGeom>
          <a:noFill/>
        </p:spPr>
        <p:txBody>
          <a:bodyPr wrap="square" lIns="64534" tIns="32266" rIns="64534" bIns="32266" rtlCol="0">
            <a:spAutoFit/>
          </a:bodyPr>
          <a:lstStyle/>
          <a:p>
            <a:pPr>
              <a:lnSpc>
                <a:spcPts val="17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、首先满足展项的安全性与功能性；</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、应保证展项的安装的牢固性和可靠性；</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、应确保展项造型的美观性，应与原设计保持一致；</a:t>
            </a:r>
            <a:endParaRPr lang="en-US" altLang="zh-CN" sz="1200" dirty="0" smtClean="0">
              <a:latin typeface="微软雅黑" pitchFamily="34" charset="-122"/>
              <a:ea typeface="微软雅黑" pitchFamily="34" charset="-122"/>
            </a:endParaRPr>
          </a:p>
          <a:p>
            <a:pPr>
              <a:lnSpc>
                <a:spcPts val="1700"/>
              </a:lnSpc>
            </a:pPr>
            <a:r>
              <a:rPr lang="en-US" altLang="zh-CN" sz="1200" dirty="0" smtClean="0">
                <a:solidFill>
                  <a:srgbClr val="000000"/>
                </a:solidFill>
                <a:latin typeface="微软雅黑" pitchFamily="34" charset="-122"/>
                <a:ea typeface="微软雅黑" pitchFamily="34" charset="-122"/>
                <a:sym typeface="华文细黑" pitchFamily="2" charset="-122"/>
              </a:rPr>
              <a:t>5</a:t>
            </a:r>
            <a:r>
              <a:rPr lang="zh-CN" altLang="en-US" sz="12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a:t>
            </a:r>
            <a:endParaRPr lang="en-US" altLang="zh-CN" sz="1200" dirty="0" smtClean="0">
              <a:solidFill>
                <a:srgbClr val="000000"/>
              </a:solidFill>
              <a:latin typeface="微软雅黑" pitchFamily="34" charset="-122"/>
              <a:ea typeface="微软雅黑" pitchFamily="34" charset="-122"/>
              <a:sym typeface="华文细黑" pitchFamily="2" charset="-122"/>
            </a:endParaRPr>
          </a:p>
          <a:p>
            <a:pPr>
              <a:lnSpc>
                <a:spcPts val="1700"/>
              </a:lnSpc>
            </a:pPr>
            <a:r>
              <a:rPr lang="en-US" altLang="zh-CN" sz="1200" dirty="0" smtClean="0">
                <a:solidFill>
                  <a:srgbClr val="000000"/>
                </a:solidFill>
                <a:latin typeface="微软雅黑" pitchFamily="34" charset="-122"/>
                <a:ea typeface="微软雅黑" pitchFamily="34" charset="-122"/>
                <a:sym typeface="华文细黑" pitchFamily="2" charset="-122"/>
              </a:rPr>
              <a:t>     </a:t>
            </a:r>
            <a:r>
              <a:rPr lang="zh-CN" altLang="en-US" sz="1200" dirty="0" smtClean="0">
                <a:solidFill>
                  <a:srgbClr val="000000"/>
                </a:solidFill>
                <a:latin typeface="微软雅黑" pitchFamily="34" charset="-122"/>
                <a:ea typeface="微软雅黑" pitchFamily="34" charset="-122"/>
                <a:sym typeface="华文细黑" pitchFamily="2" charset="-122"/>
              </a:rPr>
              <a:t>离保护及接地保护接线端子</a:t>
            </a:r>
            <a:r>
              <a:rPr lang="zh-CN" altLang="en-US" sz="1200" dirty="0" smtClean="0">
                <a:latin typeface="微软雅黑" pitchFamily="34" charset="-122"/>
                <a:ea typeface="微软雅黑" pitchFamily="34" charset="-122"/>
                <a:sym typeface="华文细黑" pitchFamily="2" charset="-122"/>
              </a:rPr>
              <a:t>。</a:t>
            </a:r>
            <a:endParaRPr lang="en-US" altLang="zh-CN" sz="1200" dirty="0" smtClean="0">
              <a:latin typeface="微软雅黑" pitchFamily="34" charset="-122"/>
              <a:ea typeface="微软雅黑" pitchFamily="34" charset="-122"/>
              <a:sym typeface="华文细黑" pitchFamily="2" charset="-122"/>
            </a:endParaRPr>
          </a:p>
        </p:txBody>
      </p:sp>
      <p:sp>
        <p:nvSpPr>
          <p:cNvPr id="8" name="TextBox 7"/>
          <p:cNvSpPr txBox="1"/>
          <p:nvPr/>
        </p:nvSpPr>
        <p:spPr>
          <a:xfrm>
            <a:off x="609853" y="2279909"/>
            <a:ext cx="5552822" cy="1727156"/>
          </a:xfrm>
          <a:prstGeom prst="rect">
            <a:avLst/>
          </a:prstGeom>
          <a:noFill/>
        </p:spPr>
        <p:txBody>
          <a:bodyPr wrap="square" lIns="64534" tIns="32266" rIns="64534" bIns="32266" rtlCol="0">
            <a:spAutoFit/>
          </a:bodyPr>
          <a:lstStyle/>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1</a:t>
            </a:r>
            <a:r>
              <a:rPr lang="zh-CN" altLang="en-US" sz="12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2</a:t>
            </a:r>
            <a:r>
              <a:rPr lang="zh-CN" altLang="en-US" sz="1200" dirty="0" smtClean="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2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3</a:t>
            </a:r>
            <a:r>
              <a:rPr lang="zh-CN" altLang="en-US" sz="1200" dirty="0" smtClean="0">
                <a:solidFill>
                  <a:srgbClr val="000000"/>
                </a:solidFill>
                <a:latin typeface="微软雅黑" pitchFamily="34" charset="-122"/>
                <a:ea typeface="微软雅黑" pitchFamily="34" charset="-122"/>
                <a:sym typeface="微软雅黑" pitchFamily="34" charset="-122"/>
              </a:rPr>
              <a:t>、定期检查和维护，及时补充耗材</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4</a:t>
            </a:r>
            <a:r>
              <a:rPr lang="zh-CN" altLang="en-US" sz="12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2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5</a:t>
            </a:r>
            <a:r>
              <a:rPr lang="zh-CN" altLang="en-US" sz="12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6</a:t>
            </a:r>
            <a:r>
              <a:rPr lang="zh-CN" altLang="en-US" sz="12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3996766"/>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182267"/>
            <a:ext cx="5057522" cy="1450157"/>
          </a:xfrm>
          <a:prstGeom prst="rect">
            <a:avLst/>
          </a:prstGeom>
          <a:noFill/>
        </p:spPr>
        <p:txBody>
          <a:bodyPr wrap="square" lIns="64534" tIns="32266" rIns="64534" bIns="32266" rtlCol="0">
            <a:spAutoFit/>
          </a:bodyPr>
          <a:lstStyle/>
          <a:p>
            <a:pPr>
              <a:lnSpc>
                <a:spcPct val="150000"/>
              </a:lnSpc>
            </a:pPr>
            <a:r>
              <a:rPr lang="en-US"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ct val="150000"/>
              </a:lnSpc>
            </a:pPr>
            <a:r>
              <a:rPr lang="en-US"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、耗材的使用消耗和管理应措施到位；</a:t>
            </a:r>
            <a:endParaRPr lang="en-US" sz="1200" dirty="0" smtClean="0">
              <a:latin typeface="微软雅黑" pitchFamily="34" charset="-122"/>
              <a:ea typeface="微软雅黑" pitchFamily="34" charset="-122"/>
            </a:endParaRPr>
          </a:p>
          <a:p>
            <a:pPr>
              <a:lnSpc>
                <a:spcPct val="150000"/>
              </a:lnSpc>
            </a:pPr>
            <a:r>
              <a:rPr lang="en-US"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、看护观众切勿人为恶意破坏展品；</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、指导观众操作展品，切勿违规操作以免造成伤害</a:t>
            </a:r>
            <a:r>
              <a:rPr lang="en-US" altLang="zh-CN" sz="1200" dirty="0" smtClean="0">
                <a:latin typeface="微软雅黑" pitchFamily="34" charset="-122"/>
                <a:ea typeface="微软雅黑" pitchFamily="34" charset="-122"/>
              </a:rPr>
              <a:t>;</a:t>
            </a:r>
          </a:p>
          <a:p>
            <a:pPr>
              <a:lnSpc>
                <a:spcPct val="1500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、保证网络通畅，避免因网络问题造成的连接不畅。</a:t>
            </a:r>
          </a:p>
        </p:txBody>
      </p:sp>
      <p:sp>
        <p:nvSpPr>
          <p:cNvPr id="11" name="TextBox 10"/>
          <p:cNvSpPr txBox="1"/>
          <p:nvPr/>
        </p:nvSpPr>
        <p:spPr>
          <a:xfrm>
            <a:off x="609854" y="5680985"/>
            <a:ext cx="10031241" cy="1355324"/>
          </a:xfrm>
          <a:prstGeom prst="rect">
            <a:avLst/>
          </a:prstGeom>
          <a:noFill/>
        </p:spPr>
        <p:txBody>
          <a:bodyPr wrap="square" lIns="64534" tIns="32266" rIns="64534" bIns="32266" rtlCol="0">
            <a:spAutoFit/>
          </a:bodyPr>
          <a:lstStyle/>
          <a:p>
            <a:pPr>
              <a:lnSpc>
                <a:spcPts val="1700"/>
              </a:lnSpc>
            </a:pPr>
            <a:r>
              <a:rPr lang="zh-CN" altLang="en-US" sz="1400" b="1" dirty="0" smtClean="0">
                <a:latin typeface="微软雅黑" pitchFamily="34" charset="-122"/>
                <a:ea typeface="微软雅黑" pitchFamily="34" charset="-122"/>
              </a:rPr>
              <a:t>针对现场基础条件的需求：</a:t>
            </a:r>
          </a:p>
          <a:p>
            <a:pPr>
              <a:lnSpc>
                <a:spcPts val="17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、用电需求：有 </a:t>
            </a:r>
            <a:r>
              <a:rPr lang="en-US" altLang="zh-CN" sz="1200" dirty="0" smtClean="0">
                <a:latin typeface="微软雅黑" pitchFamily="34" charset="-122"/>
                <a:ea typeface="微软雅黑" pitchFamily="34" charset="-122"/>
              </a:rPr>
              <a:t>220V</a:t>
            </a:r>
          </a:p>
          <a:p>
            <a:pPr>
              <a:lnSpc>
                <a:spcPts val="17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、用水需求：无</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、独立设备间需求：无</a:t>
            </a:r>
            <a:endParaRPr lang="en-US" altLang="zh-CN" sz="1200" dirty="0" smtClean="0">
              <a:latin typeface="微软雅黑" pitchFamily="34" charset="-122"/>
              <a:ea typeface="微软雅黑" pitchFamily="34" charset="-122"/>
            </a:endParaRPr>
          </a:p>
          <a:p>
            <a:pPr>
              <a:lnSpc>
                <a:spcPts val="17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ts val="17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、其他特殊需求：无</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52</a:t>
            </a:fld>
            <a:endParaRPr lang="zh-CN" altLang="en-US"/>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897755" y="998385"/>
            <a:ext cx="4959143" cy="1842572"/>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53</a:t>
            </a:fld>
            <a:endParaRPr lang="zh-CN" altLang="en-US"/>
          </a:p>
        </p:txBody>
      </p:sp>
      <p:sp>
        <p:nvSpPr>
          <p:cNvPr id="15" name="TextBox 14"/>
          <p:cNvSpPr txBox="1"/>
          <p:nvPr/>
        </p:nvSpPr>
        <p:spPr>
          <a:xfrm>
            <a:off x="530210" y="1035694"/>
            <a:ext cx="4489234" cy="521272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、设备：</a:t>
            </a:r>
            <a:r>
              <a:rPr lang="en-US" altLang="zh-CN" sz="1300" dirty="0" smtClean="0">
                <a:latin typeface="微软雅黑" pitchFamily="34" charset="-122"/>
                <a:ea typeface="微软雅黑" pitchFamily="34" charset="-122"/>
              </a:rPr>
              <a:t>42</a:t>
            </a:r>
            <a:r>
              <a:rPr lang="zh-CN" altLang="en-US" sz="1300" dirty="0" smtClean="0">
                <a:latin typeface="微软雅黑" pitchFamily="34" charset="-122"/>
                <a:ea typeface="微软雅黑" pitchFamily="34" charset="-122"/>
              </a:rPr>
              <a:t>寸液晶面板，打印控制器、打印机（照片尺寸</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7.5x10.5cm</a:t>
            </a:r>
            <a:r>
              <a:rPr lang="zh-CN" altLang="en-US" sz="1300" dirty="0" smtClean="0">
                <a:latin typeface="微软雅黑" pitchFamily="34" charset="-122"/>
                <a:ea typeface="微软雅黑" pitchFamily="34" charset="-122"/>
              </a:rPr>
              <a:t>）、工控主机、</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电源、中</a:t>
            </a:r>
            <a:r>
              <a:rPr lang="zh-CN" altLang="en-US" sz="1300" dirty="0">
                <a:latin typeface="微软雅黑" pitchFamily="34" charset="-122"/>
                <a:ea typeface="微软雅黑" pitchFamily="34" charset="-122"/>
              </a:rPr>
              <a:t>控系统各</a:t>
            </a:r>
            <a:r>
              <a:rPr lang="en-US" altLang="zh-CN" sz="1300" dirty="0">
                <a:latin typeface="微软雅黑" pitchFamily="34" charset="-122"/>
                <a:ea typeface="微软雅黑" pitchFamily="34" charset="-122"/>
              </a:rPr>
              <a:t>1</a:t>
            </a:r>
            <a:r>
              <a:rPr lang="zh-CN" altLang="en-US" sz="1300" dirty="0">
                <a:latin typeface="微软雅黑" pitchFamily="34" charset="-122"/>
                <a:ea typeface="微软雅黑" pitchFamily="34" charset="-122"/>
              </a:rPr>
              <a:t>套</a:t>
            </a:r>
            <a:endParaRPr lang="en-US" altLang="zh-CN" sz="1300" dirty="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、软件：</a:t>
            </a:r>
            <a:r>
              <a:rPr lang="en-US" altLang="zh-CN" sz="1300" dirty="0" smtClean="0">
                <a:latin typeface="微软雅黑" pitchFamily="34" charset="-122"/>
                <a:ea typeface="微软雅黑" pitchFamily="34" charset="-122"/>
              </a:rPr>
              <a:t>windows</a:t>
            </a:r>
            <a:r>
              <a:rPr lang="zh-CN" altLang="en-US" sz="1300" dirty="0" smtClean="0">
                <a:latin typeface="微软雅黑" pitchFamily="34" charset="-122"/>
                <a:ea typeface="微软雅黑" pitchFamily="34" charset="-122"/>
              </a:rPr>
              <a:t>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、设备材质：钢板烤漆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、其他：无</a:t>
            </a: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65483" y="551321"/>
            <a:ext cx="5783730" cy="711582"/>
          </a:xfrm>
          <a:prstGeom prst="rect">
            <a:avLst/>
          </a:prstGeom>
          <a:noFill/>
        </p:spPr>
        <p:txBody>
          <a:bodyPr wrap="square" lIns="64621" tIns="32310" rIns="64621" bIns="32310" rtlCol="0">
            <a:spAutoFit/>
          </a:bodyPr>
          <a:lstStyle/>
          <a:p>
            <a:r>
              <a:rPr lang="zh-CN" altLang="en-US" sz="1400" b="1" dirty="0" smtClean="0">
                <a:latin typeface="微软雅黑" pitchFamily="34" charset="-122"/>
                <a:ea typeface="微软雅黑" pitchFamily="34" charset="-122"/>
              </a:rPr>
              <a:t>展品编号及名称：</a:t>
            </a:r>
            <a:r>
              <a:rPr lang="en-US" sz="1400" b="1" dirty="0" smtClean="0">
                <a:solidFill>
                  <a:srgbClr val="000000"/>
                </a:solidFill>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XC02-5-10</a:t>
            </a:r>
            <a:r>
              <a:rPr lang="zh-CN" altLang="en-US" sz="1400" b="1" dirty="0" smtClean="0">
                <a:latin typeface="微软雅黑" pitchFamily="34" charset="-122"/>
                <a:ea typeface="微软雅黑" pitchFamily="34" charset="-122"/>
                <a:sym typeface="微软雅黑" pitchFamily="34" charset="-122"/>
              </a:rPr>
              <a:t> </a:t>
            </a:r>
            <a:r>
              <a:rPr lang="en-US" altLang="zh-CN" sz="1400" b="1" dirty="0" smtClean="0">
                <a:latin typeface="微软雅黑" pitchFamily="34" charset="-122"/>
                <a:ea typeface="微软雅黑" pitchFamily="34" charset="-122"/>
                <a:sym typeface="微软雅黑" pitchFamily="34" charset="-122"/>
              </a:rPr>
              <a:t>VR</a:t>
            </a:r>
            <a:r>
              <a:rPr lang="zh-CN" altLang="en-US" sz="1400" b="1" dirty="0" smtClean="0">
                <a:latin typeface="微软雅黑" pitchFamily="34" charset="-122"/>
                <a:ea typeface="微软雅黑" pitchFamily="34" charset="-122"/>
                <a:sym typeface="微软雅黑" pitchFamily="34" charset="-122"/>
              </a:rPr>
              <a:t>虚拟体验</a:t>
            </a:r>
            <a:endParaRPr lang="en-US" altLang="zh-CN" sz="1400" b="1" dirty="0" smtClean="0">
              <a:latin typeface="微软雅黑" pitchFamily="34" charset="-122"/>
              <a:ea typeface="微软雅黑" pitchFamily="34" charset="-122"/>
              <a:sym typeface="微软雅黑" pitchFamily="34" charset="-122"/>
            </a:endParaRPr>
          </a:p>
          <a:p>
            <a:endParaRPr lang="zh-CN" altLang="en-US" sz="1400" b="1" dirty="0" smtClean="0">
              <a:latin typeface="微软雅黑" pitchFamily="34" charset="-122"/>
              <a:ea typeface="微软雅黑" pitchFamily="34" charset="-122"/>
            </a:endParaRPr>
          </a:p>
          <a:p>
            <a:endParaRPr lang="zh-CN" altLang="en-US" sz="1400" b="1" dirty="0" smtClean="0">
              <a:latin typeface="微软雅黑" pitchFamily="34" charset="-122"/>
              <a:ea typeface="微软雅黑" pitchFamily="34" charset="-122"/>
            </a:endParaRPr>
          </a:p>
        </p:txBody>
      </p:sp>
      <p:sp>
        <p:nvSpPr>
          <p:cNvPr id="15" name="TextBox 14"/>
          <p:cNvSpPr txBox="1"/>
          <p:nvPr/>
        </p:nvSpPr>
        <p:spPr>
          <a:xfrm>
            <a:off x="334135" y="5451976"/>
            <a:ext cx="4704101" cy="286638"/>
          </a:xfrm>
          <a:prstGeom prst="rect">
            <a:avLst/>
          </a:prstGeom>
          <a:noFill/>
        </p:spPr>
        <p:txBody>
          <a:bodyPr wrap="square" lIns="64621" tIns="32310" rIns="64621" bIns="32310"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17" name="TextBox 16"/>
          <p:cNvSpPr txBox="1"/>
          <p:nvPr/>
        </p:nvSpPr>
        <p:spPr>
          <a:xfrm>
            <a:off x="5561014" y="708797"/>
            <a:ext cx="4704101" cy="5512896"/>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体验者带上</a:t>
            </a:r>
            <a:r>
              <a:rPr lang="en-US" altLang="zh-CN" sz="1300" dirty="0" smtClean="0">
                <a:latin typeface="微软雅黑" pitchFamily="34" charset="-122"/>
                <a:ea typeface="微软雅黑" pitchFamily="34" charset="-122"/>
              </a:rPr>
              <a:t>VR</a:t>
            </a:r>
            <a:r>
              <a:rPr lang="zh-CN" altLang="en-US" sz="1300" dirty="0" smtClean="0">
                <a:latin typeface="微软雅黑" pitchFamily="34" charset="-122"/>
                <a:ea typeface="微软雅黑" pitchFamily="34" charset="-122"/>
              </a:rPr>
              <a:t>眼镜后体验虚拟游戏，达到身临其境的效果。</a:t>
            </a:r>
            <a:endParaRPr lang="en-US" altLang="zh-CN" sz="1300" dirty="0" smtClean="0">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cs typeface="PMingLiU"/>
              </a:rPr>
              <a:t>VR</a:t>
            </a:r>
            <a:r>
              <a:rPr lang="zh-CN" altLang="en-US" sz="1300" dirty="0" smtClean="0">
                <a:latin typeface="微软雅黑" pitchFamily="34" charset="-122"/>
                <a:ea typeface="微软雅黑" pitchFamily="34" charset="-122"/>
                <a:cs typeface="PMingLiU"/>
              </a:rPr>
              <a:t>技术     互联网技术  </a:t>
            </a:r>
            <a:endParaRPr lang="en-US" altLang="zh-CN" sz="1300" dirty="0" smtClean="0">
              <a:latin typeface="微软雅黑" pitchFamily="34" charset="-122"/>
              <a:ea typeface="微软雅黑" pitchFamily="34" charset="-122"/>
              <a:cs typeface="PMingLiU"/>
            </a:endParaRPr>
          </a:p>
          <a:p>
            <a:pPr>
              <a:lnSpc>
                <a:spcPct val="150000"/>
              </a:lnSpc>
            </a:pPr>
            <a:r>
              <a:rPr lang="zh-CN" altLang="en-US" sz="1300" dirty="0" smtClean="0">
                <a:latin typeface="微软雅黑" pitchFamily="34" charset="-122"/>
                <a:ea typeface="微软雅黑" pitchFamily="34" charset="-122"/>
              </a:rPr>
              <a:t>虚拟现实技术是一种可以创建和体验虚拟世界的计算机仿真系统它利用计算机生成一种模拟环境是一种多源信息融合的交互式的三维动态视景和实体行为的系统仿真使用户沉浸到该环境中。参与者通过沉浸式的</a:t>
            </a:r>
            <a:r>
              <a:rPr lang="en-US" altLang="zh-CN" sz="1300" dirty="0" smtClean="0">
                <a:latin typeface="微软雅黑" pitchFamily="34" charset="-122"/>
                <a:ea typeface="微软雅黑" pitchFamily="34" charset="-122"/>
              </a:rPr>
              <a:t>VR</a:t>
            </a:r>
            <a:r>
              <a:rPr lang="zh-CN" altLang="en-US" sz="1300" dirty="0" smtClean="0">
                <a:latin typeface="微软雅黑" pitchFamily="34" charset="-122"/>
                <a:ea typeface="微软雅黑" pitchFamily="34" charset="-122"/>
              </a:rPr>
              <a:t>虚拟系统，体验身临其境的环境，参与游戏互动、医疗培训或者实景看房等虚拟体验</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cs typeface="PMingLiU"/>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多媒体互动</a:t>
            </a:r>
            <a:endParaRPr lang="en-US" altLang="zh-CN" sz="1300" dirty="0" smtClean="0">
              <a:latin typeface="微软雅黑" pitchFamily="34" charset="-122"/>
              <a:ea typeface="微软雅黑" pitchFamily="34" charset="-122"/>
            </a:endParaRPr>
          </a:p>
          <a:p>
            <a:pPr>
              <a:lnSpc>
                <a:spcPct val="150000"/>
              </a:lnSpc>
              <a:defRPr/>
            </a:pPr>
            <a:endParaRPr lang="en-US" altLang="zh-CN" sz="12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solidFill>
                  <a:srgbClr val="000000"/>
                </a:solidFill>
                <a:latin typeface="微软雅黑"/>
                <a:ea typeface="微软雅黑"/>
                <a:cs typeface="微软雅黑"/>
                <a:sym typeface="微软雅黑"/>
              </a:rPr>
              <a:t>目标人群：全体   </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参与人数：</a:t>
            </a:r>
            <a:r>
              <a:rPr lang="en-US" altLang="zh-CN" sz="1300" dirty="0" smtClean="0">
                <a:solidFill>
                  <a:srgbClr val="000000"/>
                </a:solidFill>
                <a:latin typeface="微软雅黑"/>
                <a:ea typeface="微软雅黑"/>
                <a:cs typeface="微软雅黑"/>
                <a:sym typeface="微软雅黑"/>
              </a:rPr>
              <a:t>2</a:t>
            </a:r>
            <a:r>
              <a:rPr lang="zh-CN" altLang="en-US" sz="1300" dirty="0" smtClean="0">
                <a:solidFill>
                  <a:srgbClr val="000000"/>
                </a:solidFill>
                <a:latin typeface="微软雅黑"/>
                <a:ea typeface="微软雅黑"/>
                <a:cs typeface="微软雅黑"/>
                <a:sym typeface="微软雅黑"/>
              </a:rPr>
              <a:t>人</a:t>
            </a:r>
            <a:endParaRPr lang="en-US" altLang="zh-CN" sz="1300" dirty="0" smtClean="0">
              <a:solidFill>
                <a:srgbClr val="000000"/>
              </a:solidFill>
              <a:latin typeface="微软雅黑"/>
              <a:ea typeface="微软雅黑"/>
              <a:cs typeface="微软雅黑"/>
              <a:sym typeface="微软雅黑"/>
            </a:endParaRPr>
          </a:p>
          <a:p>
            <a:pPr>
              <a:lnSpc>
                <a:spcPct val="150000"/>
              </a:lnSpc>
              <a:defRPr/>
            </a:pPr>
            <a:r>
              <a:rPr lang="zh-CN" altLang="en-US" sz="1300" dirty="0" smtClean="0">
                <a:solidFill>
                  <a:srgbClr val="000000"/>
                </a:solidFill>
                <a:latin typeface="微软雅黑"/>
                <a:ea typeface="微软雅黑"/>
                <a:cs typeface="微软雅黑"/>
                <a:sym typeface="微软雅黑"/>
              </a:rPr>
              <a:t>运营人员：</a:t>
            </a:r>
            <a:r>
              <a:rPr lang="en-US" altLang="zh-CN" sz="1300" dirty="0" smtClean="0">
                <a:solidFill>
                  <a:srgbClr val="000000"/>
                </a:solidFill>
                <a:latin typeface="微软雅黑"/>
                <a:ea typeface="微软雅黑"/>
                <a:cs typeface="微软雅黑"/>
                <a:sym typeface="微软雅黑"/>
              </a:rPr>
              <a:t>1</a:t>
            </a:r>
          </a:p>
        </p:txBody>
      </p:sp>
      <p:pic>
        <p:nvPicPr>
          <p:cNvPr id="19"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447459" y="5004518"/>
            <a:ext cx="1679597" cy="2574512"/>
          </a:xfrm>
          <a:prstGeom prst="rect">
            <a:avLst/>
          </a:prstGeom>
          <a:noFill/>
        </p:spPr>
      </p:pic>
      <p:sp>
        <p:nvSpPr>
          <p:cNvPr id="20" name="流程图: 联系 19"/>
          <p:cNvSpPr/>
          <p:nvPr/>
        </p:nvSpPr>
        <p:spPr>
          <a:xfrm>
            <a:off x="1367917" y="5831701"/>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9" tIns="32315" rIns="64629" bIns="32315" rtlCol="0" anchor="ctr"/>
          <a:lstStyle/>
          <a:p>
            <a:pPr algn="ctr"/>
            <a:endParaRPr lang="zh-CN" altLang="en-US" dirty="0">
              <a:solidFill>
                <a:srgbClr val="FF0000"/>
              </a:solidFill>
            </a:endParaRPr>
          </a:p>
        </p:txBody>
      </p:sp>
      <p:sp>
        <p:nvSpPr>
          <p:cNvPr id="21"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22"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3" name="TextBox 22"/>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24" name="直接连接符 2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8"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29" name="图片 28" descr="蛋壳vr.jpg"/>
          <p:cNvPicPr>
            <a:picLocks noChangeAspect="1"/>
          </p:cNvPicPr>
          <p:nvPr/>
        </p:nvPicPr>
        <p:blipFill>
          <a:blip r:embed="rId3"/>
          <a:stretch>
            <a:fillRect/>
          </a:stretch>
        </p:blipFill>
        <p:spPr>
          <a:xfrm>
            <a:off x="434165" y="1139078"/>
            <a:ext cx="3810000" cy="3632200"/>
          </a:xfrm>
          <a:prstGeom prst="rect">
            <a:avLst/>
          </a:prstGeom>
        </p:spPr>
      </p:pic>
      <p:pic>
        <p:nvPicPr>
          <p:cNvPr id="31" name="Picture 2" descr="I:\科技馆项目专用\临时文件\TB2fIQlXVOP.eBjSZFHXXXQnpXa_!!1764495387.jpg"/>
          <p:cNvPicPr>
            <a:picLocks noChangeAspect="1" noChangeArrowheads="1"/>
          </p:cNvPicPr>
          <p:nvPr/>
        </p:nvPicPr>
        <p:blipFill>
          <a:blip r:embed="rId4" cstate="print"/>
          <a:srcRect/>
          <a:stretch>
            <a:fillRect/>
          </a:stretch>
        </p:blipFill>
        <p:spPr bwMode="auto">
          <a:xfrm>
            <a:off x="2646768" y="4715770"/>
            <a:ext cx="2699071" cy="2292411"/>
          </a:xfrm>
          <a:prstGeom prst="rect">
            <a:avLst/>
          </a:prstGeom>
          <a:noFill/>
        </p:spPr>
      </p:pic>
      <p:sp>
        <p:nvSpPr>
          <p:cNvPr id="30" name="灯片编号占位符 29"/>
          <p:cNvSpPr>
            <a:spLocks noGrp="1"/>
          </p:cNvSpPr>
          <p:nvPr>
            <p:ph type="sldNum" sz="quarter" idx="12"/>
          </p:nvPr>
        </p:nvSpPr>
        <p:spPr/>
        <p:txBody>
          <a:bodyPr/>
          <a:lstStyle/>
          <a:p>
            <a:fld id="{C35DAED7-3D46-43E3-887E-0E9FEB1A9ADE}" type="slidenum">
              <a:rPr lang="zh-CN" altLang="en-US" smtClean="0"/>
              <a:pPr/>
              <a:t>54</a:t>
            </a:fld>
            <a:endParaRPr lang="zh-CN" alt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7"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8" name="TextBox 7"/>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15" name="图片 14" descr="蛋壳vr.jpg"/>
          <p:cNvPicPr>
            <a:picLocks noChangeAspect="1"/>
          </p:cNvPicPr>
          <p:nvPr/>
        </p:nvPicPr>
        <p:blipFill>
          <a:blip r:embed="rId2"/>
          <a:stretch>
            <a:fillRect/>
          </a:stretch>
        </p:blipFill>
        <p:spPr>
          <a:xfrm>
            <a:off x="2490355" y="1793718"/>
            <a:ext cx="4090210" cy="3899334"/>
          </a:xfrm>
          <a:prstGeom prst="rect">
            <a:avLst/>
          </a:prstGeom>
        </p:spPr>
      </p:pic>
      <p:cxnSp>
        <p:nvCxnSpPr>
          <p:cNvPr id="19" name="直接连接符 18"/>
          <p:cNvCxnSpPr/>
          <p:nvPr/>
        </p:nvCxnSpPr>
        <p:spPr>
          <a:xfrm>
            <a:off x="3691603" y="5865924"/>
            <a:ext cx="583912"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0" name="TextBox 19"/>
          <p:cNvSpPr txBox="1"/>
          <p:nvPr/>
        </p:nvSpPr>
        <p:spPr>
          <a:xfrm>
            <a:off x="1960164" y="4808802"/>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1100mm </a:t>
            </a:r>
            <a:endParaRPr lang="zh-CN" altLang="en-US" sz="1000" dirty="0" smtClean="0">
              <a:latin typeface="微软雅黑" pitchFamily="34" charset="-122"/>
              <a:ea typeface="微软雅黑" pitchFamily="34" charset="-122"/>
            </a:endParaRPr>
          </a:p>
          <a:p>
            <a:endParaRPr lang="zh-CN" altLang="en-US" sz="1000" dirty="0"/>
          </a:p>
        </p:txBody>
      </p:sp>
      <p:cxnSp>
        <p:nvCxnSpPr>
          <p:cNvPr id="21" name="直接连接符 20"/>
          <p:cNvCxnSpPr/>
          <p:nvPr/>
        </p:nvCxnSpPr>
        <p:spPr>
          <a:xfrm rot="5400000">
            <a:off x="3165753" y="5877554"/>
            <a:ext cx="10003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2" name="直接连接符 21"/>
          <p:cNvCxnSpPr/>
          <p:nvPr/>
        </p:nvCxnSpPr>
        <p:spPr>
          <a:xfrm>
            <a:off x="2067214" y="4562575"/>
            <a:ext cx="1361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rot="5400000">
            <a:off x="5126375" y="5545371"/>
            <a:ext cx="1662703" cy="199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rot="10800000">
            <a:off x="5379535" y="5871333"/>
            <a:ext cx="579188"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4487966" y="5750202"/>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2000mm </a:t>
            </a:r>
            <a:endParaRPr lang="zh-CN" altLang="en-US" sz="1000" dirty="0" smtClean="0">
              <a:latin typeface="微软雅黑" pitchFamily="34" charset="-122"/>
              <a:ea typeface="微软雅黑" pitchFamily="34" charset="-122"/>
            </a:endParaRPr>
          </a:p>
          <a:p>
            <a:endParaRPr lang="zh-CN" altLang="en-US" sz="1000" dirty="0"/>
          </a:p>
        </p:txBody>
      </p:sp>
      <p:cxnSp>
        <p:nvCxnSpPr>
          <p:cNvPr id="27" name="直接连接符 26"/>
          <p:cNvCxnSpPr/>
          <p:nvPr/>
        </p:nvCxnSpPr>
        <p:spPr>
          <a:xfrm>
            <a:off x="2067214" y="5377392"/>
            <a:ext cx="1598701" cy="208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a:off x="5244828" y="1912374"/>
            <a:ext cx="2612087" cy="304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a:off x="5761212" y="4808802"/>
            <a:ext cx="1361068"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5" name="直接连接符 34"/>
          <p:cNvCxnSpPr/>
          <p:nvPr/>
        </p:nvCxnSpPr>
        <p:spPr>
          <a:xfrm rot="5400000">
            <a:off x="2052692" y="4340003"/>
            <a:ext cx="443557"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rot="5400000" flipH="1" flipV="1">
            <a:off x="2028296" y="5624361"/>
            <a:ext cx="493939"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2" name="直接连接符 41"/>
          <p:cNvCxnSpPr/>
          <p:nvPr/>
        </p:nvCxnSpPr>
        <p:spPr>
          <a:xfrm rot="5400000">
            <a:off x="6188412" y="2331504"/>
            <a:ext cx="835155" cy="299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rot="5400000" flipH="1" flipV="1">
            <a:off x="6262593" y="4463911"/>
            <a:ext cx="689785"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6" name="TextBox 45"/>
          <p:cNvSpPr txBox="1"/>
          <p:nvPr/>
        </p:nvSpPr>
        <p:spPr>
          <a:xfrm>
            <a:off x="6282526" y="3245874"/>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1900mm </a:t>
            </a:r>
            <a:endParaRPr lang="zh-CN" altLang="en-US" sz="1000" dirty="0" smtClean="0">
              <a:latin typeface="微软雅黑" pitchFamily="34" charset="-122"/>
              <a:ea typeface="微软雅黑" pitchFamily="34" charset="-122"/>
            </a:endParaRPr>
          </a:p>
          <a:p>
            <a:endParaRPr lang="zh-CN" altLang="en-US" sz="1000" dirty="0"/>
          </a:p>
        </p:txBody>
      </p:sp>
      <p:sp>
        <p:nvSpPr>
          <p:cNvPr id="28" name="TextBox 27"/>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30" name="灯片编号占位符 29"/>
          <p:cNvSpPr>
            <a:spLocks noGrp="1"/>
          </p:cNvSpPr>
          <p:nvPr>
            <p:ph type="sldNum" sz="quarter" idx="12"/>
          </p:nvPr>
        </p:nvSpPr>
        <p:spPr/>
        <p:txBody>
          <a:bodyPr/>
          <a:lstStyle/>
          <a:p>
            <a:fld id="{C35DAED7-3D46-43E3-887E-0E9FEB1A9ADE}" type="slidenum">
              <a:rPr lang="zh-CN" altLang="en-US" smtClean="0"/>
              <a:pPr/>
              <a:t>55</a:t>
            </a:fld>
            <a:endParaRPr lang="zh-CN" alt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5706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081853"/>
            <a:ext cx="243275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831721"/>
            <a:ext cx="10031241" cy="1155204"/>
          </a:xfrm>
          <a:prstGeom prst="rect">
            <a:avLst/>
          </a:prstGeom>
          <a:noFill/>
        </p:spPr>
        <p:txBody>
          <a:bodyPr wrap="square" lIns="64534" tIns="32266" rIns="64534" bIns="32266" rtlCol="0">
            <a:spAutoFit/>
          </a:bodyPr>
          <a:lstStyle/>
          <a:p>
            <a:pPr>
              <a:lnSpc>
                <a:spcPts val="17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ts val="17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、应保证展项的安装的牢固性和可靠性；</a:t>
            </a:r>
            <a:endParaRPr lang="en-US" altLang="zh-CN" sz="1300" dirty="0" smtClean="0">
              <a:latin typeface="微软雅黑" pitchFamily="34" charset="-122"/>
              <a:ea typeface="微软雅黑" pitchFamily="34" charset="-122"/>
            </a:endParaRPr>
          </a:p>
          <a:p>
            <a:pPr>
              <a:lnSpc>
                <a:spcPts val="17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ts val="1700"/>
              </a:lnSpc>
            </a:pPr>
            <a:r>
              <a:rPr lang="en-US" altLang="zh-CN" sz="1300" dirty="0" smtClean="0">
                <a:solidFill>
                  <a:srgbClr val="000000"/>
                </a:solidFill>
                <a:latin typeface="微软雅黑" pitchFamily="34" charset="-122"/>
                <a:ea typeface="微软雅黑" pitchFamily="34" charset="-122"/>
                <a:sym typeface="华文细黑" pitchFamily="2" charset="-122"/>
              </a:rPr>
              <a:t>5</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a:t>
            </a:r>
            <a:endParaRPr lang="en-US" altLang="zh-CN" sz="1300" dirty="0" smtClean="0">
              <a:solidFill>
                <a:srgbClr val="000000"/>
              </a:solidFill>
              <a:latin typeface="微软雅黑" pitchFamily="34" charset="-122"/>
              <a:ea typeface="微软雅黑" pitchFamily="34" charset="-122"/>
              <a:sym typeface="华文细黑" pitchFamily="2" charset="-122"/>
            </a:endParaRPr>
          </a:p>
          <a:p>
            <a:pPr>
              <a:lnSpc>
                <a:spcPts val="1700"/>
              </a:lnSpc>
            </a:pPr>
            <a:r>
              <a:rPr lang="en-US" altLang="zh-CN" sz="1300" dirty="0" smtClean="0">
                <a:solidFill>
                  <a:srgbClr val="000000"/>
                </a:solidFill>
                <a:latin typeface="微软雅黑" pitchFamily="34" charset="-122"/>
                <a:ea typeface="微软雅黑" pitchFamily="34" charset="-122"/>
                <a:sym typeface="华文细黑" pitchFamily="2" charset="-122"/>
              </a:rPr>
              <a:t>     </a:t>
            </a:r>
            <a:r>
              <a:rPr lang="zh-CN" altLang="en-US" sz="1300" dirty="0" smtClean="0">
                <a:solidFill>
                  <a:srgbClr val="000000"/>
                </a:solidFill>
                <a:latin typeface="微软雅黑" pitchFamily="34" charset="-122"/>
                <a:ea typeface="微软雅黑" pitchFamily="34" charset="-122"/>
                <a:sym typeface="华文细黑" pitchFamily="2" charset="-122"/>
              </a:rPr>
              <a:t>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smtClean="0">
              <a:latin typeface="微软雅黑" pitchFamily="34" charset="-122"/>
              <a:ea typeface="微软雅黑" pitchFamily="34" charset="-122"/>
              <a:sym typeface="华文细黑" pitchFamily="2" charset="-122"/>
            </a:endParaRPr>
          </a:p>
        </p:txBody>
      </p:sp>
      <p:sp>
        <p:nvSpPr>
          <p:cNvPr id="8" name="TextBox 7"/>
          <p:cNvSpPr txBox="1"/>
          <p:nvPr/>
        </p:nvSpPr>
        <p:spPr>
          <a:xfrm>
            <a:off x="642604" y="2498858"/>
            <a:ext cx="5552822" cy="1065436"/>
          </a:xfrm>
          <a:prstGeom prst="rect">
            <a:avLst/>
          </a:prstGeom>
          <a:noFill/>
        </p:spPr>
        <p:txBody>
          <a:bodyPr wrap="square" lIns="64534" tIns="32266" rIns="64534" bIns="32266" rtlCol="0">
            <a:spAutoFit/>
          </a:bodyPr>
          <a:lstStyle/>
          <a:p>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endParaRPr lang="en-US" altLang="zh-CN" sz="1300" dirty="0" smtClean="0">
              <a:solidFill>
                <a:srgbClr val="000000"/>
              </a:solidFill>
              <a:latin typeface="微软雅黑" pitchFamily="34" charset="-122"/>
              <a:ea typeface="微软雅黑" pitchFamily="34" charset="-122"/>
              <a:sym typeface="微软雅黑" pitchFamily="34" charset="-122"/>
            </a:endParaRPr>
          </a:p>
          <a:p>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3996766"/>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306092"/>
            <a:ext cx="5057522"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11" name="TextBox 10"/>
          <p:cNvSpPr txBox="1"/>
          <p:nvPr/>
        </p:nvSpPr>
        <p:spPr>
          <a:xfrm>
            <a:off x="609854" y="5680985"/>
            <a:ext cx="10031241" cy="1373213"/>
          </a:xfrm>
          <a:prstGeom prst="rect">
            <a:avLst/>
          </a:prstGeom>
          <a:noFill/>
        </p:spPr>
        <p:txBody>
          <a:bodyPr wrap="square" lIns="64534" tIns="32266" rIns="64534" bIns="32266" rtlCol="0">
            <a:spAutoFit/>
          </a:bodyPr>
          <a:lstStyle/>
          <a:p>
            <a:pPr>
              <a:lnSpc>
                <a:spcPts val="1700"/>
              </a:lnSpc>
            </a:pPr>
            <a:r>
              <a:rPr lang="zh-CN" altLang="en-US" sz="1400" b="1" dirty="0" smtClean="0">
                <a:latin typeface="微软雅黑" pitchFamily="34" charset="-122"/>
                <a:ea typeface="微软雅黑" pitchFamily="34" charset="-122"/>
              </a:rPr>
              <a:t>针对现场基础条件的需求：</a:t>
            </a:r>
          </a:p>
          <a:p>
            <a:pPr>
              <a:lnSpc>
                <a:spcPts val="17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ts val="17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ts val="17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ts val="17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ts val="17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、其他特殊需求：无</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2" name="灯片编号占位符 21"/>
          <p:cNvSpPr>
            <a:spLocks noGrp="1"/>
          </p:cNvSpPr>
          <p:nvPr>
            <p:ph type="sldNum" sz="quarter" idx="12"/>
          </p:nvPr>
        </p:nvSpPr>
        <p:spPr/>
        <p:txBody>
          <a:bodyPr/>
          <a:lstStyle/>
          <a:p>
            <a:fld id="{C35DAED7-3D46-43E3-887E-0E9FEB1A9ADE}" type="slidenum">
              <a:rPr lang="zh-CN" altLang="en-US" smtClean="0"/>
              <a:pPr/>
              <a:t>56</a:t>
            </a:fld>
            <a:endParaRPr lang="zh-CN" altLang="en-US"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97755" y="998385"/>
            <a:ext cx="4959143" cy="211957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6" name="TextBox 5"/>
          <p:cNvSpPr txBox="1"/>
          <p:nvPr/>
        </p:nvSpPr>
        <p:spPr>
          <a:xfrm>
            <a:off x="530210" y="1035694"/>
            <a:ext cx="4489234" cy="5512807"/>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、座椅：玻璃钢烤漆、</a:t>
            </a:r>
            <a:r>
              <a:rPr lang="en-US" altLang="zh-CN" sz="1300" dirty="0" smtClean="0">
                <a:latin typeface="微软雅黑" pitchFamily="34" charset="-122"/>
                <a:ea typeface="微软雅黑" pitchFamily="34" charset="-122"/>
              </a:rPr>
              <a:t>ABS</a:t>
            </a:r>
            <a:r>
              <a:rPr lang="zh-CN" altLang="en-US" sz="1300" dirty="0" smtClean="0">
                <a:latin typeface="微软雅黑" pitchFamily="34" charset="-122"/>
                <a:ea typeface="微软雅黑" pitchFamily="34" charset="-122"/>
              </a:rPr>
              <a:t>塑料</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、操纵设备：伺服系统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、控制设备：工控主机、液晶显示器、触控系统</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、控制器材质：钢板烤漆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、软件：</a:t>
            </a:r>
            <a:r>
              <a:rPr lang="en-US" altLang="zh-CN" sz="1300" dirty="0" smtClean="0">
                <a:latin typeface="微软雅黑" pitchFamily="34" charset="-122"/>
                <a:ea typeface="微软雅黑" pitchFamily="34" charset="-122"/>
              </a:rPr>
              <a:t>VR</a:t>
            </a:r>
            <a:r>
              <a:rPr lang="zh-CN" altLang="en-US" sz="1300" dirty="0" smtClean="0">
                <a:latin typeface="微软雅黑" pitchFamily="34" charset="-122"/>
                <a:ea typeface="微软雅黑" pitchFamily="34" charset="-122"/>
              </a:rPr>
              <a:t>虚拟游戏</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、头戴式虚拟眼镜</a:t>
            </a:r>
            <a:r>
              <a:rPr lang="en-US" altLang="zh-CN" sz="1300" dirty="0" smtClean="0">
                <a:latin typeface="微软雅黑" pitchFamily="34" charset="-122"/>
                <a:ea typeface="微软雅黑" pitchFamily="34" charset="-122"/>
              </a:rPr>
              <a:t>x10</a:t>
            </a:r>
            <a:r>
              <a:rPr lang="zh-CN" altLang="en-US" sz="1300" dirty="0" smtClean="0">
                <a:latin typeface="微软雅黑" pitchFamily="34" charset="-122"/>
                <a:ea typeface="微软雅黑" pitchFamily="34" charset="-122"/>
              </a:rPr>
              <a:t>套（含备品</a:t>
            </a: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、其他：</a:t>
            </a:r>
            <a:r>
              <a:rPr lang="en-US" altLang="zh-CN" sz="1300" dirty="0" smtClean="0">
                <a:latin typeface="微软雅黑" pitchFamily="34" charset="-122"/>
                <a:ea typeface="微软雅黑" pitchFamily="34" charset="-122"/>
              </a:rPr>
              <a:t>UPS </a:t>
            </a:r>
            <a:r>
              <a:rPr lang="zh-CN" altLang="en-US" sz="1300" dirty="0">
                <a:latin typeface="微软雅黑" pitchFamily="34" charset="-122"/>
                <a:ea typeface="微软雅黑" pitchFamily="34" charset="-122"/>
              </a:rPr>
              <a:t>电源、中控系统各</a:t>
            </a:r>
            <a:r>
              <a:rPr lang="en-US" altLang="zh-CN" sz="1300" dirty="0">
                <a:latin typeface="微软雅黑" pitchFamily="34" charset="-122"/>
                <a:ea typeface="微软雅黑" pitchFamily="34" charset="-122"/>
              </a:rPr>
              <a:t>1</a:t>
            </a:r>
            <a:r>
              <a:rPr lang="zh-CN" altLang="en-US" sz="1300" dirty="0">
                <a:latin typeface="微软雅黑" pitchFamily="34" charset="-122"/>
                <a:ea typeface="微软雅黑" pitchFamily="34" charset="-122"/>
              </a:rPr>
              <a:t>套</a:t>
            </a:r>
            <a:endParaRPr lang="en-US" altLang="zh-CN" sz="1300" dirty="0">
              <a:latin typeface="微软雅黑" pitchFamily="34" charset="-122"/>
              <a:ea typeface="微软雅黑" pitchFamily="34" charset="-122"/>
            </a:endParaRPr>
          </a:p>
          <a:p>
            <a:pPr>
              <a:lnSpc>
                <a:spcPct val="150000"/>
              </a:lnSpc>
            </a:pPr>
            <a:endParaRPr lang="zh-CN" altLang="en-US" sz="1300" dirty="0" smtClean="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5" name="灯片编号占位符 21"/>
          <p:cNvSpPr>
            <a:spLocks noGrp="1"/>
          </p:cNvSpPr>
          <p:nvPr>
            <p:ph type="sldNum" sz="quarter" idx="12"/>
          </p:nvPr>
        </p:nvSpPr>
        <p:spPr>
          <a:xfrm>
            <a:off x="3060686" y="7008181"/>
            <a:ext cx="2495127" cy="402567"/>
          </a:xfrm>
        </p:spPr>
        <p:txBody>
          <a:bodyPr/>
          <a:lstStyle/>
          <a:p>
            <a:fld id="{C35DAED7-3D46-43E3-887E-0E9FEB1A9ADE}" type="slidenum">
              <a:rPr lang="zh-CN" altLang="en-US" smtClean="0"/>
              <a:pPr/>
              <a:t>57</a:t>
            </a:fld>
            <a:endParaRPr lang="zh-CN" altLang="en-US" dirty="0"/>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65483" y="625969"/>
            <a:ext cx="5783730" cy="280695"/>
          </a:xfrm>
          <a:prstGeom prst="rect">
            <a:avLst/>
          </a:prstGeom>
          <a:noFill/>
        </p:spPr>
        <p:txBody>
          <a:bodyPr wrap="square" lIns="64621" tIns="32310" rIns="64621" bIns="32310" rtlCol="0">
            <a:spAutoFit/>
          </a:bodyPr>
          <a:lstStyle/>
          <a:p>
            <a:r>
              <a:rPr lang="zh-CN" altLang="en-US" sz="1400" b="1" dirty="0" smtClean="0">
                <a:latin typeface="微软雅黑" pitchFamily="34" charset="-122"/>
                <a:ea typeface="微软雅黑" pitchFamily="34" charset="-122"/>
              </a:rPr>
              <a:t>展品编号及名称：</a:t>
            </a:r>
            <a:r>
              <a:rPr lang="en-US" sz="1400" b="1" dirty="0" smtClean="0">
                <a:solidFill>
                  <a:srgbClr val="000000"/>
                </a:solidFill>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XC02-5-11</a:t>
            </a:r>
            <a:r>
              <a:rPr lang="en-US" altLang="zh-CN" sz="1400" b="1" dirty="0" smtClean="0">
                <a:latin typeface="微软雅黑" pitchFamily="34" charset="-122"/>
                <a:ea typeface="微软雅黑" pitchFamily="34" charset="-122"/>
                <a:sym typeface="微软雅黑" pitchFamily="34" charset="-122"/>
              </a:rPr>
              <a:t> </a:t>
            </a:r>
            <a:r>
              <a:rPr lang="en-US" altLang="zh-CN" sz="1400" b="1" dirty="0" smtClean="0">
                <a:latin typeface="微软雅黑" pitchFamily="34" charset="-122"/>
                <a:ea typeface="微软雅黑" pitchFamily="34" charset="-122"/>
                <a:sym typeface="微软雅黑" pitchFamily="34" charset="-122"/>
              </a:rPr>
              <a:t>AR</a:t>
            </a:r>
            <a:r>
              <a:rPr lang="zh-CN" altLang="en-US" sz="1400" b="1" dirty="0" smtClean="0">
                <a:latin typeface="微软雅黑" pitchFamily="34" charset="-122"/>
                <a:ea typeface="微软雅黑" pitchFamily="34" charset="-122"/>
                <a:sym typeface="微软雅黑" pitchFamily="34" charset="-122"/>
              </a:rPr>
              <a:t>现实增强技术体验</a:t>
            </a:r>
            <a:endParaRPr lang="zh-CN" altLang="en-US" sz="1400" b="1" dirty="0" smtClean="0">
              <a:latin typeface="微软雅黑" pitchFamily="34" charset="-122"/>
              <a:ea typeface="微软雅黑" pitchFamily="34" charset="-122"/>
            </a:endParaRPr>
          </a:p>
        </p:txBody>
      </p:sp>
      <p:sp>
        <p:nvSpPr>
          <p:cNvPr id="15" name="TextBox 14"/>
          <p:cNvSpPr txBox="1"/>
          <p:nvPr/>
        </p:nvSpPr>
        <p:spPr>
          <a:xfrm>
            <a:off x="389742" y="5293589"/>
            <a:ext cx="4704101" cy="286638"/>
          </a:xfrm>
          <a:prstGeom prst="rect">
            <a:avLst/>
          </a:prstGeom>
          <a:noFill/>
        </p:spPr>
        <p:txBody>
          <a:bodyPr wrap="square" lIns="64621" tIns="32310" rIns="64621" bIns="32310"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17" name="TextBox 16"/>
          <p:cNvSpPr txBox="1"/>
          <p:nvPr/>
        </p:nvSpPr>
        <p:spPr>
          <a:xfrm>
            <a:off x="5600765" y="551322"/>
            <a:ext cx="4704101" cy="6343893"/>
          </a:xfrm>
          <a:prstGeom prst="rect">
            <a:avLst/>
          </a:prstGeom>
          <a:noFill/>
        </p:spPr>
        <p:txBody>
          <a:bodyPr wrap="square" lIns="64621" tIns="32310" rIns="64621" bIns="32310"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体感式操作，利用</a:t>
            </a:r>
            <a:r>
              <a:rPr lang="en-US" altLang="zh-CN" sz="1300" dirty="0" smtClean="0">
                <a:latin typeface="微软雅黑" pitchFamily="34" charset="-122"/>
                <a:ea typeface="微软雅黑" pitchFamily="34" charset="-122"/>
              </a:rPr>
              <a:t>AR</a:t>
            </a:r>
            <a:r>
              <a:rPr lang="zh-CN" altLang="en-US" sz="1300" dirty="0" smtClean="0">
                <a:latin typeface="微软雅黑" pitchFamily="34" charset="-122"/>
                <a:ea typeface="微软雅黑" pitchFamily="34" charset="-122"/>
              </a:rPr>
              <a:t>现实增强技术，达到身临其境的效果。</a:t>
            </a:r>
            <a:endParaRPr lang="en-US" altLang="zh-CN" sz="1300" dirty="0" smtClean="0">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科学原理：</a:t>
            </a:r>
            <a:endParaRPr lang="en-US" altLang="zh-CN" sz="14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cs typeface="PMingLiU"/>
              </a:rPr>
              <a:t>互联网技术  </a:t>
            </a:r>
            <a:r>
              <a:rPr lang="en-US" altLang="zh-CN" sz="1300" dirty="0" smtClean="0">
                <a:latin typeface="微软雅黑" pitchFamily="34" charset="-122"/>
                <a:ea typeface="微软雅黑" pitchFamily="34" charset="-122"/>
                <a:cs typeface="PMingLiU"/>
              </a:rPr>
              <a:t>AR</a:t>
            </a:r>
            <a:r>
              <a:rPr lang="zh-CN" altLang="en-US" sz="1300" dirty="0" smtClean="0">
                <a:latin typeface="微软雅黑" pitchFamily="34" charset="-122"/>
                <a:ea typeface="微软雅黑" pitchFamily="34" charset="-122"/>
                <a:cs typeface="PMingLiU"/>
              </a:rPr>
              <a:t>现在增强技术</a:t>
            </a:r>
            <a:endParaRPr lang="en-US" altLang="zh-CN" sz="1300" dirty="0" smtClean="0">
              <a:latin typeface="微软雅黑" pitchFamily="34" charset="-122"/>
              <a:ea typeface="微软雅黑" pitchFamily="34" charset="-122"/>
              <a:cs typeface="PMingLiU"/>
            </a:endParaRPr>
          </a:p>
          <a:p>
            <a:pPr>
              <a:lnSpc>
                <a:spcPct val="150000"/>
              </a:lnSpc>
            </a:pPr>
            <a:endParaRPr lang="en-US" altLang="zh-CN" sz="1200" dirty="0" smtClean="0">
              <a:latin typeface="微软雅黑" pitchFamily="34" charset="-122"/>
              <a:ea typeface="微软雅黑" pitchFamily="34" charset="-122"/>
              <a:cs typeface="PMingLiU"/>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多媒体互动</a:t>
            </a:r>
            <a:endParaRPr lang="en-US" altLang="zh-CN" sz="1200" dirty="0" smtClean="0">
              <a:latin typeface="微软雅黑" pitchFamily="34" charset="-122"/>
              <a:ea typeface="微软雅黑" pitchFamily="34" charset="-122"/>
            </a:endParaRPr>
          </a:p>
          <a:p>
            <a:pPr>
              <a:lnSpc>
                <a:spcPct val="150000"/>
              </a:lnSpc>
              <a:defRPr/>
            </a:pPr>
            <a:endParaRPr lang="en-US" altLang="zh-CN" sz="1200"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展品说明：</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高清液晶屏拼屏</a:t>
            </a:r>
            <a:endParaRPr lang="en-US" altLang="zh-CN" sz="1300"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数字化现场采集体感控制器</a:t>
            </a:r>
            <a:endParaRPr lang="en-US" altLang="zh-CN" sz="1300" dirty="0" smtClean="0">
              <a:latin typeface="微软雅黑" pitchFamily="34" charset="-122"/>
              <a:ea typeface="微软雅黑" pitchFamily="34" charset="-122"/>
            </a:endParaRPr>
          </a:p>
          <a:p>
            <a:pPr>
              <a:lnSpc>
                <a:spcPct val="150000"/>
              </a:lnSpc>
              <a:defRPr/>
            </a:pPr>
            <a:endParaRPr lang="en-US" altLang="zh-CN" sz="1400" b="1" dirty="0" smtClean="0">
              <a:latin typeface="微软雅黑" pitchFamily="34" charset="-122"/>
              <a:ea typeface="微软雅黑" pitchFamily="34" charset="-122"/>
            </a:endParaRPr>
          </a:p>
          <a:p>
            <a:pPr>
              <a:lnSpc>
                <a:spcPct val="150000"/>
              </a:lnSpc>
              <a:defRPr/>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solidFill>
                  <a:srgbClr val="000000"/>
                </a:solidFill>
                <a:latin typeface="微软雅黑"/>
                <a:ea typeface="微软雅黑"/>
                <a:cs typeface="微软雅黑"/>
                <a:sym typeface="微软雅黑"/>
              </a:rPr>
              <a:t>观众站在大屏幕前，动作捕捉器采样并进行图像处理，观众进行虚拟互动。</a:t>
            </a:r>
            <a:endParaRPr lang="en-US" altLang="zh-CN" sz="1200" dirty="0" smtClean="0">
              <a:solidFill>
                <a:srgbClr val="000000"/>
              </a:solidFill>
              <a:latin typeface="微软雅黑"/>
              <a:ea typeface="微软雅黑"/>
              <a:cs typeface="微软雅黑"/>
              <a:sym typeface="微软雅黑"/>
            </a:endParaRPr>
          </a:p>
          <a:p>
            <a:pPr>
              <a:lnSpc>
                <a:spcPct val="150000"/>
              </a:lnSpc>
              <a:defRPr/>
            </a:pP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200" dirty="0" smtClean="0">
                <a:solidFill>
                  <a:srgbClr val="000000"/>
                </a:solidFill>
                <a:latin typeface="微软雅黑"/>
                <a:ea typeface="微软雅黑"/>
                <a:cs typeface="微软雅黑"/>
                <a:sym typeface="微软雅黑"/>
              </a:rPr>
              <a:t>目标人群：全体   </a:t>
            </a: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200" dirty="0" smtClean="0">
                <a:solidFill>
                  <a:srgbClr val="000000"/>
                </a:solidFill>
                <a:latin typeface="微软雅黑"/>
                <a:ea typeface="微软雅黑"/>
                <a:cs typeface="微软雅黑"/>
                <a:sym typeface="微软雅黑"/>
              </a:rPr>
              <a:t>参与人数：</a:t>
            </a:r>
            <a:r>
              <a:rPr lang="en-US" altLang="zh-CN" sz="1200" dirty="0" smtClean="0">
                <a:solidFill>
                  <a:srgbClr val="000000"/>
                </a:solidFill>
                <a:latin typeface="微软雅黑"/>
                <a:ea typeface="微软雅黑"/>
                <a:cs typeface="微软雅黑"/>
                <a:sym typeface="微软雅黑"/>
              </a:rPr>
              <a:t>1-3</a:t>
            </a:r>
            <a:r>
              <a:rPr lang="zh-CN" altLang="en-US" sz="1200" dirty="0" smtClean="0">
                <a:solidFill>
                  <a:srgbClr val="000000"/>
                </a:solidFill>
                <a:latin typeface="微软雅黑"/>
                <a:ea typeface="微软雅黑"/>
                <a:cs typeface="微软雅黑"/>
                <a:sym typeface="微软雅黑"/>
              </a:rPr>
              <a:t>人同时参与</a:t>
            </a:r>
            <a:endParaRPr lang="en-US" altLang="zh-CN" sz="1200" dirty="0" smtClean="0">
              <a:solidFill>
                <a:srgbClr val="000000"/>
              </a:solidFill>
              <a:latin typeface="微软雅黑"/>
              <a:ea typeface="微软雅黑"/>
              <a:cs typeface="微软雅黑"/>
              <a:sym typeface="微软雅黑"/>
            </a:endParaRPr>
          </a:p>
          <a:p>
            <a:pPr>
              <a:lnSpc>
                <a:spcPct val="150000"/>
              </a:lnSpc>
              <a:defRPr/>
            </a:pPr>
            <a:r>
              <a:rPr lang="zh-CN" altLang="en-US" sz="1200" dirty="0" smtClean="0">
                <a:solidFill>
                  <a:srgbClr val="000000"/>
                </a:solidFill>
                <a:latin typeface="微软雅黑"/>
                <a:ea typeface="微软雅黑"/>
                <a:cs typeface="微软雅黑"/>
                <a:sym typeface="微软雅黑"/>
              </a:rPr>
              <a:t>运营人员：无</a:t>
            </a:r>
            <a:endParaRPr lang="en-US" altLang="zh-CN" sz="1200" dirty="0" smtClean="0">
              <a:solidFill>
                <a:srgbClr val="000000"/>
              </a:solidFill>
              <a:latin typeface="微软雅黑"/>
              <a:ea typeface="微软雅黑"/>
              <a:cs typeface="微软雅黑"/>
              <a:sym typeface="微软雅黑"/>
            </a:endParaRPr>
          </a:p>
        </p:txBody>
      </p:sp>
      <p:pic>
        <p:nvPicPr>
          <p:cNvPr id="19" name="Picture 2" descr="C:\Documents and Settings\Administrator\桌面\许昌12月最新展品效果图\黑线框平面.png"/>
          <p:cNvPicPr>
            <a:picLocks noChangeAspect="1" noChangeArrowheads="1"/>
          </p:cNvPicPr>
          <p:nvPr/>
        </p:nvPicPr>
        <p:blipFill>
          <a:blip r:embed="rId2" cstate="print"/>
          <a:srcRect l="30276" r="33026"/>
          <a:stretch>
            <a:fillRect/>
          </a:stretch>
        </p:blipFill>
        <p:spPr bwMode="auto">
          <a:xfrm rot="16200000">
            <a:off x="550100" y="5132770"/>
            <a:ext cx="1679597" cy="2574512"/>
          </a:xfrm>
          <a:prstGeom prst="rect">
            <a:avLst/>
          </a:prstGeom>
          <a:noFill/>
        </p:spPr>
      </p:pic>
      <p:sp>
        <p:nvSpPr>
          <p:cNvPr id="20" name="流程图: 联系 19"/>
          <p:cNvSpPr/>
          <p:nvPr/>
        </p:nvSpPr>
        <p:spPr>
          <a:xfrm>
            <a:off x="1526544" y="5987946"/>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9" tIns="32315" rIns="64629" bIns="32315" rtlCol="0" anchor="ctr"/>
          <a:lstStyle/>
          <a:p>
            <a:pPr algn="ctr"/>
            <a:endParaRPr lang="zh-CN" altLang="en-US" dirty="0">
              <a:solidFill>
                <a:srgbClr val="FF0000"/>
              </a:solidFill>
            </a:endParaRPr>
          </a:p>
        </p:txBody>
      </p:sp>
      <p:pic>
        <p:nvPicPr>
          <p:cNvPr id="22" name="图片 21" descr="ar-2.jpg"/>
          <p:cNvPicPr>
            <a:picLocks noChangeAspect="1"/>
          </p:cNvPicPr>
          <p:nvPr/>
        </p:nvPicPr>
        <p:blipFill>
          <a:blip r:embed="rId3" cstate="print"/>
          <a:stretch>
            <a:fillRect/>
          </a:stretch>
        </p:blipFill>
        <p:spPr>
          <a:xfrm>
            <a:off x="627535" y="1627391"/>
            <a:ext cx="4456808" cy="2239759"/>
          </a:xfrm>
          <a:prstGeom prst="rect">
            <a:avLst/>
          </a:prstGeom>
        </p:spPr>
      </p:pic>
      <p:sp>
        <p:nvSpPr>
          <p:cNvPr id="18"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2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3" name="TextBox 22"/>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24" name="直接连接符 2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28"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9" name="灯片编号占位符 28"/>
          <p:cNvSpPr>
            <a:spLocks noGrp="1"/>
          </p:cNvSpPr>
          <p:nvPr>
            <p:ph type="sldNum" sz="quarter" idx="12"/>
          </p:nvPr>
        </p:nvSpPr>
        <p:spPr/>
        <p:txBody>
          <a:bodyPr/>
          <a:lstStyle/>
          <a:p>
            <a:fld id="{C35DAED7-3D46-43E3-887E-0E9FEB1A9ADE}" type="slidenum">
              <a:rPr lang="zh-CN" altLang="en-US" smtClean="0"/>
              <a:pPr/>
              <a:t>58</a:t>
            </a:fld>
            <a:endParaRPr lang="zh-CN" altLang="en-US"/>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6"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7" name="TextBox 6"/>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8" name="直接连接符 7"/>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2"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3" name="TextBox 12"/>
          <p:cNvSpPr txBox="1"/>
          <p:nvPr/>
        </p:nvSpPr>
        <p:spPr>
          <a:xfrm>
            <a:off x="565494" y="831962"/>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pic>
        <p:nvPicPr>
          <p:cNvPr id="14" name="图片 13" descr="蛋壳vr.jpg"/>
          <p:cNvPicPr>
            <a:picLocks noChangeAspect="1"/>
          </p:cNvPicPr>
          <p:nvPr/>
        </p:nvPicPr>
        <p:blipFill>
          <a:blip r:embed="rId2"/>
          <a:stretch>
            <a:fillRect/>
          </a:stretch>
        </p:blipFill>
        <p:spPr>
          <a:xfrm>
            <a:off x="2778014" y="1965404"/>
            <a:ext cx="3927070" cy="4013221"/>
          </a:xfrm>
          <a:prstGeom prst="rect">
            <a:avLst/>
          </a:prstGeom>
        </p:spPr>
      </p:pic>
      <p:cxnSp>
        <p:nvCxnSpPr>
          <p:cNvPr id="15" name="直接连接符 14"/>
          <p:cNvCxnSpPr/>
          <p:nvPr/>
        </p:nvCxnSpPr>
        <p:spPr>
          <a:xfrm>
            <a:off x="3333750" y="1675540"/>
            <a:ext cx="856205"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2584517" y="1965402"/>
            <a:ext cx="1498463"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rot="5400000">
            <a:off x="5469663" y="2091825"/>
            <a:ext cx="1662703" cy="199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rot="10800000">
            <a:off x="5455502" y="1677129"/>
            <a:ext cx="846509" cy="1589"/>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1" name="TextBox 20"/>
          <p:cNvSpPr txBox="1"/>
          <p:nvPr/>
        </p:nvSpPr>
        <p:spPr>
          <a:xfrm>
            <a:off x="4506890" y="1565294"/>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2400mm </a:t>
            </a:r>
            <a:endParaRPr lang="zh-CN" altLang="en-US" sz="1000" dirty="0" smtClean="0">
              <a:latin typeface="微软雅黑" pitchFamily="34" charset="-122"/>
              <a:ea typeface="微软雅黑" pitchFamily="34" charset="-122"/>
            </a:endParaRPr>
          </a:p>
          <a:p>
            <a:endParaRPr lang="zh-CN" altLang="en-US" sz="1000" dirty="0"/>
          </a:p>
        </p:txBody>
      </p:sp>
      <p:cxnSp>
        <p:nvCxnSpPr>
          <p:cNvPr id="23" name="直接连接符 22"/>
          <p:cNvCxnSpPr/>
          <p:nvPr/>
        </p:nvCxnSpPr>
        <p:spPr>
          <a:xfrm>
            <a:off x="6302011" y="2495550"/>
            <a:ext cx="2003789" cy="304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6302011" y="4119018"/>
            <a:ext cx="2211213"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16200000" flipH="1">
            <a:off x="7524507" y="2711385"/>
            <a:ext cx="425574"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16200000" flipV="1">
            <a:off x="7487925" y="3871238"/>
            <a:ext cx="495747" cy="29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7384093" y="3143190"/>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1200mm </a:t>
            </a:r>
            <a:endParaRPr lang="zh-CN" altLang="en-US" sz="1000" dirty="0" smtClean="0">
              <a:latin typeface="微软雅黑" pitchFamily="34" charset="-122"/>
              <a:ea typeface="微软雅黑" pitchFamily="34" charset="-122"/>
            </a:endParaRPr>
          </a:p>
          <a:p>
            <a:endParaRPr lang="zh-CN" altLang="en-US" sz="1000" dirty="0"/>
          </a:p>
        </p:txBody>
      </p:sp>
      <p:cxnSp>
        <p:nvCxnSpPr>
          <p:cNvPr id="65" name="直接连接符 64"/>
          <p:cNvCxnSpPr/>
          <p:nvPr/>
        </p:nvCxnSpPr>
        <p:spPr>
          <a:xfrm>
            <a:off x="2047875" y="5532301"/>
            <a:ext cx="1133475" cy="172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7" name="直接连接符 66"/>
          <p:cNvCxnSpPr/>
          <p:nvPr/>
        </p:nvCxnSpPr>
        <p:spPr>
          <a:xfrm>
            <a:off x="2047875" y="5733801"/>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69" name="直接连接符 68"/>
          <p:cNvCxnSpPr/>
          <p:nvPr/>
        </p:nvCxnSpPr>
        <p:spPr>
          <a:xfrm rot="16200000" flipV="1">
            <a:off x="2092785" y="5982153"/>
            <a:ext cx="495747" cy="29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70" name="直接连接符 69"/>
          <p:cNvCxnSpPr/>
          <p:nvPr/>
        </p:nvCxnSpPr>
        <p:spPr>
          <a:xfrm rot="16200000" flipH="1">
            <a:off x="2126375" y="5319512"/>
            <a:ext cx="425574"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71" name="TextBox 70"/>
          <p:cNvSpPr txBox="1"/>
          <p:nvPr/>
        </p:nvSpPr>
        <p:spPr>
          <a:xfrm>
            <a:off x="1499407" y="5532300"/>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350mm </a:t>
            </a:r>
            <a:endParaRPr lang="zh-CN" altLang="en-US" sz="1000" dirty="0" smtClean="0">
              <a:latin typeface="微软雅黑" pitchFamily="34" charset="-122"/>
              <a:ea typeface="微软雅黑" pitchFamily="34" charset="-122"/>
            </a:endParaRPr>
          </a:p>
          <a:p>
            <a:endParaRPr lang="zh-CN" altLang="en-US" sz="1000" dirty="0"/>
          </a:p>
        </p:txBody>
      </p:sp>
      <p:sp>
        <p:nvSpPr>
          <p:cNvPr id="31" name="灯片编号占位符 30"/>
          <p:cNvSpPr>
            <a:spLocks noGrp="1"/>
          </p:cNvSpPr>
          <p:nvPr>
            <p:ph type="sldNum" sz="quarter" idx="12"/>
          </p:nvPr>
        </p:nvSpPr>
        <p:spPr/>
        <p:txBody>
          <a:bodyPr/>
          <a:lstStyle/>
          <a:p>
            <a:fld id="{C35DAED7-3D46-43E3-887E-0E9FEB1A9ADE}" type="slidenum">
              <a:rPr lang="zh-CN" altLang="en-US" smtClean="0"/>
              <a:pPr/>
              <a:t>59</a:t>
            </a:fld>
            <a:endParaRPr lang="zh-CN" altLang="en-US"/>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descr="液晶电视.jpg"/>
          <p:cNvPicPr>
            <a:picLocks noChangeAspect="1"/>
          </p:cNvPicPr>
          <p:nvPr/>
        </p:nvPicPr>
        <p:blipFill>
          <a:blip r:embed="rId2"/>
          <a:stretch>
            <a:fillRect/>
          </a:stretch>
        </p:blipFill>
        <p:spPr>
          <a:xfrm>
            <a:off x="3008633" y="2405308"/>
            <a:ext cx="3695700" cy="2159000"/>
          </a:xfrm>
          <a:prstGeom prst="rect">
            <a:avLst/>
          </a:prstGeom>
        </p:spPr>
      </p:pic>
      <p:sp>
        <p:nvSpPr>
          <p:cNvPr id="3" name="TextBox 2"/>
          <p:cNvSpPr txBox="1"/>
          <p:nvPr/>
        </p:nvSpPr>
        <p:spPr>
          <a:xfrm>
            <a:off x="565494" y="827549"/>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展项尺寸图</a:t>
            </a:r>
          </a:p>
        </p:txBody>
      </p:sp>
      <p:sp>
        <p:nvSpPr>
          <p:cNvPr id="4"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5"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6" name="TextBox 5"/>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7" name="直接连接符 6"/>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8" name="直接连接符 7"/>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1"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cxnSp>
        <p:nvCxnSpPr>
          <p:cNvPr id="13" name="直接连接符 12"/>
          <p:cNvCxnSpPr/>
          <p:nvPr/>
        </p:nvCxnSpPr>
        <p:spPr>
          <a:xfrm rot="5400000" flipH="1" flipV="1">
            <a:off x="5701472" y="4969584"/>
            <a:ext cx="2004135" cy="1587"/>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2255556" y="5217780"/>
            <a:ext cx="1507742"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10800000">
            <a:off x="5267352" y="5442498"/>
            <a:ext cx="1436983"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a:off x="3010221" y="5439321"/>
            <a:ext cx="1286745"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7" name="TextBox 16"/>
          <p:cNvSpPr txBox="1"/>
          <p:nvPr/>
        </p:nvSpPr>
        <p:spPr>
          <a:xfrm>
            <a:off x="4427596" y="5325625"/>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1327.6mm </a:t>
            </a:r>
            <a:endParaRPr lang="zh-CN" altLang="en-US" sz="1000" dirty="0" smtClean="0">
              <a:latin typeface="微软雅黑" pitchFamily="34" charset="-122"/>
              <a:ea typeface="微软雅黑" pitchFamily="34" charset="-122"/>
            </a:endParaRPr>
          </a:p>
          <a:p>
            <a:endParaRPr lang="zh-CN" altLang="en-US" sz="1000" dirty="0"/>
          </a:p>
        </p:txBody>
      </p:sp>
      <p:cxnSp>
        <p:nvCxnSpPr>
          <p:cNvPr id="18" name="直接连接符 17"/>
          <p:cNvCxnSpPr/>
          <p:nvPr/>
        </p:nvCxnSpPr>
        <p:spPr>
          <a:xfrm rot="5400000">
            <a:off x="2656441" y="3132616"/>
            <a:ext cx="702795"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3" name="直接连接符 22"/>
          <p:cNvCxnSpPr/>
          <p:nvPr/>
        </p:nvCxnSpPr>
        <p:spPr>
          <a:xfrm flipV="1">
            <a:off x="6258713" y="4464701"/>
            <a:ext cx="1744825"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flipV="1">
            <a:off x="6704335" y="2405309"/>
            <a:ext cx="1299203" cy="1"/>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rot="5400000">
            <a:off x="7378024" y="2690888"/>
            <a:ext cx="571160"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7" name="TextBox 26"/>
          <p:cNvSpPr txBox="1"/>
          <p:nvPr/>
        </p:nvSpPr>
        <p:spPr>
          <a:xfrm>
            <a:off x="7243729" y="3309916"/>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746.8mm </a:t>
            </a:r>
            <a:endParaRPr lang="zh-CN" altLang="en-US" sz="1000" dirty="0" smtClean="0">
              <a:latin typeface="微软雅黑" pitchFamily="34" charset="-122"/>
              <a:ea typeface="微软雅黑" pitchFamily="34" charset="-122"/>
            </a:endParaRPr>
          </a:p>
          <a:p>
            <a:endParaRPr lang="zh-CN" altLang="en-US" sz="1000" dirty="0"/>
          </a:p>
        </p:txBody>
      </p:sp>
      <p:cxnSp>
        <p:nvCxnSpPr>
          <p:cNvPr id="33" name="直接连接符 32"/>
          <p:cNvCxnSpPr/>
          <p:nvPr/>
        </p:nvCxnSpPr>
        <p:spPr>
          <a:xfrm rot="16200000" flipV="1">
            <a:off x="7373026" y="4174121"/>
            <a:ext cx="581159"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9" name="灯片编号占位符 28"/>
          <p:cNvSpPr>
            <a:spLocks noGrp="1"/>
          </p:cNvSpPr>
          <p:nvPr>
            <p:ph type="sldNum" sz="quarter" idx="10"/>
          </p:nvPr>
        </p:nvSpPr>
        <p:spPr>
          <a:xfrm>
            <a:off x="3007044" y="7008181"/>
            <a:ext cx="2495127" cy="402567"/>
          </a:xfrm>
        </p:spPr>
        <p:txBody>
          <a:bodyPr/>
          <a:lstStyle/>
          <a:p>
            <a:pPr>
              <a:defRPr/>
            </a:pPr>
            <a:fld id="{88295C68-CED8-44D4-A936-FC3161731B4B}" type="slidenum">
              <a:rPr lang="zh-CN" altLang="en-US" smtClean="0"/>
              <a:pPr>
                <a:defRPr/>
              </a:pPr>
              <a:t>6</a:t>
            </a:fld>
            <a:endParaRPr lang="en-US" altLang="zh-CN"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6" name="TextBox 5"/>
          <p:cNvSpPr txBox="1"/>
          <p:nvPr/>
        </p:nvSpPr>
        <p:spPr>
          <a:xfrm>
            <a:off x="609853" y="2129478"/>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7" name="TextBox 6"/>
          <p:cNvSpPr txBox="1"/>
          <p:nvPr/>
        </p:nvSpPr>
        <p:spPr>
          <a:xfrm>
            <a:off x="609853" y="679321"/>
            <a:ext cx="10031241" cy="1450157"/>
          </a:xfrm>
          <a:prstGeom prst="rect">
            <a:avLst/>
          </a:prstGeom>
          <a:noFill/>
        </p:spPr>
        <p:txBody>
          <a:bodyPr wrap="square" lIns="64534" tIns="32266" rIns="64534" bIns="32266" rtlCol="0">
            <a:spAutoFit/>
          </a:bodyPr>
          <a:lstStyle/>
          <a:p>
            <a:pPr>
              <a:lnSpc>
                <a:spcPct val="1500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、首先满足展项的安全性与功能性；</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、应确保展项造型的美观性，应与原设计保持一致；</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、大屏幕应有具备良好的散热环境</a:t>
            </a:r>
            <a:r>
              <a:rPr lang="zh-CN" altLang="en-US" sz="1200" dirty="0" smtClean="0">
                <a:solidFill>
                  <a:srgbClr val="000000"/>
                </a:solidFill>
                <a:latin typeface="微软雅黑" pitchFamily="34" charset="-122"/>
                <a:ea typeface="微软雅黑" pitchFamily="34" charset="-122"/>
                <a:sym typeface="华文细黑" pitchFamily="2" charset="-122"/>
              </a:rPr>
              <a:t>；</a:t>
            </a:r>
            <a:endParaRPr lang="en-US" altLang="zh-CN" sz="1200" dirty="0" smtClean="0">
              <a:solidFill>
                <a:srgbClr val="000000"/>
              </a:solidFill>
              <a:latin typeface="微软雅黑" pitchFamily="34" charset="-122"/>
              <a:ea typeface="微软雅黑" pitchFamily="34" charset="-122"/>
              <a:sym typeface="华文细黑" pitchFamily="2"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华文细黑" pitchFamily="2" charset="-122"/>
              </a:rPr>
              <a:t>5</a:t>
            </a:r>
            <a:r>
              <a:rPr lang="zh-CN" altLang="en-US" sz="12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200" dirty="0" smtClean="0">
                <a:latin typeface="微软雅黑" pitchFamily="34" charset="-122"/>
                <a:ea typeface="微软雅黑" pitchFamily="34" charset="-122"/>
                <a:sym typeface="华文细黑" pitchFamily="2" charset="-122"/>
              </a:rPr>
              <a:t>。</a:t>
            </a:r>
            <a:endParaRPr lang="en-US" altLang="zh-CN" sz="1200" dirty="0">
              <a:latin typeface="微软雅黑" pitchFamily="34" charset="-122"/>
              <a:ea typeface="微软雅黑" pitchFamily="34" charset="-122"/>
            </a:endParaRPr>
          </a:p>
        </p:txBody>
      </p:sp>
      <p:sp>
        <p:nvSpPr>
          <p:cNvPr id="8" name="TextBox 7"/>
          <p:cNvSpPr txBox="1"/>
          <p:nvPr/>
        </p:nvSpPr>
        <p:spPr>
          <a:xfrm>
            <a:off x="609853" y="2327534"/>
            <a:ext cx="10031242" cy="1450157"/>
          </a:xfrm>
          <a:prstGeom prst="rect">
            <a:avLst/>
          </a:prstGeom>
          <a:noFill/>
        </p:spPr>
        <p:txBody>
          <a:bodyPr wrap="square" lIns="64534" tIns="32266" rIns="64534" bIns="32266" rtlCol="0">
            <a:spAutoFit/>
          </a:bodyPr>
          <a:lstStyle/>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1</a:t>
            </a:r>
            <a:r>
              <a:rPr lang="zh-CN" altLang="en-US" sz="1200" dirty="0" smtClean="0">
                <a:solidFill>
                  <a:srgbClr val="000000"/>
                </a:solidFill>
                <a:latin typeface="微软雅黑" pitchFamily="34" charset="-122"/>
                <a:ea typeface="微软雅黑" pitchFamily="34" charset="-122"/>
                <a:sym typeface="微软雅黑" pitchFamily="34" charset="-122"/>
              </a:rPr>
              <a:t>、保持展品整体整洁；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2</a:t>
            </a:r>
            <a:r>
              <a:rPr lang="zh-CN" altLang="en-US" sz="12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3</a:t>
            </a:r>
            <a:r>
              <a:rPr lang="zh-CN" altLang="en-US" sz="12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200" dirty="0" smtClean="0">
              <a:solidFill>
                <a:srgbClr val="000000"/>
              </a:solidFill>
              <a:latin typeface="微软雅黑" pitchFamily="34" charset="-122"/>
              <a:ea typeface="微软雅黑" pitchFamily="34" charset="-122"/>
              <a:sym typeface="微软雅黑" pitchFamily="34" charset="-122"/>
            </a:endParaRP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4</a:t>
            </a:r>
            <a:r>
              <a:rPr lang="zh-CN" altLang="en-US" sz="12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ct val="150000"/>
              </a:lnSpc>
            </a:pPr>
            <a:r>
              <a:rPr lang="en-US" altLang="zh-CN" sz="1200" dirty="0" smtClean="0">
                <a:solidFill>
                  <a:srgbClr val="000000"/>
                </a:solidFill>
                <a:latin typeface="微软雅黑" pitchFamily="34" charset="-122"/>
                <a:ea typeface="微软雅黑" pitchFamily="34" charset="-122"/>
                <a:sym typeface="微软雅黑" pitchFamily="34" charset="-122"/>
              </a:rPr>
              <a:t>5</a:t>
            </a:r>
            <a:r>
              <a:rPr lang="zh-CN" altLang="en-US" sz="12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9" name="TextBox 8"/>
          <p:cNvSpPr txBox="1"/>
          <p:nvPr/>
        </p:nvSpPr>
        <p:spPr>
          <a:xfrm>
            <a:off x="588926" y="37967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10" name="TextBox 9"/>
          <p:cNvSpPr txBox="1"/>
          <p:nvPr/>
        </p:nvSpPr>
        <p:spPr>
          <a:xfrm>
            <a:off x="609853" y="4058442"/>
            <a:ext cx="10063996" cy="896159"/>
          </a:xfrm>
          <a:prstGeom prst="rect">
            <a:avLst/>
          </a:prstGeom>
          <a:noFill/>
        </p:spPr>
        <p:txBody>
          <a:bodyPr wrap="square" lIns="64534" tIns="32266" rIns="64534" bIns="32266" rtlCol="0">
            <a:spAutoFit/>
          </a:bodyPr>
          <a:lstStyle/>
          <a:p>
            <a:pPr>
              <a:lnSpc>
                <a:spcPct val="150000"/>
              </a:lnSpc>
            </a:pPr>
            <a:r>
              <a:rPr lang="en-US"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、展区周围应当有隔离措施；</a:t>
            </a:r>
          </a:p>
          <a:p>
            <a:pPr>
              <a:lnSpc>
                <a:spcPct val="150000"/>
              </a:lnSpc>
            </a:pPr>
            <a:r>
              <a:rPr lang="en-US"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、看护观众切勿人为恶意破坏展品；</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、指导观众操作展品，切勿违规操作以免造成伤害。</a:t>
            </a:r>
          </a:p>
        </p:txBody>
      </p:sp>
      <p:sp>
        <p:nvSpPr>
          <p:cNvPr id="11" name="TextBox 10"/>
          <p:cNvSpPr txBox="1"/>
          <p:nvPr/>
        </p:nvSpPr>
        <p:spPr>
          <a:xfrm>
            <a:off x="609854" y="5023760"/>
            <a:ext cx="10031241" cy="205032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、展品吊挂基础</a:t>
            </a:r>
            <a:r>
              <a:rPr lang="zh-CN" altLang="en-US" sz="1200" smtClean="0">
                <a:latin typeface="微软雅黑" pitchFamily="34" charset="-122"/>
                <a:ea typeface="微软雅黑" pitchFamily="34" charset="-122"/>
              </a:rPr>
              <a:t>需求：专用支架（定制）</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、用电需求：有 </a:t>
            </a:r>
            <a:r>
              <a:rPr lang="en-US" altLang="zh-CN" sz="1200" dirty="0" smtClean="0">
                <a:latin typeface="微软雅黑" pitchFamily="34" charset="-122"/>
                <a:ea typeface="微软雅黑" pitchFamily="34" charset="-122"/>
              </a:rPr>
              <a:t>220V</a:t>
            </a:r>
          </a:p>
          <a:p>
            <a:pPr>
              <a:lnSpc>
                <a:spcPct val="1500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、用水需求：无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、独立设备间需求：无</a:t>
            </a:r>
            <a:endParaRPr lang="en-US" altLang="zh-CN" sz="1200" dirty="0" smtClean="0">
              <a:latin typeface="微软雅黑" pitchFamily="34" charset="-122"/>
              <a:ea typeface="微软雅黑" pitchFamily="34" charset="-122"/>
            </a:endParaRPr>
          </a:p>
          <a:p>
            <a:pPr>
              <a:lnSpc>
                <a:spcPct val="1500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ct val="150000"/>
              </a:lnSpc>
            </a:pP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、其他特殊需求：无</a:t>
            </a:r>
          </a:p>
        </p:txBody>
      </p:sp>
      <p:sp>
        <p:nvSpPr>
          <p:cNvPr id="12"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3"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4" name="TextBox 13"/>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5" name="直接连接符 14"/>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9"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60</a:t>
            </a:fld>
            <a:endParaRPr lang="zh-CN" altLang="en-US"/>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42603" y="942379"/>
            <a:ext cx="4489234" cy="6112972"/>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、显示器：</a:t>
            </a:r>
            <a:r>
              <a:rPr lang="en-US" altLang="zh-CN" sz="1300" dirty="0" smtClean="0">
                <a:latin typeface="微软雅黑" pitchFamily="34" charset="-122"/>
                <a:ea typeface="微软雅黑" pitchFamily="34" charset="-122"/>
              </a:rPr>
              <a:t>55</a:t>
            </a:r>
            <a:r>
              <a:rPr lang="zh-CN" altLang="en-US" sz="1300" dirty="0" smtClean="0">
                <a:latin typeface="微软雅黑" pitchFamily="34" charset="-122"/>
                <a:ea typeface="微软雅黑" pitchFamily="34" charset="-122"/>
              </a:rPr>
              <a:t>寸液晶拼屏，</a:t>
            </a:r>
            <a:r>
              <a:rPr lang="en-US" altLang="zh-CN" sz="1300" dirty="0" smtClean="0">
                <a:latin typeface="微软雅黑" pitchFamily="34" charset="-122"/>
                <a:ea typeface="微软雅黑" pitchFamily="34" charset="-122"/>
              </a:rPr>
              <a:t>2x2</a:t>
            </a:r>
            <a:r>
              <a:rPr lang="zh-CN" altLang="en-US" sz="1300" dirty="0" smtClean="0">
                <a:latin typeface="微软雅黑" pitchFamily="34" charset="-122"/>
                <a:ea typeface="微软雅黑" pitchFamily="34" charset="-122"/>
              </a:rPr>
              <a:t>，拼缝</a:t>
            </a:r>
            <a:r>
              <a:rPr lang="en-US" altLang="zh-CN" sz="1300" dirty="0" smtClean="0">
                <a:latin typeface="微软雅黑" pitchFamily="34" charset="-122"/>
                <a:ea typeface="微软雅黑" pitchFamily="34" charset="-122"/>
              </a:rPr>
              <a:t>3.5mm</a:t>
            </a:r>
            <a:r>
              <a:rPr lang="zh-CN" altLang="en-US" sz="1300" dirty="0" smtClean="0">
                <a:latin typeface="微软雅黑" pitchFamily="34" charset="-122"/>
                <a:ea typeface="微软雅黑" pitchFamily="34" charset="-122"/>
              </a:rPr>
              <a:t>。</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、机柜材质：钢板烤漆。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、设备：伺服控制器、体感器。</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a:t>
            </a:r>
            <a:r>
              <a:rPr lang="zh-CN" altLang="en-US" sz="1300" dirty="0">
                <a:latin typeface="微软雅黑" pitchFamily="34" charset="-122"/>
                <a:ea typeface="微软雅黑" pitchFamily="34" charset="-122"/>
              </a:rPr>
              <a:t>、中控系统各</a:t>
            </a:r>
            <a:r>
              <a:rPr lang="en-US" altLang="zh-CN" sz="1300" dirty="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、软件：体感软件、图像合成软件。</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、用电安全事项：采用暗线走线方式，布展需预留音视频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线槽和网络接口。</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、用电安全事项：采用暗线走线方式，布展需预留音视频</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线槽。</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、背景墙：骨架（</a:t>
            </a:r>
            <a:r>
              <a:rPr lang="en-US" altLang="zh-CN" sz="1300" dirty="0" smtClean="0">
                <a:latin typeface="微软雅黑" pitchFamily="34" charset="-122"/>
                <a:ea typeface="微软雅黑" pitchFamily="34" charset="-122"/>
              </a:rPr>
              <a:t>40X40X2.0</a:t>
            </a:r>
            <a:r>
              <a:rPr lang="zh-CN" altLang="en-US" sz="1300" dirty="0" smtClean="0">
                <a:latin typeface="微软雅黑" pitchFamily="34" charset="-122"/>
                <a:ea typeface="微软雅黑" pitchFamily="34" charset="-122"/>
              </a:rPr>
              <a:t>镀锌钢管） </a:t>
            </a:r>
            <a:r>
              <a:rPr lang="zh-CN" altLang="en-US" sz="1300" dirty="0" smtClean="0">
                <a:latin typeface="微软雅黑" pitchFamily="34" charset="-122"/>
                <a:ea typeface="微软雅黑" pitchFamily="34" charset="-122"/>
              </a:rPr>
              <a:t>防火板材</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9</a:t>
            </a:r>
            <a:r>
              <a:rPr lang="zh-CN" altLang="en-US" sz="1300" dirty="0" smtClean="0">
                <a:latin typeface="微软雅黑" pitchFamily="34" charset="-122"/>
                <a:ea typeface="微软雅黑" pitchFamily="34" charset="-122"/>
              </a:rPr>
              <a:t>、整体设备内嵌方式安装。</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10</a:t>
            </a:r>
            <a:r>
              <a:rPr lang="zh-CN" altLang="en-US" sz="1300" dirty="0" smtClean="0">
                <a:latin typeface="微软雅黑" pitchFamily="34" charset="-122"/>
                <a:ea typeface="微软雅黑" pitchFamily="34" charset="-122"/>
              </a:rPr>
              <a:t>、其它：主机及屏幕具有良好的散热条件。</a:t>
            </a:r>
            <a:endParaRPr lang="en-US" altLang="zh-CN" sz="1300" dirty="0" smtClean="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6" name="TextBox 5"/>
          <p:cNvSpPr txBox="1"/>
          <p:nvPr/>
        </p:nvSpPr>
        <p:spPr>
          <a:xfrm>
            <a:off x="5346710" y="942381"/>
            <a:ext cx="4959143" cy="2119571"/>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7"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8"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51" y="175402"/>
            <a:ext cx="1696561"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a:t>
            </a:r>
            <a:r>
              <a:rPr lang="zh-CN" altLang="en-US" sz="1300" dirty="0">
                <a:solidFill>
                  <a:srgbClr val="58585A"/>
                </a:solidFill>
                <a:latin typeface="微软雅黑" pitchFamily="34" charset="-122"/>
                <a:ea typeface="微软雅黑" pitchFamily="34" charset="-122"/>
                <a:cs typeface="Times New Roman" pitchFamily="18" charset="0"/>
              </a:rPr>
              <a:t>信息天地</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4"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61</a:t>
            </a:fld>
            <a:endParaRPr lang="zh-CN" altLang="en-US"/>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719" y="267847"/>
            <a:ext cx="7806905" cy="775294"/>
          </a:xfrm>
          <a:prstGeom prst="round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65" tIns="51933" rIns="103865" bIns="51933" rtlCol="0" anchor="ctr"/>
          <a:lstStyle/>
          <a:p>
            <a:pPr algn="ctr"/>
            <a:endParaRPr lang="zh-CN" altLang="en-US">
              <a:solidFill>
                <a:schemeClr val="bg1"/>
              </a:solidFill>
            </a:endParaRPr>
          </a:p>
        </p:txBody>
      </p:sp>
      <p:sp>
        <p:nvSpPr>
          <p:cNvPr id="8" name="TextBox 7"/>
          <p:cNvSpPr txBox="1"/>
          <p:nvPr/>
        </p:nvSpPr>
        <p:spPr>
          <a:xfrm>
            <a:off x="9534" y="337034"/>
            <a:ext cx="7775591" cy="335713"/>
          </a:xfrm>
          <a:prstGeom prst="rect">
            <a:avLst/>
          </a:prstGeom>
          <a:noFill/>
        </p:spPr>
        <p:txBody>
          <a:bodyPr wrap="square" lIns="103865" tIns="51933" rIns="103865" bIns="51933" rtlCol="0">
            <a:spAutoFit/>
          </a:bodyPr>
          <a:lstStyle/>
          <a:p>
            <a:pPr algn="ctr"/>
            <a:r>
              <a:rPr lang="en-US" altLang="zh-CN" sz="1300" b="1" dirty="0">
                <a:solidFill>
                  <a:schemeClr val="bg1"/>
                </a:solidFill>
                <a:latin typeface="微软雅黑" pitchFamily="34" charset="-122"/>
                <a:ea typeface="微软雅黑" pitchFamily="34" charset="-122"/>
              </a:rPr>
              <a:t>XUCHANG SCIENCE AND TECHNOLOGY MUSEUM </a:t>
            </a:r>
            <a:r>
              <a:rPr lang="en-US" altLang="zh-CN" sz="1500" b="1" dirty="0">
                <a:solidFill>
                  <a:schemeClr val="bg1"/>
                </a:solidFill>
                <a:latin typeface="微软雅黑" pitchFamily="34" charset="-122"/>
                <a:ea typeface="微软雅黑" pitchFamily="34" charset="-122"/>
              </a:rPr>
              <a:t>︱ </a:t>
            </a:r>
            <a:r>
              <a:rPr lang="zh-CN" altLang="en-US" sz="1500" b="1" dirty="0" smtClean="0">
                <a:solidFill>
                  <a:schemeClr val="bg1"/>
                </a:solidFill>
                <a:latin typeface="微软雅黑" pitchFamily="34" charset="-122"/>
                <a:ea typeface="微软雅黑" pitchFamily="34" charset="-122"/>
              </a:rPr>
              <a:t>许昌科学技术馆</a:t>
            </a:r>
            <a:endParaRPr lang="zh-CN" altLang="en-US" sz="1500" b="1" dirty="0">
              <a:solidFill>
                <a:schemeClr val="bg1"/>
              </a:solidFill>
              <a:latin typeface="微软雅黑" pitchFamily="34" charset="-122"/>
              <a:ea typeface="微软雅黑" pitchFamily="34" charset="-122"/>
            </a:endParaRPr>
          </a:p>
        </p:txBody>
      </p:sp>
      <p:sp>
        <p:nvSpPr>
          <p:cNvPr id="9" name="TextBox 8"/>
          <p:cNvSpPr txBox="1"/>
          <p:nvPr/>
        </p:nvSpPr>
        <p:spPr>
          <a:xfrm>
            <a:off x="2942818" y="3083162"/>
            <a:ext cx="6502270" cy="1015663"/>
          </a:xfrm>
          <a:prstGeom prst="rect">
            <a:avLst/>
          </a:prstGeom>
          <a:noFill/>
        </p:spPr>
        <p:txBody>
          <a:bodyPr wrap="square" rtlCol="0">
            <a:spAutoFit/>
          </a:bodyPr>
          <a:lstStyle/>
          <a:p>
            <a:r>
              <a:rPr lang="zh-CN" altLang="en-US" sz="6000" dirty="0" smtClean="0">
                <a:latin typeface="微软雅黑" pitchFamily="34" charset="-122"/>
                <a:ea typeface="微软雅黑" pitchFamily="34" charset="-122"/>
              </a:rPr>
              <a:t>珍爱生命展区</a:t>
            </a:r>
            <a:endParaRPr lang="zh-CN" altLang="en-US" sz="6000" dirty="0">
              <a:latin typeface="微软雅黑" pitchFamily="34" charset="-122"/>
              <a:ea typeface="微软雅黑" pitchFamily="34" charset="-122"/>
            </a:endParaRPr>
          </a:p>
        </p:txBody>
      </p:sp>
      <p:sp>
        <p:nvSpPr>
          <p:cNvPr id="7" name="灯片编号占位符 6"/>
          <p:cNvSpPr>
            <a:spLocks noGrp="1"/>
          </p:cNvSpPr>
          <p:nvPr>
            <p:ph type="sldNum" sz="quarter" idx="12"/>
          </p:nvPr>
        </p:nvSpPr>
        <p:spPr/>
        <p:txBody>
          <a:bodyPr/>
          <a:lstStyle/>
          <a:p>
            <a:fld id="{C35DAED7-3D46-43E3-887E-0E9FEB1A9ADE}" type="slidenum">
              <a:rPr lang="zh-CN" altLang="en-US" smtClean="0"/>
              <a:pPr/>
              <a:t>62</a:t>
            </a:fld>
            <a:endParaRPr lang="zh-CN" altLang="en-US"/>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130511555"/>
              </p:ext>
            </p:extLst>
          </p:nvPr>
        </p:nvGraphicFramePr>
        <p:xfrm>
          <a:off x="2997314" y="1595535"/>
          <a:ext cx="4031567" cy="4950000"/>
        </p:xfrm>
        <a:graphic>
          <a:graphicData uri="http://schemas.openxmlformats.org/drawingml/2006/table">
            <a:tbl>
              <a:tblPr firstRow="1" bandRow="1">
                <a:tableStyleId>{5C22544A-7EE6-4342-B048-85BDC9FD1C3A}</a:tableStyleId>
              </a:tblPr>
              <a:tblGrid>
                <a:gridCol w="1008466"/>
                <a:gridCol w="1353115"/>
                <a:gridCol w="1669986"/>
              </a:tblGrid>
              <a:tr h="450000">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展区名称</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展项编号</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lnSpc>
                          <a:spcPct val="150000"/>
                        </a:lnSpc>
                      </a:pPr>
                      <a:r>
                        <a:rPr lang="zh-CN" altLang="en-US" sz="1400" dirty="0" smtClean="0">
                          <a:solidFill>
                            <a:schemeClr val="bg1"/>
                          </a:solidFill>
                          <a:latin typeface="微软雅黑" pitchFamily="34" charset="-122"/>
                          <a:ea typeface="微软雅黑" pitchFamily="34" charset="-122"/>
                        </a:rPr>
                        <a:t>展项名称</a:t>
                      </a:r>
                      <a:endParaRPr lang="zh-CN" altLang="en-US" sz="1400" dirty="0">
                        <a:solidFill>
                          <a:schemeClr val="bg1"/>
                        </a:solidFill>
                        <a:latin typeface="微软雅黑" pitchFamily="34" charset="-122"/>
                        <a:ea typeface="微软雅黑" pitchFamily="34"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50000"/>
                        <a:lumOff val="50000"/>
                      </a:schemeClr>
                    </a:solidFill>
                  </a:tcPr>
                </a:tc>
              </a:tr>
              <a:tr h="450000">
                <a:tc rowSpan="10">
                  <a:txBody>
                    <a:bodyPr/>
                    <a:lstStyle/>
                    <a:p>
                      <a:pPr algn="ctr" fontAlgn="b"/>
                      <a:r>
                        <a:rPr lang="zh-CN" altLang="en-US" sz="1000" b="0" i="0" u="none" strike="noStrike" dirty="0" smtClean="0">
                          <a:solidFill>
                            <a:srgbClr val="000000"/>
                          </a:solidFill>
                          <a:latin typeface="微软雅黑" pitchFamily="34" charset="-122"/>
                          <a:ea typeface="微软雅黑" pitchFamily="34" charset="-122"/>
                        </a:rPr>
                        <a:t>智能健康</a:t>
                      </a:r>
                      <a:endParaRPr lang="en-US" altLang="zh-CN" sz="1000" b="0" i="0" u="none" strike="noStrike" dirty="0">
                        <a:solidFill>
                          <a:srgbClr val="000000"/>
                        </a:solidFill>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XC03-4-38</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121" rtl="0" eaLnBrk="1" fontAlgn="auto" latinLnBrk="0" hangingPunct="1">
                        <a:lnSpc>
                          <a:spcPct val="100000"/>
                        </a:lnSpc>
                        <a:spcBef>
                          <a:spcPts val="0"/>
                        </a:spcBef>
                        <a:spcAft>
                          <a:spcPts val="0"/>
                        </a:spcAft>
                        <a:buClrTx/>
                        <a:buSzTx/>
                        <a:buFontTx/>
                        <a:buNone/>
                        <a:tabLst/>
                        <a:defRPr/>
                      </a:pPr>
                      <a:r>
                        <a:rPr lang="zh-CN" altLang="en-US" sz="1000" dirty="0" smtClean="0">
                          <a:latin typeface="微软雅黑" pitchFamily="34" charset="-122"/>
                          <a:ea typeface="微软雅黑" pitchFamily="34" charset="-122"/>
                        </a:rPr>
                        <a:t>数字医疗技术</a:t>
                      </a:r>
                      <a:endParaRPr lang="zh-CN" altLang="en-US" sz="1000" dirty="0">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XC03-4-39</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zh-CN" altLang="en-US" sz="1000" dirty="0" smtClean="0">
                          <a:latin typeface="微软雅黑" pitchFamily="34" charset="-122"/>
                          <a:ea typeface="微软雅黑" pitchFamily="34" charset="-122"/>
                        </a:rPr>
                        <a:t>智能穿戴设备</a:t>
                      </a:r>
                      <a:endParaRPr lang="zh-CN" altLang="en-US" sz="1000" dirty="0">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b="0" i="0" u="none" strike="noStrike" dirty="0" smtClean="0">
                          <a:solidFill>
                            <a:srgbClr val="000000"/>
                          </a:solidFill>
                          <a:latin typeface="微软雅黑" pitchFamily="34" charset="-122"/>
                          <a:ea typeface="微软雅黑" pitchFamily="34" charset="-122"/>
                        </a:rPr>
                        <a:t>XC03-4-40</a:t>
                      </a:r>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zh-CN" altLang="en-US" sz="1000" b="0" i="0" u="none" strike="noStrike" dirty="0" smtClean="0">
                          <a:solidFill>
                            <a:srgbClr val="000000"/>
                          </a:solidFill>
                          <a:latin typeface="微软雅黑" pitchFamily="34" charset="-122"/>
                          <a:ea typeface="微软雅黑" pitchFamily="34" charset="-122"/>
                        </a:rPr>
                        <a:t>智能健康亭</a:t>
                      </a: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US"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endParaRPr lang="zh-CN" altLang="en-US" sz="1000" b="0" i="0" u="none" strike="noStrike" dirty="0">
                        <a:solidFill>
                          <a:schemeClr val="tx1"/>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pPr algn="ctr">
                        <a:lnSpc>
                          <a:spcPct val="150000"/>
                        </a:lnSpc>
                      </a:pPr>
                      <a:endParaRPr lang="zh-CN" altLang="en-US" sz="1200" dirty="0">
                        <a:latin typeface="微软雅黑" pitchFamily="34" charset="-122"/>
                        <a:ea typeface="微软雅黑"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1042121" rtl="0" eaLnBrk="1" fontAlgn="b" latinLnBrk="0" hangingPunct="1">
                        <a:lnSpc>
                          <a:spcPct val="100000"/>
                        </a:lnSpc>
                        <a:spcBef>
                          <a:spcPts val="0"/>
                        </a:spcBef>
                        <a:spcAft>
                          <a:spcPts val="0"/>
                        </a:spcAft>
                        <a:buClrTx/>
                        <a:buSzTx/>
                        <a:buFontTx/>
                        <a:buNone/>
                        <a:tabLst/>
                        <a:defRPr/>
                      </a:pPr>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305" rtl="0" eaLnBrk="1" fontAlgn="ctr" latinLnBrk="0" hangingPunct="1">
                        <a:lnSpc>
                          <a:spcPct val="100000"/>
                        </a:lnSpc>
                        <a:spcBef>
                          <a:spcPts val="0"/>
                        </a:spcBef>
                        <a:spcAft>
                          <a:spcPts val="0"/>
                        </a:spcAft>
                        <a:buClrTx/>
                        <a:buSzTx/>
                        <a:buFontTx/>
                        <a:buNone/>
                        <a:tabLst/>
                        <a:defRPr/>
                      </a:pPr>
                      <a:endParaRPr lang="zh-CN" altLang="en-US" sz="1000" b="0" i="0" u="none" strike="noStrike" dirty="0" smtClean="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0000">
                <a:tc vMerge="1">
                  <a:txBody>
                    <a:bodyPr/>
                    <a:lstStyle/>
                    <a:p>
                      <a:endParaRPr lang="zh-CN" altLang="en-US"/>
                    </a:p>
                  </a:txBody>
                  <a:tcPr/>
                </a:tc>
                <a:tc>
                  <a:txBody>
                    <a:bodyPr/>
                    <a:lstStyle/>
                    <a:p>
                      <a:pPr marL="0" marR="0" indent="0" algn="ctr" defTabSz="1042121" rtl="0" eaLnBrk="1" fontAlgn="b" latinLnBrk="0" hangingPunct="1">
                        <a:lnSpc>
                          <a:spcPct val="100000"/>
                        </a:lnSpc>
                        <a:spcBef>
                          <a:spcPts val="0"/>
                        </a:spcBef>
                        <a:spcAft>
                          <a:spcPts val="0"/>
                        </a:spcAft>
                        <a:buClrTx/>
                        <a:buSzTx/>
                        <a:buFontTx/>
                        <a:buNone/>
                        <a:tabLst/>
                        <a:defRPr/>
                      </a:pPr>
                      <a:endParaRPr lang="en-US" altLang="zh-CN" sz="1000" b="0" i="0" u="none" strike="noStrike" dirty="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1042305" rtl="0" eaLnBrk="1" fontAlgn="ctr" latinLnBrk="0" hangingPunct="1">
                        <a:lnSpc>
                          <a:spcPct val="100000"/>
                        </a:lnSpc>
                        <a:spcBef>
                          <a:spcPts val="0"/>
                        </a:spcBef>
                        <a:spcAft>
                          <a:spcPts val="0"/>
                        </a:spcAft>
                        <a:buClrTx/>
                        <a:buSzTx/>
                        <a:buFontTx/>
                        <a:buNone/>
                        <a:tabLst/>
                        <a:defRPr/>
                      </a:pPr>
                      <a:endParaRPr lang="zh-CN" altLang="en-US" sz="1000" b="0" i="0" u="none" strike="noStrike" dirty="0" smtClean="0">
                        <a:solidFill>
                          <a:srgbClr val="000000"/>
                        </a:solidFill>
                        <a:latin typeface="微软雅黑" pitchFamily="34" charset="-122"/>
                        <a:ea typeface="微软雅黑" pitchFamily="34" charset="-122"/>
                      </a:endParaRPr>
                    </a:p>
                  </a:txBody>
                  <a:tcPr marL="9001" marR="9001" marT="919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7" name="圆角矩形 6"/>
          <p:cNvSpPr/>
          <p:nvPr/>
        </p:nvSpPr>
        <p:spPr>
          <a:xfrm>
            <a:off x="-7719" y="202530"/>
            <a:ext cx="7806905" cy="775294"/>
          </a:xfrm>
          <a:prstGeom prst="roundRect">
            <a:avLst/>
          </a:prstGeom>
          <a:solidFill>
            <a:schemeClr val="tx1">
              <a:lumMod val="95000"/>
              <a:lumOff val="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865" tIns="51933" rIns="103865" bIns="51933" rtlCol="0" anchor="ctr"/>
          <a:lstStyle/>
          <a:p>
            <a:pPr algn="ctr"/>
            <a:endParaRPr lang="zh-CN" altLang="en-US">
              <a:solidFill>
                <a:schemeClr val="bg1"/>
              </a:solidFill>
            </a:endParaRPr>
          </a:p>
        </p:txBody>
      </p:sp>
      <p:sp>
        <p:nvSpPr>
          <p:cNvPr id="8" name="TextBox 7"/>
          <p:cNvSpPr txBox="1"/>
          <p:nvPr/>
        </p:nvSpPr>
        <p:spPr>
          <a:xfrm>
            <a:off x="6151572" y="592322"/>
            <a:ext cx="877309" cy="305284"/>
          </a:xfrm>
          <a:prstGeom prst="rect">
            <a:avLst/>
          </a:prstGeom>
          <a:noFill/>
        </p:spPr>
        <p:txBody>
          <a:bodyPr wrap="none" lIns="104212" tIns="52106" rIns="104212" bIns="52106" rtlCol="0">
            <a:spAutoFit/>
          </a:bodyPr>
          <a:lstStyle/>
          <a:p>
            <a:r>
              <a:rPr lang="zh-CN" altLang="en-US" sz="1300" dirty="0" smtClean="0">
                <a:solidFill>
                  <a:schemeClr val="bg1"/>
                </a:solidFill>
                <a:latin typeface="微软雅黑" pitchFamily="34" charset="-122"/>
                <a:ea typeface="微软雅黑" pitchFamily="34" charset="-122"/>
              </a:rPr>
              <a:t>展项清单</a:t>
            </a:r>
            <a:endParaRPr lang="en-US" altLang="zh-CN" sz="1300" dirty="0" smtClean="0">
              <a:solidFill>
                <a:schemeClr val="bg1"/>
              </a:solidFill>
              <a:latin typeface="微软雅黑" pitchFamily="34" charset="-122"/>
              <a:ea typeface="微软雅黑" pitchFamily="34" charset="-122"/>
            </a:endParaRPr>
          </a:p>
        </p:txBody>
      </p:sp>
      <p:sp>
        <p:nvSpPr>
          <p:cNvPr id="9" name="TextBox 8"/>
          <p:cNvSpPr txBox="1"/>
          <p:nvPr/>
        </p:nvSpPr>
        <p:spPr>
          <a:xfrm>
            <a:off x="9534" y="271717"/>
            <a:ext cx="7775591" cy="335713"/>
          </a:xfrm>
          <a:prstGeom prst="rect">
            <a:avLst/>
          </a:prstGeom>
          <a:noFill/>
        </p:spPr>
        <p:txBody>
          <a:bodyPr wrap="square" lIns="103865" tIns="51933" rIns="103865" bIns="51933" rtlCol="0">
            <a:spAutoFit/>
          </a:bodyPr>
          <a:lstStyle/>
          <a:p>
            <a:pPr algn="ctr"/>
            <a:r>
              <a:rPr lang="en-US" altLang="zh-CN" sz="1300" b="1" dirty="0">
                <a:solidFill>
                  <a:schemeClr val="bg1"/>
                </a:solidFill>
                <a:latin typeface="微软雅黑" pitchFamily="34" charset="-122"/>
                <a:ea typeface="微软雅黑" pitchFamily="34" charset="-122"/>
              </a:rPr>
              <a:t>XUCHANG SCIENCE AND TECHNOLOGY MUSEUM </a:t>
            </a:r>
            <a:r>
              <a:rPr lang="en-US" altLang="zh-CN" sz="1500" b="1" dirty="0">
                <a:solidFill>
                  <a:schemeClr val="bg1"/>
                </a:solidFill>
                <a:latin typeface="微软雅黑" pitchFamily="34" charset="-122"/>
                <a:ea typeface="微软雅黑" pitchFamily="34" charset="-122"/>
              </a:rPr>
              <a:t>︱ </a:t>
            </a:r>
            <a:r>
              <a:rPr lang="zh-CN" altLang="en-US" sz="1500" b="1" dirty="0" smtClean="0">
                <a:solidFill>
                  <a:schemeClr val="bg1"/>
                </a:solidFill>
                <a:latin typeface="微软雅黑" pitchFamily="34" charset="-122"/>
                <a:ea typeface="微软雅黑" pitchFamily="34" charset="-122"/>
              </a:rPr>
              <a:t>许昌科学技术馆</a:t>
            </a:r>
            <a:endParaRPr lang="zh-CN" altLang="en-US" sz="1500" b="1" dirty="0">
              <a:solidFill>
                <a:schemeClr val="bg1"/>
              </a:solidFill>
              <a:latin typeface="微软雅黑" pitchFamily="34" charset="-122"/>
              <a:ea typeface="微软雅黑" pitchFamily="34" charset="-122"/>
            </a:endParaRPr>
          </a:p>
        </p:txBody>
      </p:sp>
      <p:sp>
        <p:nvSpPr>
          <p:cNvPr id="10" name="灯片编号占位符 9"/>
          <p:cNvSpPr>
            <a:spLocks noGrp="1"/>
          </p:cNvSpPr>
          <p:nvPr>
            <p:ph type="sldNum" sz="quarter" idx="12"/>
          </p:nvPr>
        </p:nvSpPr>
        <p:spPr/>
        <p:txBody>
          <a:bodyPr/>
          <a:lstStyle/>
          <a:p>
            <a:fld id="{C35DAED7-3D46-43E3-887E-0E9FEB1A9ADE}" type="slidenum">
              <a:rPr lang="zh-CN" altLang="en-US" smtClean="0"/>
              <a:pPr/>
              <a:t>63</a:t>
            </a:fld>
            <a:endParaRPr lang="zh-CN" altLang="en-US"/>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dministrator\Desktop\0214-许昌科技馆-儿童厅布局方案-Model.jpg"/>
          <p:cNvPicPr>
            <a:picLocks noChangeAspect="1" noChangeArrowheads="1"/>
          </p:cNvPicPr>
          <p:nvPr/>
        </p:nvPicPr>
        <p:blipFill>
          <a:blip r:embed="rId2" cstate="print"/>
          <a:stretch>
            <a:fillRect/>
          </a:stretch>
        </p:blipFill>
        <p:spPr bwMode="auto">
          <a:xfrm rot="16200000">
            <a:off x="1020725" y="5034773"/>
            <a:ext cx="1936781" cy="2571768"/>
          </a:xfrm>
          <a:prstGeom prst="rect">
            <a:avLst/>
          </a:prstGeom>
          <a:solidFill>
            <a:srgbClr val="00B050">
              <a:alpha val="51000"/>
            </a:srgbClr>
          </a:solidFill>
          <a:ln w="6350">
            <a:noFill/>
          </a:ln>
        </p:spPr>
      </p:pic>
      <p:sp>
        <p:nvSpPr>
          <p:cNvPr id="6" name="TextBox 5"/>
          <p:cNvSpPr txBox="1"/>
          <p:nvPr/>
        </p:nvSpPr>
        <p:spPr>
          <a:xfrm>
            <a:off x="565486" y="551322"/>
            <a:ext cx="4995531" cy="280691"/>
          </a:xfrm>
          <a:prstGeom prst="rect">
            <a:avLst/>
          </a:prstGeom>
          <a:noFill/>
        </p:spPr>
        <p:txBody>
          <a:bodyPr wrap="square" lIns="64616" tIns="32308" rIns="64616" bIns="32308" rtlCol="0">
            <a:spAutoFit/>
          </a:bodyPr>
          <a:lstStyle/>
          <a:p>
            <a:r>
              <a:rPr lang="zh-CN" altLang="en-US" sz="1300" b="1" dirty="0" smtClean="0">
                <a:latin typeface="微软雅黑" pitchFamily="34" charset="-122"/>
                <a:ea typeface="微软雅黑" pitchFamily="34" charset="-122"/>
              </a:rPr>
              <a:t>展品编号及名称：</a:t>
            </a:r>
            <a:r>
              <a:rPr lang="en-US" altLang="zh-CN" sz="1300" b="1" dirty="0" smtClean="0">
                <a:latin typeface="微软雅黑" pitchFamily="34" charset="-122"/>
                <a:ea typeface="微软雅黑" pitchFamily="34" charset="-122"/>
              </a:rPr>
              <a:t> </a:t>
            </a:r>
            <a:r>
              <a:rPr lang="en-US" altLang="zh-CN" sz="1400" dirty="0" smtClean="0">
                <a:solidFill>
                  <a:srgbClr val="000000"/>
                </a:solidFill>
                <a:latin typeface="微软雅黑" pitchFamily="34" charset="-122"/>
                <a:ea typeface="微软雅黑" pitchFamily="34" charset="-122"/>
              </a:rPr>
              <a:t>XC03-4-38</a:t>
            </a:r>
            <a:r>
              <a:rPr lang="en-US" altLang="zh-CN" sz="1300" b="1" dirty="0" smtClean="0">
                <a:latin typeface="微软雅黑" pitchFamily="34" charset="-122"/>
                <a:ea typeface="微软雅黑" pitchFamily="34" charset="-122"/>
              </a:rPr>
              <a:t>  </a:t>
            </a:r>
            <a:r>
              <a:rPr lang="zh-CN" altLang="en-US" sz="1300" b="1" dirty="0" smtClean="0">
                <a:latin typeface="微软雅黑" pitchFamily="34" charset="-122"/>
                <a:ea typeface="微软雅黑" pitchFamily="34" charset="-122"/>
              </a:rPr>
              <a:t>数字医疗</a:t>
            </a:r>
            <a:endParaRPr lang="en-US" altLang="zh-CN" sz="1300" b="1" dirty="0" smtClean="0">
              <a:latin typeface="微软雅黑" pitchFamily="34" charset="-122"/>
              <a:ea typeface="微软雅黑" pitchFamily="34" charset="-122"/>
            </a:endParaRPr>
          </a:p>
        </p:txBody>
      </p:sp>
      <p:sp>
        <p:nvSpPr>
          <p:cNvPr id="7" name="TextBox 6"/>
          <p:cNvSpPr txBox="1"/>
          <p:nvPr/>
        </p:nvSpPr>
        <p:spPr>
          <a:xfrm>
            <a:off x="5578051" y="630084"/>
            <a:ext cx="4429156" cy="5666780"/>
          </a:xfrm>
          <a:prstGeom prst="rect">
            <a:avLst/>
          </a:prstGeom>
          <a:noFill/>
        </p:spPr>
        <p:txBody>
          <a:bodyPr wrap="square" lIns="64616" tIns="32308" rIns="64616" bIns="32308" rtlCol="0">
            <a:spAutoFit/>
          </a:bodyPr>
          <a:lstStyle/>
          <a:p>
            <a:pPr>
              <a:lnSpc>
                <a:spcPct val="150000"/>
              </a:lnSpc>
            </a:pPr>
            <a:r>
              <a:rPr lang="zh-CN" altLang="en-US" sz="1300" b="1" dirty="0" smtClean="0">
                <a:latin typeface="微软雅黑" pitchFamily="34" charset="-122"/>
                <a:ea typeface="微软雅黑" pitchFamily="34" charset="-122"/>
              </a:rPr>
              <a:t>展示内容：</a:t>
            </a:r>
            <a:endParaRPr lang="en-US" altLang="zh-CN" sz="1300"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数字医疗技术的发展、计算机以及机器人辅助手术过程等最新的医疗技术和成果展示</a:t>
            </a:r>
            <a:endParaRPr lang="en-US" altLang="zh-CN" sz="1200" dirty="0" smtClean="0">
              <a:latin typeface="微软雅黑" pitchFamily="34" charset="-122"/>
              <a:ea typeface="微软雅黑" pitchFamily="34" charset="-122"/>
            </a:endParaRPr>
          </a:p>
          <a:p>
            <a:pPr>
              <a:lnSpc>
                <a:spcPct val="150000"/>
              </a:lnSpc>
            </a:pPr>
            <a:endParaRPr lang="en-US" altLang="zh-CN" sz="1300" b="1" dirty="0" smtClean="0">
              <a:latin typeface="微软雅黑" pitchFamily="34" charset="-122"/>
              <a:ea typeface="微软雅黑" pitchFamily="34" charset="-122"/>
            </a:endParaRPr>
          </a:p>
          <a:p>
            <a:pPr>
              <a:lnSpc>
                <a:spcPct val="150000"/>
              </a:lnSpc>
            </a:pPr>
            <a:r>
              <a:rPr lang="zh-CN" altLang="en-US" sz="1300" b="1" dirty="0" smtClean="0">
                <a:latin typeface="微软雅黑" pitchFamily="34" charset="-122"/>
                <a:ea typeface="微软雅黑" pitchFamily="34" charset="-122"/>
              </a:rPr>
              <a:t>科学原理：</a:t>
            </a:r>
            <a:endParaRPr lang="en-US" altLang="zh-CN" sz="1300"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远程医疗会诊</a:t>
            </a:r>
          </a:p>
          <a:p>
            <a:pPr>
              <a:lnSpc>
                <a:spcPct val="150000"/>
              </a:lnSpc>
            </a:pPr>
            <a:r>
              <a:rPr lang="zh-CN" altLang="en-US" sz="1200" dirty="0" smtClean="0">
                <a:latin typeface="微软雅黑" pitchFamily="34" charset="-122"/>
                <a:ea typeface="微软雅黑" pitchFamily="34" charset="-122"/>
              </a:rPr>
              <a:t>纳米机器人辅助医学治疗</a:t>
            </a:r>
          </a:p>
          <a:p>
            <a:pPr>
              <a:lnSpc>
                <a:spcPct val="150000"/>
              </a:lnSpc>
            </a:pPr>
            <a:r>
              <a:rPr lang="zh-CN" altLang="en-US" sz="1200" dirty="0" smtClean="0">
                <a:latin typeface="微软雅黑" pitchFamily="34" charset="-122"/>
                <a:ea typeface="微软雅黑" pitchFamily="34" charset="-122"/>
              </a:rPr>
              <a:t>计算机辅助微创手术</a:t>
            </a: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300" b="1" dirty="0" smtClean="0">
                <a:latin typeface="微软雅黑" pitchFamily="34" charset="-122"/>
                <a:ea typeface="微软雅黑" pitchFamily="34" charset="-122"/>
              </a:rPr>
              <a:t>展示方式：</a:t>
            </a:r>
            <a:endParaRPr lang="en-US" altLang="zh-CN" sz="1300" b="1" dirty="0" smtClean="0">
              <a:latin typeface="微软雅黑" pitchFamily="34" charset="-122"/>
              <a:ea typeface="微软雅黑" pitchFamily="34" charset="-122"/>
            </a:endParaRPr>
          </a:p>
          <a:p>
            <a:pPr algn="just" eaLnBrk="0" hangingPunct="0">
              <a:lnSpc>
                <a:spcPct val="150000"/>
              </a:lnSpc>
            </a:pPr>
            <a:r>
              <a:rPr lang="zh-CN" altLang="en-US" sz="1200" dirty="0" smtClean="0">
                <a:latin typeface="微软雅黑" pitchFamily="34" charset="-122"/>
                <a:ea typeface="微软雅黑" pitchFamily="34" charset="-122"/>
              </a:rPr>
              <a:t>视频展示</a:t>
            </a:r>
            <a:endParaRPr lang="en-US" altLang="zh-CN" sz="1200" dirty="0" smtClean="0">
              <a:latin typeface="微软雅黑" pitchFamily="34" charset="-122"/>
              <a:ea typeface="微软雅黑" pitchFamily="34" charset="-122"/>
            </a:endParaRPr>
          </a:p>
          <a:p>
            <a:pPr algn="just" eaLnBrk="0" hangingPunct="0">
              <a:lnSpc>
                <a:spcPct val="150000"/>
              </a:lnSpc>
            </a:pPr>
            <a:endParaRPr lang="en-US" altLang="zh-CN" sz="1200"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展品说明：</a:t>
            </a:r>
            <a:endParaRPr lang="en-US" altLang="zh-CN" sz="1400" b="1" dirty="0" smtClean="0">
              <a:latin typeface="微软雅黑" pitchFamily="34" charset="-122"/>
              <a:ea typeface="微软雅黑" pitchFamily="34" charset="-122"/>
            </a:endParaRPr>
          </a:p>
          <a:p>
            <a:pPr algn="just" eaLnBrk="0" hangingPunct="0">
              <a:lnSpc>
                <a:spcPct val="150000"/>
              </a:lnSpc>
            </a:pPr>
            <a:r>
              <a:rPr lang="en-US" altLang="zh-CN" sz="1200" dirty="0" smtClean="0">
                <a:latin typeface="微软雅黑" pitchFamily="34" charset="-122"/>
                <a:ea typeface="微软雅黑" pitchFamily="34" charset="-122"/>
              </a:rPr>
              <a:t>46</a:t>
            </a:r>
            <a:r>
              <a:rPr lang="zh-CN" altLang="en-US" sz="1200" dirty="0" smtClean="0">
                <a:latin typeface="微软雅黑" pitchFamily="34" charset="-122"/>
                <a:ea typeface="微软雅黑" pitchFamily="34" charset="-122"/>
              </a:rPr>
              <a:t>寸高清液晶显示、视频播放系统、聚音罩</a:t>
            </a:r>
            <a:endParaRPr lang="en-US" altLang="zh-CN" sz="1200" dirty="0" smtClean="0">
              <a:latin typeface="微软雅黑" pitchFamily="34" charset="-122"/>
              <a:ea typeface="微软雅黑" pitchFamily="34" charset="-122"/>
            </a:endParaRPr>
          </a:p>
          <a:p>
            <a:pPr algn="just" eaLnBrk="0" hangingPunct="0">
              <a:lnSpc>
                <a:spcPct val="150000"/>
              </a:lnSpc>
            </a:pPr>
            <a:endParaRPr lang="en-US" altLang="zh-CN" sz="1200" dirty="0" smtClean="0">
              <a:latin typeface="微软雅黑" pitchFamily="34" charset="-122"/>
              <a:ea typeface="微软雅黑" pitchFamily="34" charset="-122"/>
            </a:endParaRPr>
          </a:p>
          <a:p>
            <a:pPr>
              <a:defRPr/>
            </a:pPr>
            <a:r>
              <a:rPr lang="zh-CN" altLang="en-US" sz="1300" b="1" dirty="0" smtClean="0">
                <a:latin typeface="微软雅黑" pitchFamily="34" charset="-122"/>
                <a:ea typeface="微软雅黑" pitchFamily="34" charset="-122"/>
              </a:rPr>
              <a:t>展品细节：</a:t>
            </a:r>
            <a:endParaRPr lang="en-US" altLang="zh-CN" sz="1300" b="1"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目标人群：建议</a:t>
            </a: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周岁以上</a:t>
            </a:r>
            <a:endParaRPr lang="en-US" altLang="zh-CN" sz="1200"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参与人数：多人</a:t>
            </a:r>
            <a:endParaRPr lang="en-US" altLang="zh-CN" sz="1200"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运营人员：无</a:t>
            </a:r>
            <a:endParaRPr lang="en-US" altLang="zh-CN" sz="12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8"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9"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10"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1" name="TextBox 1"/>
          <p:cNvSpPr txBox="1"/>
          <p:nvPr/>
        </p:nvSpPr>
        <p:spPr>
          <a:xfrm>
            <a:off x="2030697" y="1181429"/>
            <a:ext cx="65" cy="173705"/>
          </a:xfrm>
          <a:prstGeom prst="rect">
            <a:avLst/>
          </a:prstGeom>
          <a:noFill/>
        </p:spPr>
        <p:txBody>
          <a:bodyPr wrap="none" lIns="0" tIns="0" rIns="0" bIns="32325" rtlCol="0">
            <a:spAutoFit/>
          </a:bodyPr>
          <a:lstStyle/>
          <a:p>
            <a:pPr>
              <a:lnSpc>
                <a:spcPts val="1131"/>
              </a:lnSpc>
            </a:pPr>
            <a:endParaRPr lang="en-US" altLang="zh-CN" sz="1100" dirty="0" smtClean="0">
              <a:solidFill>
                <a:srgbClr val="009EE0"/>
              </a:solidFill>
              <a:latin typeface="Times New Roman" pitchFamily="18" charset="0"/>
              <a:cs typeface="Times New Roman" pitchFamily="18" charset="0"/>
            </a:endParaRPr>
          </a:p>
        </p:txBody>
      </p:sp>
      <p:sp>
        <p:nvSpPr>
          <p:cNvPr id="12" name="TextBox 11"/>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sp>
        <p:nvSpPr>
          <p:cNvPr id="13" name="TextBox 12"/>
          <p:cNvSpPr txBox="1"/>
          <p:nvPr/>
        </p:nvSpPr>
        <p:spPr>
          <a:xfrm>
            <a:off x="560356" y="994549"/>
            <a:ext cx="672199" cy="289936"/>
          </a:xfrm>
          <a:prstGeom prst="rect">
            <a:avLst/>
          </a:prstGeom>
          <a:noFill/>
        </p:spPr>
        <p:txBody>
          <a:bodyPr wrap="none" lIns="104249" tIns="52126" rIns="104249" bIns="52126" rtlCol="0">
            <a:spAutoFit/>
          </a:bodyPr>
          <a:lstStyle/>
          <a:p>
            <a:r>
              <a:rPr lang="zh-CN" altLang="en-US" sz="1200" b="1" u="sng" dirty="0" smtClean="0">
                <a:latin typeface="微软雅黑" pitchFamily="34" charset="-122"/>
                <a:ea typeface="微软雅黑" pitchFamily="34" charset="-122"/>
              </a:rPr>
              <a:t>效果图</a:t>
            </a:r>
            <a:endParaRPr lang="zh-CN" altLang="en-US" sz="1200" b="1" u="sng" dirty="0">
              <a:latin typeface="微软雅黑" pitchFamily="34" charset="-122"/>
              <a:ea typeface="微软雅黑" pitchFamily="34" charset="-122"/>
            </a:endParaRPr>
          </a:p>
        </p:txBody>
      </p:sp>
      <p:cxnSp>
        <p:nvCxnSpPr>
          <p:cNvPr id="14" name="直接连接符 1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7" name="流程图: 联系 16"/>
          <p:cNvSpPr/>
          <p:nvPr/>
        </p:nvSpPr>
        <p:spPr>
          <a:xfrm>
            <a:off x="2203430" y="6638153"/>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5" tIns="32313" rIns="64625" bIns="32313" rtlCol="0" anchor="ctr"/>
          <a:lstStyle/>
          <a:p>
            <a:pPr algn="ctr"/>
            <a:endParaRPr lang="zh-CN" altLang="en-US" dirty="0">
              <a:solidFill>
                <a:srgbClr val="FF0000"/>
              </a:solidFill>
            </a:endParaRPr>
          </a:p>
        </p:txBody>
      </p:sp>
      <p:sp>
        <p:nvSpPr>
          <p:cNvPr id="18" name="TextBox 17"/>
          <p:cNvSpPr txBox="1"/>
          <p:nvPr/>
        </p:nvSpPr>
        <p:spPr>
          <a:xfrm>
            <a:off x="560354" y="5066515"/>
            <a:ext cx="4704101" cy="286638"/>
          </a:xfrm>
          <a:prstGeom prst="rect">
            <a:avLst/>
          </a:prstGeom>
          <a:noFill/>
        </p:spPr>
        <p:txBody>
          <a:bodyPr wrap="square" lIns="64616" tIns="32308" rIns="64616" bIns="32308"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pic>
        <p:nvPicPr>
          <p:cNvPr id="19" name="Picture 2" descr="C:\Users\AAA\Desktop\许昌展品2015.1.27\C-35数字医疗.jpg"/>
          <p:cNvPicPr>
            <a:picLocks noChangeAspect="1" noChangeArrowheads="1"/>
          </p:cNvPicPr>
          <p:nvPr/>
        </p:nvPicPr>
        <p:blipFill>
          <a:blip r:embed="rId3" cstate="print"/>
          <a:srcRect l="17188" b="10416"/>
          <a:stretch>
            <a:fillRect/>
          </a:stretch>
        </p:blipFill>
        <p:spPr bwMode="auto">
          <a:xfrm>
            <a:off x="673448" y="1396717"/>
            <a:ext cx="4087135" cy="3386839"/>
          </a:xfrm>
          <a:prstGeom prst="rect">
            <a:avLst/>
          </a:prstGeom>
          <a:noFill/>
          <a:ln>
            <a:solidFill>
              <a:schemeClr val="tx1"/>
            </a:solidFill>
          </a:ln>
        </p:spPr>
      </p:pic>
      <p:sp>
        <p:nvSpPr>
          <p:cNvPr id="21" name="TextBox 20"/>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22" name="灯片编号占位符 21"/>
          <p:cNvSpPr>
            <a:spLocks noGrp="1"/>
          </p:cNvSpPr>
          <p:nvPr>
            <p:ph type="sldNum" sz="quarter" idx="12"/>
          </p:nvPr>
        </p:nvSpPr>
        <p:spPr/>
        <p:txBody>
          <a:bodyPr/>
          <a:lstStyle/>
          <a:p>
            <a:fld id="{C35DAED7-3D46-43E3-887E-0E9FEB1A9ADE}" type="slidenum">
              <a:rPr lang="zh-CN" altLang="en-US" smtClean="0"/>
              <a:pPr/>
              <a:t>64</a:t>
            </a:fld>
            <a:endParaRPr lang="zh-CN" altLang="en-US"/>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65494" y="831962"/>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pic>
        <p:nvPicPr>
          <p:cNvPr id="14" name="图片 13" descr="蛋壳vr.jpg"/>
          <p:cNvPicPr>
            <a:picLocks noChangeAspect="1"/>
          </p:cNvPicPr>
          <p:nvPr/>
        </p:nvPicPr>
        <p:blipFill>
          <a:blip r:embed="rId2"/>
          <a:stretch>
            <a:fillRect/>
          </a:stretch>
        </p:blipFill>
        <p:spPr>
          <a:xfrm>
            <a:off x="2778014" y="3158395"/>
            <a:ext cx="3927070" cy="1627238"/>
          </a:xfrm>
          <a:prstGeom prst="rect">
            <a:avLst/>
          </a:prstGeom>
        </p:spPr>
      </p:pic>
      <p:cxnSp>
        <p:nvCxnSpPr>
          <p:cNvPr id="15" name="直接连接符 14"/>
          <p:cNvCxnSpPr/>
          <p:nvPr/>
        </p:nvCxnSpPr>
        <p:spPr>
          <a:xfrm flipV="1">
            <a:off x="3228977" y="2495550"/>
            <a:ext cx="405242" cy="304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2479744" y="2714634"/>
            <a:ext cx="1498463"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5400000">
            <a:off x="4084545" y="2795759"/>
            <a:ext cx="1662703" cy="199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8" name="直接连接符 17"/>
          <p:cNvCxnSpPr/>
          <p:nvPr/>
        </p:nvCxnSpPr>
        <p:spPr>
          <a:xfrm rot="10800000" flipV="1">
            <a:off x="4608995" y="2493960"/>
            <a:ext cx="307899"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3737501" y="2298543"/>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930mm </a:t>
            </a:r>
            <a:endParaRPr lang="zh-CN" altLang="en-US" sz="1000" dirty="0" smtClean="0">
              <a:latin typeface="微软雅黑" pitchFamily="34" charset="-122"/>
              <a:ea typeface="微软雅黑" pitchFamily="34" charset="-122"/>
            </a:endParaRPr>
          </a:p>
          <a:p>
            <a:endParaRPr lang="zh-CN" altLang="en-US" sz="1000" dirty="0"/>
          </a:p>
        </p:txBody>
      </p:sp>
      <p:cxnSp>
        <p:nvCxnSpPr>
          <p:cNvPr id="25" name="直接连接符 24"/>
          <p:cNvCxnSpPr/>
          <p:nvPr/>
        </p:nvCxnSpPr>
        <p:spPr>
          <a:xfrm>
            <a:off x="2158005" y="3463867"/>
            <a:ext cx="1133475" cy="172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6" name="直接连接符 25"/>
          <p:cNvCxnSpPr/>
          <p:nvPr/>
        </p:nvCxnSpPr>
        <p:spPr>
          <a:xfrm>
            <a:off x="2000045" y="4514850"/>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5400000" flipH="1" flipV="1">
            <a:off x="2216723" y="4391391"/>
            <a:ext cx="247874" cy="299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16200000" flipH="1">
            <a:off x="2194551" y="3608484"/>
            <a:ext cx="292219" cy="2987"/>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1884989" y="392055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520mm </a:t>
            </a:r>
            <a:endParaRPr lang="zh-CN" altLang="en-US" sz="1000" dirty="0" smtClean="0">
              <a:latin typeface="微软雅黑" pitchFamily="34" charset="-122"/>
              <a:ea typeface="微软雅黑" pitchFamily="34" charset="-122"/>
            </a:endParaRPr>
          </a:p>
          <a:p>
            <a:endParaRPr lang="zh-CN" altLang="en-US" sz="1000" dirty="0"/>
          </a:p>
        </p:txBody>
      </p:sp>
      <p:cxnSp>
        <p:nvCxnSpPr>
          <p:cNvPr id="38" name="直接连接符 37"/>
          <p:cNvCxnSpPr/>
          <p:nvPr/>
        </p:nvCxnSpPr>
        <p:spPr>
          <a:xfrm rot="5400000">
            <a:off x="2273370" y="5266054"/>
            <a:ext cx="1498463"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rot="5400000">
            <a:off x="5831332" y="5266055"/>
            <a:ext cx="1498463"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flipV="1">
            <a:off x="3022600" y="5291758"/>
            <a:ext cx="1167355" cy="878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a:xfrm rot="10800000" flipV="1">
            <a:off x="5422156" y="5300538"/>
            <a:ext cx="1158406"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4495023" y="5100485"/>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2500mm </a:t>
            </a:r>
            <a:endParaRPr lang="zh-CN" altLang="en-US" sz="1000" dirty="0" smtClean="0">
              <a:latin typeface="微软雅黑" pitchFamily="34" charset="-122"/>
              <a:ea typeface="微软雅黑" pitchFamily="34" charset="-122"/>
            </a:endParaRPr>
          </a:p>
          <a:p>
            <a:endParaRPr lang="zh-CN" altLang="en-US" sz="1000" dirty="0"/>
          </a:p>
        </p:txBody>
      </p:sp>
      <p:sp>
        <p:nvSpPr>
          <p:cNvPr id="48"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49"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50"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51" name="TextBox 50"/>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52" name="直接连接符 5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53" name="直接连接符 52"/>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54" name="直接连接符 53"/>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55" name="TextBox 54"/>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31" name="灯片编号占位符 30"/>
          <p:cNvSpPr>
            <a:spLocks noGrp="1"/>
          </p:cNvSpPr>
          <p:nvPr>
            <p:ph type="sldNum" sz="quarter" idx="12"/>
          </p:nvPr>
        </p:nvSpPr>
        <p:spPr/>
        <p:txBody>
          <a:bodyPr/>
          <a:lstStyle/>
          <a:p>
            <a:fld id="{C35DAED7-3D46-43E3-887E-0E9FEB1A9ADE}" type="slidenum">
              <a:rPr lang="zh-CN" altLang="en-US" smtClean="0"/>
              <a:pPr/>
              <a:t>65</a:t>
            </a:fld>
            <a:endParaRPr lang="zh-CN" altLang="en-US"/>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49300" y="867747"/>
            <a:ext cx="5831262" cy="5632311"/>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设计制作注意事项：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、首先满足展项的安全性不功能性；</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、应确保展项造型的美观性，应不原设计保持一致；</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、内部带电器件全部隐藏，设置漏电保护装置，内部部件有隔离保护及接地保护接线端子。</a:t>
            </a:r>
          </a:p>
          <a:p>
            <a:pPr>
              <a:lnSpc>
                <a:spcPts val="1800"/>
              </a:lnSpc>
            </a:pPr>
            <a:r>
              <a:rPr lang="zh-CN" altLang="en-US" sz="1300" b="1" dirty="0" smtClean="0">
                <a:latin typeface="微软雅黑" pitchFamily="34" charset="-122"/>
                <a:ea typeface="微软雅黑" pitchFamily="34" charset="-122"/>
              </a:rPr>
              <a:t>维护保养注意事项：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、保持展品整体整洁；</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、正确开、关展品电源，正确操作展品；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、展品出现故障，应先切断电源，及时维修，待修复后方可运行；</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、防止观众（小朊友）用重物敲击展品；</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、注意防潮、防尘、防火。</a:t>
            </a:r>
          </a:p>
          <a:p>
            <a:pPr>
              <a:lnSpc>
                <a:spcPts val="1800"/>
              </a:lnSpc>
            </a:pPr>
            <a:r>
              <a:rPr lang="zh-CN" altLang="en-US" sz="1300" b="1" dirty="0" smtClean="0">
                <a:latin typeface="微软雅黑" pitchFamily="34" charset="-122"/>
                <a:ea typeface="微软雅黑" pitchFamily="34" charset="-122"/>
              </a:rPr>
              <a:t>运营管理注意事项：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、看护观众切勿人为恶意破坏展品；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、指导观众操作展品，切勿违规操作以免造成伤害。</a:t>
            </a:r>
          </a:p>
          <a:p>
            <a:pPr>
              <a:lnSpc>
                <a:spcPts val="1800"/>
              </a:lnSpc>
            </a:pPr>
            <a:r>
              <a:rPr lang="zh-CN" altLang="en-US" sz="1300" b="1" dirty="0" smtClean="0">
                <a:latin typeface="微软雅黑" pitchFamily="34" charset="-122"/>
                <a:ea typeface="微软雅黑" pitchFamily="34" charset="-122"/>
              </a:rPr>
              <a:t>针对现场基础条件的需求：</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、展品吊挂基础需求：无</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、展品壁挂基础需求：有</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、用电需求：有</a:t>
            </a:r>
            <a:r>
              <a:rPr lang="en-US" altLang="zh-CN" sz="1200" dirty="0" smtClean="0">
                <a:latin typeface="微软雅黑" pitchFamily="34" charset="-122"/>
                <a:ea typeface="微软雅黑" pitchFamily="34" charset="-122"/>
              </a:rPr>
              <a:t>220V</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、用水需求：无</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、独立设备间需求：无</a:t>
            </a:r>
          </a:p>
          <a:p>
            <a:pPr>
              <a:lnSpc>
                <a:spcPts val="1800"/>
              </a:lnSpc>
            </a:pP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ts val="1800"/>
              </a:lnSpc>
            </a:pPr>
            <a:r>
              <a:rPr lang="en-US" altLang="zh-CN" sz="1200" dirty="0" smtClean="0">
                <a:latin typeface="微软雅黑" pitchFamily="34" charset="-122"/>
                <a:ea typeface="微软雅黑" pitchFamily="34" charset="-122"/>
              </a:rPr>
              <a:t>7</a:t>
            </a:r>
            <a:r>
              <a:rPr lang="zh-CN" altLang="en-US" sz="1200" dirty="0" smtClean="0">
                <a:latin typeface="微软雅黑" pitchFamily="34" charset="-122"/>
                <a:ea typeface="微软雅黑" pitchFamily="34" charset="-122"/>
              </a:rPr>
              <a:t>、其他特殊需求：无</a:t>
            </a:r>
            <a:endParaRPr lang="zh-CN" altLang="en-US" sz="1200" dirty="0">
              <a:latin typeface="微软雅黑" pitchFamily="34" charset="-122"/>
              <a:ea typeface="微软雅黑" pitchFamily="34" charset="-122"/>
            </a:endParaRPr>
          </a:p>
        </p:txBody>
      </p:sp>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5" name="灯片编号占位符 14"/>
          <p:cNvSpPr>
            <a:spLocks noGrp="1"/>
          </p:cNvSpPr>
          <p:nvPr>
            <p:ph type="sldNum" sz="quarter" idx="12"/>
          </p:nvPr>
        </p:nvSpPr>
        <p:spPr/>
        <p:txBody>
          <a:bodyPr/>
          <a:lstStyle/>
          <a:p>
            <a:fld id="{C35DAED7-3D46-43E3-887E-0E9FEB1A9ADE}" type="slidenum">
              <a:rPr lang="zh-CN" altLang="en-US" smtClean="0"/>
              <a:pPr/>
              <a:t>66</a:t>
            </a:fld>
            <a:endParaRPr lang="zh-CN" altLang="en-US"/>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32656" y="1026360"/>
            <a:ext cx="3984171" cy="3323987"/>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、柜体： 骨架</a:t>
            </a:r>
            <a:r>
              <a:rPr lang="en-US" altLang="zh-CN" sz="1300" dirty="0" smtClean="0">
                <a:latin typeface="微软雅黑" pitchFamily="34" charset="-122"/>
                <a:ea typeface="微软雅黑" pitchFamily="34" charset="-122"/>
              </a:rPr>
              <a:t>40X40X2.5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、设备：</a:t>
            </a:r>
            <a:r>
              <a:rPr lang="en-US" altLang="zh-CN" sz="1300" dirty="0" smtClean="0">
                <a:latin typeface="微软雅黑" pitchFamily="34" charset="-122"/>
                <a:ea typeface="微软雅黑" pitchFamily="34" charset="-122"/>
              </a:rPr>
              <a:t>46</a:t>
            </a:r>
            <a:r>
              <a:rPr lang="zh-CN" altLang="en-US" sz="1300" dirty="0" smtClean="0">
                <a:latin typeface="微软雅黑" pitchFamily="34" charset="-122"/>
                <a:ea typeface="微软雅黑" pitchFamily="34" charset="-122"/>
              </a:rPr>
              <a:t>寸高清液晶电视（</a:t>
            </a: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台）、聚音罩（</a:t>
            </a:r>
            <a:r>
              <a:rPr lang="en-US" altLang="zh-CN" sz="1300" dirty="0" smtClean="0">
                <a:latin typeface="微软雅黑" pitchFamily="34" charset="-122"/>
                <a:ea typeface="微软雅黑" pitchFamily="34" charset="-122"/>
              </a:rPr>
              <a:t>2</a:t>
            </a: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套）、工控主机（</a:t>
            </a: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台）、播放控制器、</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源、中</a:t>
            </a:r>
            <a:r>
              <a:rPr lang="zh-CN" altLang="en-US" sz="1300" dirty="0">
                <a:latin typeface="微软雅黑" pitchFamily="34" charset="-122"/>
                <a:ea typeface="微软雅黑" pitchFamily="34" charset="-122"/>
              </a:rPr>
              <a:t>控系统各</a:t>
            </a:r>
            <a:r>
              <a:rPr lang="en-US" altLang="zh-CN" sz="1300" dirty="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a:latin typeface="微软雅黑" pitchFamily="34" charset="-122"/>
                <a:ea typeface="微软雅黑" pitchFamily="34" charset="-122"/>
              </a:rPr>
              <a:t>、展品说明牌：烤漆钢板丝打印</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依后期布展设计要求设计及制作。 </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、制作要求：展品需制作独立柜体，靠墙安装固定。</a:t>
            </a:r>
            <a:endParaRPr lang="zh-CN" altLang="en-US" sz="1300" dirty="0">
              <a:latin typeface="微软雅黑" pitchFamily="34" charset="-122"/>
              <a:ea typeface="微软雅黑" pitchFamily="34" charset="-122"/>
            </a:endParaRPr>
          </a:p>
        </p:txBody>
      </p:sp>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4" name="TextBox 13"/>
          <p:cNvSpPr txBox="1"/>
          <p:nvPr/>
        </p:nvSpPr>
        <p:spPr>
          <a:xfrm>
            <a:off x="5346710" y="942381"/>
            <a:ext cx="4959143" cy="2442736"/>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壁挂安装基础：无</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、展品说明版：无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、制作封闭墙体及外立面装饰：无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67</a:t>
            </a:fld>
            <a:endParaRPr lang="zh-CN" altLang="en-US"/>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Users\Administrator\Desktop\0214-许昌科技馆-儿童厅布局方案-Model.jpg"/>
          <p:cNvPicPr>
            <a:picLocks noChangeAspect="1" noChangeArrowheads="1"/>
          </p:cNvPicPr>
          <p:nvPr/>
        </p:nvPicPr>
        <p:blipFill>
          <a:blip r:embed="rId2" cstate="print"/>
          <a:stretch>
            <a:fillRect/>
          </a:stretch>
        </p:blipFill>
        <p:spPr bwMode="auto">
          <a:xfrm rot="16200000">
            <a:off x="1020725" y="5034773"/>
            <a:ext cx="1936781" cy="2571768"/>
          </a:xfrm>
          <a:prstGeom prst="rect">
            <a:avLst/>
          </a:prstGeom>
          <a:solidFill>
            <a:srgbClr val="00B050">
              <a:alpha val="51000"/>
            </a:srgbClr>
          </a:solidFill>
          <a:ln w="6350">
            <a:noFill/>
          </a:ln>
        </p:spPr>
      </p:pic>
      <p:sp>
        <p:nvSpPr>
          <p:cNvPr id="22" name="TextBox 21"/>
          <p:cNvSpPr txBox="1"/>
          <p:nvPr/>
        </p:nvSpPr>
        <p:spPr>
          <a:xfrm>
            <a:off x="565486" y="551322"/>
            <a:ext cx="4995531" cy="280691"/>
          </a:xfrm>
          <a:prstGeom prst="rect">
            <a:avLst/>
          </a:prstGeom>
          <a:noFill/>
        </p:spPr>
        <p:txBody>
          <a:bodyPr wrap="square" lIns="64616" tIns="32308" rIns="64616" bIns="32308" rtlCol="0">
            <a:spAutoFit/>
          </a:bodyPr>
          <a:lstStyle/>
          <a:p>
            <a:r>
              <a:rPr lang="zh-CN" altLang="en-US" sz="1300" b="1" dirty="0" smtClean="0">
                <a:latin typeface="微软雅黑" pitchFamily="34" charset="-122"/>
                <a:ea typeface="微软雅黑" pitchFamily="34" charset="-122"/>
              </a:rPr>
              <a:t>展品编号及名称：</a:t>
            </a:r>
            <a:r>
              <a:rPr lang="en-US" altLang="zh-CN" sz="1300" b="1" dirty="0" smtClean="0">
                <a:latin typeface="微软雅黑" pitchFamily="34" charset="-122"/>
                <a:ea typeface="微软雅黑" pitchFamily="34" charset="-122"/>
              </a:rPr>
              <a:t> </a:t>
            </a:r>
            <a:r>
              <a:rPr lang="en-US" altLang="zh-CN" sz="1400" dirty="0" smtClean="0">
                <a:solidFill>
                  <a:srgbClr val="000000"/>
                </a:solidFill>
                <a:latin typeface="微软雅黑" pitchFamily="34" charset="-122"/>
                <a:ea typeface="微软雅黑" pitchFamily="34" charset="-122"/>
              </a:rPr>
              <a:t>XC03-4-39</a:t>
            </a:r>
            <a:r>
              <a:rPr lang="en-US" altLang="zh-CN" sz="1300" b="1" dirty="0" smtClean="0">
                <a:latin typeface="微软雅黑" pitchFamily="34" charset="-122"/>
                <a:ea typeface="微软雅黑" pitchFamily="34" charset="-122"/>
              </a:rPr>
              <a:t>  </a:t>
            </a:r>
            <a:r>
              <a:rPr lang="zh-CN" altLang="en-US" sz="1300" b="1" dirty="0" smtClean="0">
                <a:latin typeface="微软雅黑" pitchFamily="34" charset="-122"/>
                <a:ea typeface="微软雅黑" pitchFamily="34" charset="-122"/>
              </a:rPr>
              <a:t>智能穿戴设备</a:t>
            </a:r>
            <a:endParaRPr lang="en-US" altLang="zh-CN" sz="1300" b="1" dirty="0" smtClean="0">
              <a:latin typeface="微软雅黑" pitchFamily="34" charset="-122"/>
              <a:ea typeface="微软雅黑" pitchFamily="34" charset="-122"/>
            </a:endParaRPr>
          </a:p>
        </p:txBody>
      </p:sp>
      <p:sp>
        <p:nvSpPr>
          <p:cNvPr id="26" name="TextBox 25"/>
          <p:cNvSpPr txBox="1"/>
          <p:nvPr/>
        </p:nvSpPr>
        <p:spPr>
          <a:xfrm>
            <a:off x="5732282" y="630083"/>
            <a:ext cx="4329324" cy="5682169"/>
          </a:xfrm>
          <a:prstGeom prst="rect">
            <a:avLst/>
          </a:prstGeom>
          <a:noFill/>
        </p:spPr>
        <p:txBody>
          <a:bodyPr wrap="square" lIns="64616" tIns="32308" rIns="64616" bIns="32308" rtlCol="0">
            <a:spAutoFit/>
          </a:bodyPr>
          <a:lstStyle/>
          <a:p>
            <a:pPr>
              <a:lnSpc>
                <a:spcPct val="150000"/>
              </a:lnSpc>
            </a:pPr>
            <a:r>
              <a:rPr lang="zh-CN" altLang="en-US" sz="1300" b="1" dirty="0" smtClean="0">
                <a:latin typeface="微软雅黑" pitchFamily="34" charset="-122"/>
                <a:ea typeface="微软雅黑" pitchFamily="34" charset="-122"/>
              </a:rPr>
              <a:t>展示内容：</a:t>
            </a:r>
            <a:endParaRPr lang="en-US" altLang="zh-CN" sz="1300" b="1" dirty="0" smtClean="0">
              <a:latin typeface="微软雅黑" pitchFamily="34" charset="-122"/>
              <a:ea typeface="微软雅黑" pitchFamily="34" charset="-122"/>
            </a:endParaRPr>
          </a:p>
          <a:p>
            <a:pPr>
              <a:lnSpc>
                <a:spcPct val="150000"/>
              </a:lnSpc>
            </a:pPr>
            <a:r>
              <a:rPr lang="zh-CN" altLang="en-US" sz="1200" b="1" dirty="0" smtClean="0">
                <a:solidFill>
                  <a:srgbClr val="C00000"/>
                </a:solidFill>
                <a:latin typeface="微软雅黑" pitchFamily="34" charset="-122"/>
                <a:ea typeface="微软雅黑" pitchFamily="34" charset="-122"/>
              </a:rPr>
              <a:t>智能冲锋</a:t>
            </a:r>
            <a:r>
              <a:rPr lang="zh-CN" altLang="en-US" sz="1200" dirty="0" smtClean="0">
                <a:latin typeface="微软雅黑" pitchFamily="34" charset="-122"/>
                <a:ea typeface="微软雅黑" pitchFamily="34" charset="-122"/>
              </a:rPr>
              <a:t>衣实现温度监测、</a:t>
            </a:r>
            <a:r>
              <a:rPr lang="en-US" altLang="zh-CN" sz="1200" dirty="0" smtClean="0">
                <a:latin typeface="微软雅黑" pitchFamily="34" charset="-122"/>
                <a:ea typeface="微软雅黑" pitchFamily="34" charset="-122"/>
              </a:rPr>
              <a:t>app</a:t>
            </a:r>
            <a:r>
              <a:rPr lang="zh-CN" altLang="en-US" sz="1200" dirty="0" smtClean="0">
                <a:latin typeface="微软雅黑" pitchFamily="34" charset="-122"/>
                <a:ea typeface="微软雅黑" pitchFamily="34" charset="-122"/>
              </a:rPr>
              <a:t>一键控温、</a:t>
            </a:r>
            <a:r>
              <a:rPr lang="en-US" altLang="zh-CN" sz="1200" dirty="0" smtClean="0">
                <a:latin typeface="微软雅黑" pitchFamily="34" charset="-122"/>
                <a:ea typeface="微软雅黑" pitchFamily="34" charset="-122"/>
              </a:rPr>
              <a:t>GPS</a:t>
            </a:r>
            <a:r>
              <a:rPr lang="zh-CN" altLang="en-US" sz="1200" dirty="0" smtClean="0">
                <a:latin typeface="微软雅黑" pitchFamily="34" charset="-122"/>
                <a:ea typeface="微软雅黑" pitchFamily="34" charset="-122"/>
              </a:rPr>
              <a:t>卫星定位、运动监测、运动轨迹等功能</a:t>
            </a: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C00000"/>
                </a:solidFill>
                <a:latin typeface="微软雅黑" pitchFamily="34" charset="-122"/>
                <a:ea typeface="微软雅黑" pitchFamily="34" charset="-122"/>
              </a:rPr>
              <a:t>智能跑鞋</a:t>
            </a:r>
            <a:r>
              <a:rPr lang="zh-CN" altLang="en-US" sz="1200" dirty="0" smtClean="0">
                <a:latin typeface="微软雅黑" pitchFamily="34" charset="-122"/>
                <a:ea typeface="微软雅黑" pitchFamily="34" charset="-122"/>
              </a:rPr>
              <a:t>内置传感器实现运动辅助、制定锻炼计划</a:t>
            </a: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C00000"/>
                </a:solidFill>
                <a:latin typeface="微软雅黑" pitchFamily="34" charset="-122"/>
                <a:ea typeface="微软雅黑" pitchFamily="34" charset="-122"/>
              </a:rPr>
              <a:t>智能眼镜</a:t>
            </a:r>
            <a:r>
              <a:rPr lang="zh-CN" altLang="en-US" sz="1200" dirty="0" smtClean="0">
                <a:latin typeface="微软雅黑" pitchFamily="34" charset="-122"/>
                <a:ea typeface="微软雅黑" pitchFamily="34" charset="-122"/>
              </a:rPr>
              <a:t>结合物联网技术可实现多种功能</a:t>
            </a:r>
            <a:endParaRPr lang="en-US" altLang="zh-CN" sz="1200" dirty="0" smtClean="0">
              <a:latin typeface="微软雅黑" pitchFamily="34" charset="-122"/>
              <a:ea typeface="微软雅黑" pitchFamily="34" charset="-122"/>
            </a:endParaRPr>
          </a:p>
          <a:p>
            <a:pPr>
              <a:lnSpc>
                <a:spcPct val="150000"/>
              </a:lnSpc>
            </a:pPr>
            <a:endParaRPr lang="en-US" altLang="zh-CN" sz="1300" b="1" dirty="0" smtClean="0">
              <a:latin typeface="微软雅黑" pitchFamily="34" charset="-122"/>
              <a:ea typeface="微软雅黑" pitchFamily="34" charset="-122"/>
            </a:endParaRPr>
          </a:p>
          <a:p>
            <a:pPr>
              <a:lnSpc>
                <a:spcPct val="150000"/>
              </a:lnSpc>
            </a:pPr>
            <a:r>
              <a:rPr lang="zh-CN" altLang="en-US" sz="1300" b="1" dirty="0" smtClean="0">
                <a:latin typeface="微软雅黑" pitchFamily="34" charset="-122"/>
                <a:ea typeface="微软雅黑" pitchFamily="34" charset="-122"/>
              </a:rPr>
              <a:t>科学原理：</a:t>
            </a:r>
            <a:endParaRPr lang="en-US" altLang="zh-CN" sz="1300" b="1" dirty="0" smtClean="0">
              <a:latin typeface="微软雅黑" pitchFamily="34" charset="-122"/>
              <a:ea typeface="微软雅黑" pitchFamily="34" charset="-122"/>
            </a:endParaRPr>
          </a:p>
          <a:p>
            <a:pPr>
              <a:lnSpc>
                <a:spcPct val="150000"/>
              </a:lnSpc>
            </a:pPr>
            <a:r>
              <a:rPr lang="zh-CN" altLang="en-US" sz="1200" dirty="0" smtClean="0">
                <a:latin typeface="微软雅黑" pitchFamily="34" charset="-122"/>
                <a:ea typeface="微软雅黑" pitchFamily="34" charset="-122"/>
              </a:rPr>
              <a:t>智能检测、传感技术、物联网技术、虚拟显示技术</a:t>
            </a:r>
            <a:endParaRPr lang="en-US" altLang="zh-CN" sz="1200" dirty="0" smtClean="0">
              <a:latin typeface="微软雅黑" pitchFamily="34" charset="-122"/>
              <a:ea typeface="微软雅黑" pitchFamily="34" charset="-122"/>
            </a:endParaRPr>
          </a:p>
          <a:p>
            <a:pPr>
              <a:lnSpc>
                <a:spcPct val="150000"/>
              </a:lnSpc>
            </a:pPr>
            <a:endParaRPr lang="en-US" altLang="zh-CN" sz="1300" b="1" dirty="0" smtClean="0">
              <a:latin typeface="微软雅黑" pitchFamily="34" charset="-122"/>
              <a:ea typeface="微软雅黑" pitchFamily="34" charset="-122"/>
            </a:endParaRPr>
          </a:p>
          <a:p>
            <a:pPr>
              <a:lnSpc>
                <a:spcPct val="150000"/>
              </a:lnSpc>
            </a:pPr>
            <a:r>
              <a:rPr lang="zh-CN" altLang="en-US" sz="1300" b="1" dirty="0" smtClean="0">
                <a:latin typeface="微软雅黑" pitchFamily="34" charset="-122"/>
                <a:ea typeface="微软雅黑" pitchFamily="34" charset="-122"/>
              </a:rPr>
              <a:t>展示方式：</a:t>
            </a:r>
            <a:endParaRPr lang="en-US" altLang="zh-CN" sz="1300" b="1" dirty="0" smtClean="0">
              <a:latin typeface="微软雅黑" pitchFamily="34" charset="-122"/>
              <a:ea typeface="微软雅黑" pitchFamily="34" charset="-122"/>
            </a:endParaRPr>
          </a:p>
          <a:p>
            <a:pPr algn="just" eaLnBrk="0" hangingPunct="0">
              <a:lnSpc>
                <a:spcPct val="150000"/>
              </a:lnSpc>
            </a:pPr>
            <a:r>
              <a:rPr lang="zh-CN" altLang="en-US" sz="1200" dirty="0" smtClean="0">
                <a:latin typeface="微软雅黑" pitchFamily="34" charset="-122"/>
                <a:ea typeface="微软雅黑" pitchFamily="34" charset="-122"/>
              </a:rPr>
              <a:t>实物和视频播放相结合</a:t>
            </a:r>
            <a:endParaRPr lang="en-US" altLang="zh-CN" sz="12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b="1" dirty="0" smtClean="0">
                <a:latin typeface="微软雅黑" pitchFamily="34" charset="-122"/>
                <a:ea typeface="微软雅黑" pitchFamily="34" charset="-122"/>
              </a:rPr>
              <a:t>展品说明：</a:t>
            </a:r>
            <a:endParaRPr lang="en-US" altLang="zh-CN" sz="1300" b="1" dirty="0" smtClean="0">
              <a:latin typeface="微软雅黑" pitchFamily="34" charset="-122"/>
              <a:ea typeface="微软雅黑" pitchFamily="34" charset="-122"/>
            </a:endParaRPr>
          </a:p>
          <a:p>
            <a:pPr algn="just" eaLnBrk="0" hangingPunct="0">
              <a:lnSpc>
                <a:spcPct val="150000"/>
              </a:lnSpc>
            </a:pPr>
            <a:r>
              <a:rPr lang="zh-CN" altLang="en-US" sz="1200" dirty="0" smtClean="0">
                <a:latin typeface="微软雅黑" pitchFamily="34" charset="-122"/>
                <a:ea typeface="微软雅黑" pitchFamily="34" charset="-122"/>
              </a:rPr>
              <a:t>智能服装、智能手表、智能跑鞋、智能眼镜、视频播放器</a:t>
            </a:r>
            <a:endParaRPr lang="en-US" altLang="zh-CN" sz="1200" dirty="0" smtClean="0">
              <a:latin typeface="微软雅黑" pitchFamily="34" charset="-122"/>
              <a:ea typeface="微软雅黑" pitchFamily="34" charset="-122"/>
            </a:endParaRPr>
          </a:p>
          <a:p>
            <a:pPr>
              <a:defRPr/>
            </a:pPr>
            <a:endParaRPr lang="en-US" altLang="zh-CN" sz="1300" b="1" dirty="0" smtClean="0">
              <a:latin typeface="微软雅黑" pitchFamily="34" charset="-122"/>
              <a:ea typeface="微软雅黑" pitchFamily="34" charset="-122"/>
            </a:endParaRPr>
          </a:p>
          <a:p>
            <a:pPr>
              <a:defRPr/>
            </a:pPr>
            <a:r>
              <a:rPr lang="zh-CN" altLang="en-US" sz="1300" b="1" dirty="0" smtClean="0">
                <a:latin typeface="微软雅黑" pitchFamily="34" charset="-122"/>
                <a:ea typeface="微软雅黑" pitchFamily="34" charset="-122"/>
              </a:rPr>
              <a:t>展品细节：</a:t>
            </a:r>
            <a:endParaRPr lang="en-US" altLang="zh-CN" sz="1300" b="1"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目标人群：全建议</a:t>
            </a: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周岁以上</a:t>
            </a:r>
            <a:endParaRPr lang="en-US" altLang="zh-CN" sz="1200"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参与人数：多人</a:t>
            </a:r>
            <a:endParaRPr lang="en-US" altLang="zh-CN" sz="1200" dirty="0" smtClean="0">
              <a:latin typeface="微软雅黑" pitchFamily="34" charset="-122"/>
              <a:ea typeface="微软雅黑" pitchFamily="34" charset="-122"/>
            </a:endParaRPr>
          </a:p>
          <a:p>
            <a:pPr>
              <a:lnSpc>
                <a:spcPct val="150000"/>
              </a:lnSpc>
              <a:defRPr/>
            </a:pPr>
            <a:r>
              <a:rPr lang="zh-CN" altLang="en-US" sz="1200" dirty="0" smtClean="0">
                <a:latin typeface="微软雅黑" pitchFamily="34" charset="-122"/>
                <a:ea typeface="微软雅黑" pitchFamily="34" charset="-122"/>
              </a:rPr>
              <a:t>运营人员：无</a:t>
            </a:r>
            <a:endParaRPr lang="en-US" altLang="zh-CN" sz="1200" dirty="0" smtClean="0">
              <a:latin typeface="微软雅黑" pitchFamily="34" charset="-122"/>
              <a:ea typeface="微软雅黑" pitchFamily="34" charset="-122"/>
            </a:endParaRP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27"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28"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29"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30" name="TextBox 1"/>
          <p:cNvSpPr txBox="1"/>
          <p:nvPr/>
        </p:nvSpPr>
        <p:spPr>
          <a:xfrm>
            <a:off x="2030697" y="1181429"/>
            <a:ext cx="65" cy="173705"/>
          </a:xfrm>
          <a:prstGeom prst="rect">
            <a:avLst/>
          </a:prstGeom>
          <a:noFill/>
        </p:spPr>
        <p:txBody>
          <a:bodyPr wrap="none" lIns="0" tIns="0" rIns="0" bIns="32325" rtlCol="0">
            <a:spAutoFit/>
          </a:bodyPr>
          <a:lstStyle/>
          <a:p>
            <a:pPr>
              <a:lnSpc>
                <a:spcPts val="1131"/>
              </a:lnSpc>
            </a:pPr>
            <a:endParaRPr lang="en-US" altLang="zh-CN" sz="1100" dirty="0" smtClean="0">
              <a:solidFill>
                <a:srgbClr val="009EE0"/>
              </a:solidFill>
              <a:latin typeface="Times New Roman" pitchFamily="18" charset="0"/>
              <a:cs typeface="Times New Roman" pitchFamily="18" charset="0"/>
            </a:endParaRPr>
          </a:p>
        </p:txBody>
      </p:sp>
      <p:sp>
        <p:nvSpPr>
          <p:cNvPr id="31" name="TextBox 30"/>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32" name="直接连接符 31"/>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35" name="流程图: 联系 34"/>
          <p:cNvSpPr/>
          <p:nvPr/>
        </p:nvSpPr>
        <p:spPr>
          <a:xfrm>
            <a:off x="2051519" y="6683509"/>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5" tIns="32313" rIns="64625" bIns="32313" rtlCol="0" anchor="ctr"/>
          <a:lstStyle/>
          <a:p>
            <a:pPr algn="ctr"/>
            <a:endParaRPr lang="zh-CN" altLang="en-US" dirty="0">
              <a:solidFill>
                <a:srgbClr val="FF0000"/>
              </a:solidFill>
            </a:endParaRPr>
          </a:p>
        </p:txBody>
      </p:sp>
      <p:sp>
        <p:nvSpPr>
          <p:cNvPr id="36" name="TextBox 35"/>
          <p:cNvSpPr txBox="1"/>
          <p:nvPr/>
        </p:nvSpPr>
        <p:spPr>
          <a:xfrm>
            <a:off x="560354" y="5066515"/>
            <a:ext cx="4704101" cy="286638"/>
          </a:xfrm>
          <a:prstGeom prst="rect">
            <a:avLst/>
          </a:prstGeom>
          <a:noFill/>
        </p:spPr>
        <p:txBody>
          <a:bodyPr wrap="square" lIns="64616" tIns="32308" rIns="64616" bIns="32308"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37" name="TextBox 36"/>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38" name="灯片编号占位符 23"/>
          <p:cNvSpPr>
            <a:spLocks noGrp="1"/>
          </p:cNvSpPr>
          <p:nvPr>
            <p:ph type="sldNum" sz="quarter" idx="12"/>
          </p:nvPr>
        </p:nvSpPr>
        <p:spPr>
          <a:xfrm>
            <a:off x="3060686" y="7008181"/>
            <a:ext cx="2495127" cy="402567"/>
          </a:xfrm>
        </p:spPr>
        <p:txBody>
          <a:bodyPr/>
          <a:lstStyle/>
          <a:p>
            <a:fld id="{C35DAED7-3D46-43E3-887E-0E9FEB1A9ADE}" type="slidenum">
              <a:rPr lang="zh-CN" altLang="en-US" smtClean="0"/>
              <a:pPr/>
              <a:t>68</a:t>
            </a:fld>
            <a:endParaRPr lang="zh-CN" altLang="en-US"/>
          </a:p>
        </p:txBody>
      </p:sp>
      <p:pic>
        <p:nvPicPr>
          <p:cNvPr id="39" name="Picture 2"/>
          <p:cNvPicPr>
            <a:picLocks noChangeAspect="1" noChangeArrowheads="1"/>
          </p:cNvPicPr>
          <p:nvPr/>
        </p:nvPicPr>
        <p:blipFill>
          <a:blip r:embed="rId3"/>
          <a:srcRect/>
          <a:stretch>
            <a:fillRect/>
          </a:stretch>
        </p:blipFill>
        <p:spPr bwMode="auto">
          <a:xfrm>
            <a:off x="642599" y="1049969"/>
            <a:ext cx="4698946" cy="3027509"/>
          </a:xfrm>
          <a:prstGeom prst="rect">
            <a:avLst/>
          </a:prstGeom>
          <a:noFill/>
          <a:ln w="9525">
            <a:noFill/>
            <a:miter lim="800000"/>
            <a:headEnd/>
            <a:tailEnd/>
          </a:ln>
          <a:effectLst/>
        </p:spPr>
      </p:pic>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65494" y="831962"/>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sp>
        <p:nvSpPr>
          <p:cNvPr id="22"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23"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24"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5" name="TextBox 24"/>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26" name="直接连接符 25"/>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7" name="直接连接符 26"/>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8" name="直接连接符 27"/>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9" name="TextBox 28"/>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33" name="灯片编号占位符 32"/>
          <p:cNvSpPr>
            <a:spLocks noGrp="1"/>
          </p:cNvSpPr>
          <p:nvPr>
            <p:ph type="sldNum" sz="quarter" idx="12"/>
          </p:nvPr>
        </p:nvSpPr>
        <p:spPr/>
        <p:txBody>
          <a:bodyPr/>
          <a:lstStyle/>
          <a:p>
            <a:fld id="{C35DAED7-3D46-43E3-887E-0E9FEB1A9ADE}" type="slidenum">
              <a:rPr lang="zh-CN" altLang="en-US" smtClean="0"/>
              <a:pPr/>
              <a:t>69</a:t>
            </a:fld>
            <a:endParaRPr lang="zh-CN" altLang="en-US"/>
          </a:p>
        </p:txBody>
      </p:sp>
      <p:pic>
        <p:nvPicPr>
          <p:cNvPr id="30" name="Picture 2"/>
          <p:cNvPicPr>
            <a:picLocks noChangeAspect="1" noChangeArrowheads="1"/>
          </p:cNvPicPr>
          <p:nvPr/>
        </p:nvPicPr>
        <p:blipFill>
          <a:blip r:embed="rId2"/>
          <a:srcRect/>
          <a:stretch>
            <a:fillRect/>
          </a:stretch>
        </p:blipFill>
        <p:spPr bwMode="auto">
          <a:xfrm>
            <a:off x="2621499" y="2698800"/>
            <a:ext cx="4213127" cy="2714498"/>
          </a:xfrm>
          <a:prstGeom prst="rect">
            <a:avLst/>
          </a:prstGeom>
          <a:noFill/>
          <a:ln w="9525">
            <a:noFill/>
            <a:miter lim="800000"/>
            <a:headEnd/>
            <a:tailEnd/>
          </a:ln>
          <a:effectLst/>
        </p:spPr>
      </p:pic>
      <p:cxnSp>
        <p:nvCxnSpPr>
          <p:cNvPr id="31" name="直接连接符 30"/>
          <p:cNvCxnSpPr/>
          <p:nvPr/>
        </p:nvCxnSpPr>
        <p:spPr>
          <a:xfrm flipV="1">
            <a:off x="3452327" y="2498598"/>
            <a:ext cx="405242" cy="304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rot="5400000">
            <a:off x="2703094" y="2716359"/>
            <a:ext cx="1498463" cy="2"/>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4" name="直接连接符 33"/>
          <p:cNvCxnSpPr/>
          <p:nvPr/>
        </p:nvCxnSpPr>
        <p:spPr>
          <a:xfrm rot="5400000">
            <a:off x="4877986" y="2697656"/>
            <a:ext cx="1662703" cy="199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6" name="直接连接符 35"/>
          <p:cNvCxnSpPr/>
          <p:nvPr/>
        </p:nvCxnSpPr>
        <p:spPr>
          <a:xfrm rot="10800000" flipV="1">
            <a:off x="5400442" y="2493959"/>
            <a:ext cx="307899"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232775" y="230159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3000mm </a:t>
            </a:r>
            <a:endParaRPr lang="zh-CN" altLang="en-US" sz="1000" dirty="0" smtClean="0">
              <a:latin typeface="微软雅黑" pitchFamily="34" charset="-122"/>
              <a:ea typeface="微软雅黑" pitchFamily="34" charset="-122"/>
            </a:endParaRPr>
          </a:p>
          <a:p>
            <a:endParaRPr lang="zh-CN" altLang="en-US" sz="1000" dirty="0"/>
          </a:p>
        </p:txBody>
      </p:sp>
      <p:cxnSp>
        <p:nvCxnSpPr>
          <p:cNvPr id="38" name="直接连接符 37"/>
          <p:cNvCxnSpPr/>
          <p:nvPr/>
        </p:nvCxnSpPr>
        <p:spPr>
          <a:xfrm>
            <a:off x="2076304" y="3256383"/>
            <a:ext cx="1396331"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9" name="直接连接符 38"/>
          <p:cNvCxnSpPr/>
          <p:nvPr/>
        </p:nvCxnSpPr>
        <p:spPr>
          <a:xfrm>
            <a:off x="2076304" y="4907902"/>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0" name="直接连接符 39"/>
          <p:cNvCxnSpPr/>
          <p:nvPr/>
        </p:nvCxnSpPr>
        <p:spPr>
          <a:xfrm rot="5400000" flipH="1" flipV="1">
            <a:off x="2021181" y="4586929"/>
            <a:ext cx="638953" cy="2995"/>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a:xfrm rot="5400000">
            <a:off x="2092302" y="3506235"/>
            <a:ext cx="499704"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2" name="TextBox 41"/>
          <p:cNvSpPr txBox="1"/>
          <p:nvPr/>
        </p:nvSpPr>
        <p:spPr>
          <a:xfrm>
            <a:off x="1884989" y="392055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2500mm </a:t>
            </a:r>
            <a:endParaRPr lang="zh-CN" altLang="en-US" sz="1000" dirty="0" smtClean="0">
              <a:latin typeface="微软雅黑" pitchFamily="34" charset="-122"/>
              <a:ea typeface="微软雅黑" pitchFamily="34" charset="-122"/>
            </a:endParaRPr>
          </a:p>
          <a:p>
            <a:endParaRPr lang="zh-CN" altLang="en-US" sz="1000" dirty="0"/>
          </a:p>
        </p:txBody>
      </p:sp>
      <p:cxnSp>
        <p:nvCxnSpPr>
          <p:cNvPr id="43" name="直接连接符 42"/>
          <p:cNvCxnSpPr/>
          <p:nvPr/>
        </p:nvCxnSpPr>
        <p:spPr>
          <a:xfrm rot="5400000">
            <a:off x="3637249" y="5462581"/>
            <a:ext cx="1105415" cy="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4" name="直接连接符 43"/>
          <p:cNvCxnSpPr/>
          <p:nvPr/>
        </p:nvCxnSpPr>
        <p:spPr>
          <a:xfrm rot="5400000">
            <a:off x="4099946" y="5462583"/>
            <a:ext cx="1105417"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5" name="直接连接符 44"/>
          <p:cNvCxnSpPr/>
          <p:nvPr/>
        </p:nvCxnSpPr>
        <p:spPr>
          <a:xfrm>
            <a:off x="3857569" y="5701555"/>
            <a:ext cx="332389"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6" name="直接连接符 45"/>
          <p:cNvCxnSpPr/>
          <p:nvPr/>
        </p:nvCxnSpPr>
        <p:spPr>
          <a:xfrm rot="10800000">
            <a:off x="4653449" y="5703145"/>
            <a:ext cx="419080"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47" name="TextBox 46"/>
          <p:cNvSpPr txBox="1"/>
          <p:nvPr/>
        </p:nvSpPr>
        <p:spPr>
          <a:xfrm>
            <a:off x="4155661" y="6016086"/>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1000mm </a:t>
            </a:r>
            <a:endParaRPr lang="zh-CN" altLang="en-US" sz="1000" dirty="0" smtClean="0">
              <a:latin typeface="微软雅黑" pitchFamily="34" charset="-122"/>
              <a:ea typeface="微软雅黑" pitchFamily="34" charset="-122"/>
            </a:endParaRPr>
          </a:p>
          <a:p>
            <a:endParaRPr lang="zh-CN" altLang="en-US" sz="1000" dirty="0"/>
          </a:p>
        </p:txBody>
      </p:sp>
      <p:cxnSp>
        <p:nvCxnSpPr>
          <p:cNvPr id="48" name="直接连接符 47"/>
          <p:cNvCxnSpPr/>
          <p:nvPr/>
        </p:nvCxnSpPr>
        <p:spPr>
          <a:xfrm>
            <a:off x="4577253" y="4560696"/>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49" name="直接连接符 48"/>
          <p:cNvCxnSpPr/>
          <p:nvPr/>
        </p:nvCxnSpPr>
        <p:spPr>
          <a:xfrm>
            <a:off x="4653449" y="4910668"/>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50" name="直接连接符 49"/>
          <p:cNvCxnSpPr/>
          <p:nvPr/>
        </p:nvCxnSpPr>
        <p:spPr>
          <a:xfrm rot="5400000" flipH="1" flipV="1">
            <a:off x="5387367" y="5230620"/>
            <a:ext cx="638953" cy="2995"/>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51" name="直接连接符 50"/>
          <p:cNvCxnSpPr/>
          <p:nvPr/>
        </p:nvCxnSpPr>
        <p:spPr>
          <a:xfrm rot="5400000">
            <a:off x="5463476" y="4297588"/>
            <a:ext cx="499704" cy="158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2" name="TextBox 51"/>
          <p:cNvSpPr txBox="1"/>
          <p:nvPr/>
        </p:nvSpPr>
        <p:spPr>
          <a:xfrm>
            <a:off x="5740808" y="4548234"/>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500mm </a:t>
            </a:r>
            <a:endParaRPr lang="zh-CN" altLang="en-US" sz="1000" dirty="0" smtClean="0">
              <a:latin typeface="微软雅黑" pitchFamily="34" charset="-122"/>
              <a:ea typeface="微软雅黑" pitchFamily="34" charset="-122"/>
            </a:endParaRPr>
          </a:p>
          <a:p>
            <a:endParaRPr lang="zh-CN" altLang="en-US" sz="1000" dirty="0"/>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88926" y="494486"/>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设计制作</a:t>
            </a:r>
            <a:r>
              <a:rPr lang="zh-CN" altLang="en-US" sz="1400" b="1" dirty="0">
                <a:latin typeface="微软雅黑" pitchFamily="34" charset="-122"/>
                <a:ea typeface="微软雅黑" pitchFamily="34" charset="-122"/>
              </a:rPr>
              <a:t>注意事项：</a:t>
            </a:r>
          </a:p>
        </p:txBody>
      </p:sp>
      <p:sp>
        <p:nvSpPr>
          <p:cNvPr id="4" name="TextBox 3"/>
          <p:cNvSpPr txBox="1"/>
          <p:nvPr/>
        </p:nvSpPr>
        <p:spPr>
          <a:xfrm>
            <a:off x="609853" y="2289075"/>
            <a:ext cx="4394808"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维护</a:t>
            </a:r>
            <a:r>
              <a:rPr lang="zh-CN" altLang="en-US" sz="1400" b="1" dirty="0">
                <a:latin typeface="微软雅黑" pitchFamily="34" charset="-122"/>
                <a:ea typeface="微软雅黑" pitchFamily="34" charset="-122"/>
              </a:rPr>
              <a:t>保养注意事项：</a:t>
            </a:r>
          </a:p>
        </p:txBody>
      </p:sp>
      <p:sp>
        <p:nvSpPr>
          <p:cNvPr id="5" name="TextBox 4"/>
          <p:cNvSpPr txBox="1"/>
          <p:nvPr/>
        </p:nvSpPr>
        <p:spPr>
          <a:xfrm>
            <a:off x="609853" y="679321"/>
            <a:ext cx="10031241" cy="1565573"/>
          </a:xfrm>
          <a:prstGeom prst="rect">
            <a:avLst/>
          </a:prstGeom>
          <a:noFill/>
        </p:spPr>
        <p:txBody>
          <a:bodyPr wrap="square" lIns="64534" tIns="32266" rIns="64534" bIns="32266" rtlCol="0">
            <a:spAutoFit/>
          </a:bodyPr>
          <a:lstStyle/>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、首先满足展项的安全性与功能性；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、应保证展项的牢固性和可靠性；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、应确保展项造型的美观性，应与原设计保持一致；</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、根据场地需求增加聚音系统；</a:t>
            </a:r>
            <a:endParaRPr lang="en-US" altLang="zh-CN" sz="1300" dirty="0" smtClean="0">
              <a:solidFill>
                <a:srgbClr val="000000"/>
              </a:solidFill>
              <a:latin typeface="微软雅黑" pitchFamily="34" charset="-122"/>
              <a:ea typeface="微软雅黑" pitchFamily="34" charset="-122"/>
              <a:sym typeface="华文细黑" pitchFamily="2" charset="-122"/>
            </a:endParaRPr>
          </a:p>
          <a:p>
            <a:pPr>
              <a:lnSpc>
                <a:spcPct val="150000"/>
              </a:lnSpc>
            </a:pPr>
            <a:r>
              <a:rPr lang="en-US" altLang="zh-CN" sz="1300" dirty="0" smtClean="0">
                <a:solidFill>
                  <a:srgbClr val="000000"/>
                </a:solidFill>
                <a:latin typeface="微软雅黑" pitchFamily="34" charset="-122"/>
                <a:ea typeface="微软雅黑" pitchFamily="34" charset="-122"/>
                <a:sym typeface="华文细黑" pitchFamily="2" charset="-122"/>
              </a:rPr>
              <a:t>5</a:t>
            </a:r>
            <a:r>
              <a:rPr lang="zh-CN" altLang="en-US" sz="1300" dirty="0" smtClean="0">
                <a:solidFill>
                  <a:srgbClr val="000000"/>
                </a:solidFill>
                <a:latin typeface="微软雅黑" pitchFamily="34" charset="-122"/>
                <a:ea typeface="微软雅黑" pitchFamily="34" charset="-122"/>
                <a:sym typeface="华文细黑" pitchFamily="2" charset="-122"/>
              </a:rPr>
              <a:t>、内部带电器件全部隐藏，设置漏电保护装置，内部部件有隔离保护及接地保护接线端子</a:t>
            </a:r>
            <a:r>
              <a:rPr lang="zh-CN" altLang="en-US" sz="1300" dirty="0" smtClean="0">
                <a:latin typeface="微软雅黑" pitchFamily="34" charset="-122"/>
                <a:ea typeface="微软雅黑" pitchFamily="34" charset="-122"/>
                <a:sym typeface="华文细黑" pitchFamily="2" charset="-122"/>
              </a:rPr>
              <a:t>。</a:t>
            </a:r>
            <a:endParaRPr lang="en-US" altLang="zh-CN" sz="1300" dirty="0">
              <a:latin typeface="微软雅黑" pitchFamily="34" charset="-122"/>
              <a:ea typeface="微软雅黑" pitchFamily="34" charset="-122"/>
            </a:endParaRPr>
          </a:p>
        </p:txBody>
      </p:sp>
      <p:sp>
        <p:nvSpPr>
          <p:cNvPr id="6" name="TextBox 5"/>
          <p:cNvSpPr txBox="1"/>
          <p:nvPr/>
        </p:nvSpPr>
        <p:spPr>
          <a:xfrm>
            <a:off x="609853" y="2582381"/>
            <a:ext cx="10031242" cy="1201242"/>
          </a:xfrm>
          <a:prstGeom prst="rect">
            <a:avLst/>
          </a:prstGeom>
          <a:noFill/>
        </p:spPr>
        <p:txBody>
          <a:bodyPr wrap="square" lIns="64534" tIns="32266" rIns="64534" bIns="32266" rtlCol="0">
            <a:spAutoFit/>
          </a:bodyPr>
          <a:lstStyle/>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1</a:t>
            </a:r>
            <a:r>
              <a:rPr lang="zh-CN" altLang="en-US" sz="1300" dirty="0" smtClean="0">
                <a:solidFill>
                  <a:srgbClr val="000000"/>
                </a:solidFill>
                <a:latin typeface="微软雅黑" pitchFamily="34" charset="-122"/>
                <a:ea typeface="微软雅黑" pitchFamily="34" charset="-122"/>
                <a:sym typeface="微软雅黑" pitchFamily="34" charset="-122"/>
              </a:rPr>
              <a:t>、保持展品整体整洁；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2</a:t>
            </a:r>
            <a:r>
              <a:rPr lang="zh-CN" altLang="en-US" sz="1300" dirty="0" smtClean="0">
                <a:solidFill>
                  <a:srgbClr val="000000"/>
                </a:solidFill>
                <a:latin typeface="微软雅黑" pitchFamily="34" charset="-122"/>
                <a:ea typeface="微软雅黑" pitchFamily="34" charset="-122"/>
                <a:sym typeface="微软雅黑" pitchFamily="34" charset="-122"/>
              </a:rPr>
              <a:t>、正确开、关展品电源，正确操作展品；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3</a:t>
            </a:r>
            <a:r>
              <a:rPr lang="zh-CN" altLang="en-US" sz="1300" dirty="0" smtClean="0">
                <a:solidFill>
                  <a:srgbClr val="000000"/>
                </a:solidFill>
                <a:latin typeface="微软雅黑" pitchFamily="34" charset="-122"/>
                <a:ea typeface="微软雅黑" pitchFamily="34" charset="-122"/>
                <a:sym typeface="微软雅黑" pitchFamily="34" charset="-122"/>
              </a:rPr>
              <a:t>、展品出现故障，应先切断电源，及时维修，待修复后方可运行；</a:t>
            </a:r>
            <a:endParaRPr lang="en-US" altLang="zh-CN" sz="1300" dirty="0" smtClean="0">
              <a:solidFill>
                <a:srgbClr val="000000"/>
              </a:solidFill>
              <a:latin typeface="微软雅黑" pitchFamily="34" charset="-122"/>
              <a:ea typeface="微软雅黑" pitchFamily="34" charset="-122"/>
              <a:sym typeface="微软雅黑" pitchFamily="34" charset="-122"/>
            </a:endParaRP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4</a:t>
            </a:r>
            <a:r>
              <a:rPr lang="zh-CN" altLang="en-US" sz="1300" dirty="0" smtClean="0">
                <a:solidFill>
                  <a:srgbClr val="000000"/>
                </a:solidFill>
                <a:latin typeface="微软雅黑" pitchFamily="34" charset="-122"/>
                <a:ea typeface="微软雅黑" pitchFamily="34" charset="-122"/>
                <a:sym typeface="微软雅黑" pitchFamily="34" charset="-122"/>
              </a:rPr>
              <a:t>、防止观众（小朋友）用重物敲击展品；</a:t>
            </a:r>
          </a:p>
          <a:p>
            <a:pPr>
              <a:lnSpc>
                <a:spcPts val="1800"/>
              </a:lnSpc>
            </a:pPr>
            <a:r>
              <a:rPr lang="en-US" altLang="zh-CN" sz="1300" dirty="0" smtClean="0">
                <a:solidFill>
                  <a:srgbClr val="000000"/>
                </a:solidFill>
                <a:latin typeface="微软雅黑" pitchFamily="34" charset="-122"/>
                <a:ea typeface="微软雅黑" pitchFamily="34" charset="-122"/>
                <a:sym typeface="微软雅黑" pitchFamily="34" charset="-122"/>
              </a:rPr>
              <a:t>5</a:t>
            </a:r>
            <a:r>
              <a:rPr lang="zh-CN" altLang="en-US" sz="1300" dirty="0" smtClean="0">
                <a:solidFill>
                  <a:srgbClr val="000000"/>
                </a:solidFill>
                <a:latin typeface="微软雅黑" pitchFamily="34" charset="-122"/>
                <a:ea typeface="微软雅黑" pitchFamily="34" charset="-122"/>
                <a:sym typeface="微软雅黑" pitchFamily="34" charset="-122"/>
              </a:rPr>
              <a:t>、注意防潮、防尘、防火。</a:t>
            </a:r>
          </a:p>
        </p:txBody>
      </p:sp>
      <p:sp>
        <p:nvSpPr>
          <p:cNvPr id="7" name="TextBox 6"/>
          <p:cNvSpPr txBox="1"/>
          <p:nvPr/>
        </p:nvSpPr>
        <p:spPr>
          <a:xfrm>
            <a:off x="588926" y="3872941"/>
            <a:ext cx="4448490" cy="280606"/>
          </a:xfrm>
          <a:prstGeom prst="rect">
            <a:avLst/>
          </a:prstGeom>
          <a:noFill/>
        </p:spPr>
        <p:txBody>
          <a:bodyPr wrap="square" lIns="64534" tIns="32266" rIns="64534" bIns="32266" rtlCol="0">
            <a:spAutoFit/>
          </a:bodyPr>
          <a:lstStyle/>
          <a:p>
            <a:r>
              <a:rPr lang="zh-CN" altLang="en-US" sz="1400" b="1" dirty="0" smtClean="0">
                <a:latin typeface="微软雅黑" pitchFamily="34" charset="-122"/>
                <a:ea typeface="微软雅黑" pitchFamily="34" charset="-122"/>
              </a:rPr>
              <a:t>运营管理注意</a:t>
            </a:r>
            <a:r>
              <a:rPr lang="zh-CN" altLang="en-US" sz="1400" b="1" dirty="0">
                <a:latin typeface="微软雅黑" pitchFamily="34" charset="-122"/>
                <a:ea typeface="微软雅黑" pitchFamily="34" charset="-122"/>
              </a:rPr>
              <a:t>事项：</a:t>
            </a:r>
          </a:p>
        </p:txBody>
      </p:sp>
      <p:sp>
        <p:nvSpPr>
          <p:cNvPr id="8" name="TextBox 7"/>
          <p:cNvSpPr txBox="1"/>
          <p:nvPr/>
        </p:nvSpPr>
        <p:spPr>
          <a:xfrm>
            <a:off x="609853" y="4153547"/>
            <a:ext cx="10063996" cy="930014"/>
          </a:xfrm>
          <a:prstGeom prst="rect">
            <a:avLst/>
          </a:prstGeom>
          <a:noFill/>
        </p:spPr>
        <p:txBody>
          <a:bodyPr wrap="square" lIns="64534" tIns="32266" rIns="64534" bIns="32266" rtlCol="0">
            <a:spAutoFit/>
          </a:bodyPr>
          <a:lstStyle/>
          <a:p>
            <a:pPr>
              <a:lnSpc>
                <a:spcPct val="150000"/>
              </a:lnSpc>
            </a:pPr>
            <a:r>
              <a:rPr lang="en-US"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、定期检查项目是否磨损，变形，及时上报；</a:t>
            </a:r>
          </a:p>
          <a:p>
            <a:pPr>
              <a:lnSpc>
                <a:spcPct val="150000"/>
              </a:lnSpc>
            </a:pPr>
            <a:r>
              <a:rPr lang="en-US"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、看护观众切勿人为恶意破坏展品；</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、指导观众操作展品，切勿违规操作以免造成伤害。</a:t>
            </a:r>
          </a:p>
        </p:txBody>
      </p:sp>
      <p:sp>
        <p:nvSpPr>
          <p:cNvPr id="9" name="TextBox 8"/>
          <p:cNvSpPr txBox="1"/>
          <p:nvPr/>
        </p:nvSpPr>
        <p:spPr>
          <a:xfrm>
            <a:off x="588926" y="5088280"/>
            <a:ext cx="10031241" cy="2188820"/>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针对现场基础条件的需求：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、展品吊挂基础需求：内嵌</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、用电需求：有 </a:t>
            </a:r>
            <a:r>
              <a:rPr lang="en-US" altLang="zh-CN" sz="1300" dirty="0" smtClean="0">
                <a:latin typeface="微软雅黑" pitchFamily="34" charset="-122"/>
                <a:ea typeface="微软雅黑" pitchFamily="34" charset="-122"/>
              </a:rPr>
              <a:t>220V</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、用水需求：无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、独立设备间需求：无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、环境灯光需求：不低于</a:t>
            </a:r>
            <a:r>
              <a:rPr lang="en-US" altLang="zh-CN" sz="1300" dirty="0" smtClean="0">
                <a:latin typeface="微软雅黑" pitchFamily="34" charset="-122"/>
                <a:ea typeface="微软雅黑" pitchFamily="34" charset="-122"/>
              </a:rPr>
              <a:t>300LUX</a:t>
            </a:r>
            <a:r>
              <a:rPr lang="zh-CN" altLang="en-US" sz="1300" dirty="0" smtClean="0">
                <a:latin typeface="微软雅黑" pitchFamily="34" charset="-122"/>
                <a:ea typeface="微软雅黑" pitchFamily="34" charset="-122"/>
              </a:rPr>
              <a:t>，色温</a:t>
            </a:r>
            <a:r>
              <a:rPr lang="en-US" altLang="zh-CN" sz="1300" dirty="0" smtClean="0">
                <a:latin typeface="微软雅黑" pitchFamily="34" charset="-122"/>
                <a:ea typeface="微软雅黑" pitchFamily="34" charset="-122"/>
              </a:rPr>
              <a:t>4000K</a:t>
            </a:r>
            <a:r>
              <a:rPr lang="zh-CN" altLang="en-US" sz="1300" dirty="0" smtClean="0">
                <a:latin typeface="微软雅黑" pitchFamily="34" charset="-122"/>
                <a:ea typeface="微软雅黑" pitchFamily="34" charset="-122"/>
              </a:rPr>
              <a:t>，显色性不低于</a:t>
            </a:r>
            <a:r>
              <a:rPr lang="en-US" altLang="zh-CN" sz="1300" dirty="0" smtClean="0">
                <a:latin typeface="微软雅黑" pitchFamily="34" charset="-122"/>
                <a:ea typeface="微软雅黑" pitchFamily="34" charset="-122"/>
              </a:rPr>
              <a:t>80%</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、其他特殊需求：预留网络接口及网线</a:t>
            </a:r>
          </a:p>
        </p:txBody>
      </p:sp>
      <p:sp>
        <p:nvSpPr>
          <p:cNvPr id="10"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11"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1"/>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13" name="直接连接符 1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4" name="直接连接符 13"/>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6" name="TextBox 15"/>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7"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9" name="灯片编号占位符 18"/>
          <p:cNvSpPr>
            <a:spLocks noGrp="1"/>
          </p:cNvSpPr>
          <p:nvPr>
            <p:ph type="sldNum" sz="quarter" idx="10"/>
          </p:nvPr>
        </p:nvSpPr>
        <p:spPr>
          <a:xfrm>
            <a:off x="2942391" y="7008181"/>
            <a:ext cx="2495127" cy="402567"/>
          </a:xfrm>
        </p:spPr>
        <p:txBody>
          <a:bodyPr/>
          <a:lstStyle/>
          <a:p>
            <a:pPr>
              <a:defRPr/>
            </a:pPr>
            <a:fld id="{88295C68-CED8-44D4-A936-FC3161731B4B}" type="slidenum">
              <a:rPr lang="zh-CN" altLang="en-US" smtClean="0"/>
              <a:pPr>
                <a:defRPr/>
              </a:pPr>
              <a:t>7</a:t>
            </a:fld>
            <a:endParaRPr lang="en-US" altLang="zh-CN"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5" name="灯片编号占位符 14"/>
          <p:cNvSpPr>
            <a:spLocks noGrp="1"/>
          </p:cNvSpPr>
          <p:nvPr>
            <p:ph type="sldNum" sz="quarter" idx="12"/>
          </p:nvPr>
        </p:nvSpPr>
        <p:spPr/>
        <p:txBody>
          <a:bodyPr/>
          <a:lstStyle/>
          <a:p>
            <a:fld id="{C35DAED7-3D46-43E3-887E-0E9FEB1A9ADE}" type="slidenum">
              <a:rPr lang="zh-CN" altLang="en-US" smtClean="0"/>
              <a:pPr/>
              <a:t>70</a:t>
            </a:fld>
            <a:endParaRPr lang="zh-CN" altLang="en-US" dirty="0"/>
          </a:p>
        </p:txBody>
      </p:sp>
      <p:sp>
        <p:nvSpPr>
          <p:cNvPr id="14" name="TextBox 13"/>
          <p:cNvSpPr txBox="1"/>
          <p:nvPr/>
        </p:nvSpPr>
        <p:spPr>
          <a:xfrm>
            <a:off x="749300" y="867747"/>
            <a:ext cx="5831262" cy="5632311"/>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设计制作注意事项：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、首先满足展项的安全性不功能性；</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、应确保展项造型的美观性，应不原设计保持一致；</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、内部带电器件全部隐藏，设置漏电保护装置，内部部件有隔离保护及接地保护接</a:t>
            </a:r>
            <a:endParaRPr lang="en-US" altLang="zh-CN" sz="1200" dirty="0" smtClean="0">
              <a:latin typeface="微软雅黑" pitchFamily="34" charset="-122"/>
              <a:ea typeface="微软雅黑" pitchFamily="34" charset="-122"/>
            </a:endParaRPr>
          </a:p>
          <a:p>
            <a:pPr>
              <a:lnSpc>
                <a:spcPts val="1800"/>
              </a:lnSpc>
            </a:pP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线端子。</a:t>
            </a:r>
          </a:p>
          <a:p>
            <a:pPr>
              <a:lnSpc>
                <a:spcPts val="1800"/>
              </a:lnSpc>
            </a:pPr>
            <a:r>
              <a:rPr lang="zh-CN" altLang="en-US" sz="1300" b="1" dirty="0" smtClean="0">
                <a:latin typeface="微软雅黑" pitchFamily="34" charset="-122"/>
                <a:ea typeface="微软雅黑" pitchFamily="34" charset="-122"/>
              </a:rPr>
              <a:t>维护保养注意事项：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、保持展品整体整洁；</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、正确开、关展品电源，正确操作展品；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、展品出现故障，应先切断电源，及时维修，待修复后方可运行；</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、防止观众（小朊友）用重物敲击展品；</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、注意防潮、防尘、防火。</a:t>
            </a:r>
          </a:p>
          <a:p>
            <a:pPr>
              <a:lnSpc>
                <a:spcPts val="1800"/>
              </a:lnSpc>
            </a:pPr>
            <a:r>
              <a:rPr lang="zh-CN" altLang="en-US" sz="1300" b="1" dirty="0" smtClean="0">
                <a:latin typeface="微软雅黑" pitchFamily="34" charset="-122"/>
                <a:ea typeface="微软雅黑" pitchFamily="34" charset="-122"/>
              </a:rPr>
              <a:t>运营管理注意事项：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、看护观众切勿人为恶意破坏展品；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、指导观众操作展品，切勿违规操作以免造成伤害。</a:t>
            </a:r>
          </a:p>
          <a:p>
            <a:pPr>
              <a:lnSpc>
                <a:spcPts val="1800"/>
              </a:lnSpc>
            </a:pPr>
            <a:r>
              <a:rPr lang="zh-CN" altLang="en-US" sz="1300" b="1" dirty="0" smtClean="0">
                <a:latin typeface="微软雅黑" pitchFamily="34" charset="-122"/>
                <a:ea typeface="微软雅黑" pitchFamily="34" charset="-122"/>
              </a:rPr>
              <a:t>针对现场基础条件的需求：</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、展品吊挂基础需求：无</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、展品壁挂基础需求：无</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、用电需求：有</a:t>
            </a:r>
            <a:r>
              <a:rPr lang="en-US" altLang="zh-CN" sz="1200" dirty="0" smtClean="0">
                <a:latin typeface="微软雅黑" pitchFamily="34" charset="-122"/>
                <a:ea typeface="微软雅黑" pitchFamily="34" charset="-122"/>
              </a:rPr>
              <a:t>220V</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、用水需求：无</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、独立设备间需求：无</a:t>
            </a:r>
          </a:p>
          <a:p>
            <a:pPr>
              <a:lnSpc>
                <a:spcPts val="1800"/>
              </a:lnSpc>
            </a:pP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ts val="1800"/>
              </a:lnSpc>
            </a:pPr>
            <a:r>
              <a:rPr lang="en-US" altLang="zh-CN" sz="1200" dirty="0" smtClean="0">
                <a:latin typeface="微软雅黑" pitchFamily="34" charset="-122"/>
                <a:ea typeface="微软雅黑" pitchFamily="34" charset="-122"/>
              </a:rPr>
              <a:t>7</a:t>
            </a:r>
            <a:r>
              <a:rPr lang="zh-CN" altLang="en-US" sz="1200" dirty="0" smtClean="0">
                <a:latin typeface="微软雅黑" pitchFamily="34" charset="-122"/>
                <a:ea typeface="微软雅黑" pitchFamily="34" charset="-122"/>
              </a:rPr>
              <a:t>、其他特殊需求：无</a:t>
            </a:r>
            <a:endParaRPr lang="zh-CN" altLang="en-US" sz="1200" dirty="0">
              <a:latin typeface="微软雅黑" pitchFamily="34" charset="-122"/>
              <a:ea typeface="微软雅黑" pitchFamily="34" charset="-122"/>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7" name="灯片编号占位符 16"/>
          <p:cNvSpPr>
            <a:spLocks noGrp="1"/>
          </p:cNvSpPr>
          <p:nvPr>
            <p:ph type="sldNum" sz="quarter" idx="12"/>
          </p:nvPr>
        </p:nvSpPr>
        <p:spPr/>
        <p:txBody>
          <a:bodyPr/>
          <a:lstStyle/>
          <a:p>
            <a:fld id="{C35DAED7-3D46-43E3-887E-0E9FEB1A9ADE}" type="slidenum">
              <a:rPr lang="zh-CN" altLang="en-US" smtClean="0"/>
              <a:pPr/>
              <a:t>71</a:t>
            </a:fld>
            <a:endParaRPr lang="zh-CN" altLang="en-US"/>
          </a:p>
        </p:txBody>
      </p:sp>
      <p:sp>
        <p:nvSpPr>
          <p:cNvPr id="14" name="TextBox 13"/>
          <p:cNvSpPr txBox="1"/>
          <p:nvPr/>
        </p:nvSpPr>
        <p:spPr>
          <a:xfrm>
            <a:off x="732656" y="1026360"/>
            <a:ext cx="4193907" cy="3924151"/>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、台体：木饰面板基层喷漆、钢化玻璃</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、骨架： </a:t>
            </a:r>
            <a:r>
              <a:rPr lang="en-US" altLang="zh-CN" sz="1300" dirty="0" smtClean="0">
                <a:latin typeface="微软雅黑" pitchFamily="34" charset="-122"/>
                <a:ea typeface="微软雅黑" pitchFamily="34" charset="-122"/>
              </a:rPr>
              <a:t>40X40X2.5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、设备：智能冲锋衣、智能跑鞋、</a:t>
            </a:r>
            <a:r>
              <a:rPr lang="en-US" altLang="zh-CN" sz="1300" dirty="0" smtClean="0">
                <a:latin typeface="微软雅黑" pitchFamily="34" charset="-122"/>
                <a:ea typeface="微软雅黑" pitchFamily="34" charset="-122"/>
              </a:rPr>
              <a:t>Google</a:t>
            </a:r>
            <a:r>
              <a:rPr lang="zh-CN" altLang="en-US" sz="1300" dirty="0" smtClean="0">
                <a:latin typeface="微软雅黑" pitchFamily="34" charset="-122"/>
                <a:ea typeface="微软雅黑" pitchFamily="34" charset="-122"/>
              </a:rPr>
              <a:t>智能眼镜、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智能手环、液晶电视</a:t>
            </a:r>
            <a:r>
              <a:rPr lang="en-US" altLang="zh-CN" sz="1300" dirty="0" smtClean="0">
                <a:latin typeface="微软雅黑" pitchFamily="34" charset="-122"/>
                <a:ea typeface="微软雅黑" pitchFamily="34" charset="-122"/>
              </a:rPr>
              <a:t>42</a:t>
            </a:r>
            <a:r>
              <a:rPr lang="zh-CN" altLang="en-US" sz="1300" dirty="0" smtClean="0">
                <a:latin typeface="微软雅黑" pitchFamily="34" charset="-122"/>
                <a:ea typeface="微软雅黑" pitchFamily="34" charset="-122"/>
              </a:rPr>
              <a:t>寸</a:t>
            </a:r>
            <a:r>
              <a:rPr lang="zh-CN" altLang="en-US" sz="1300" dirty="0" smtClean="0">
                <a:solidFill>
                  <a:schemeClr val="tx1">
                    <a:lumMod val="95000"/>
                    <a:lumOff val="5000"/>
                  </a:schemeClr>
                </a:solidFill>
                <a:latin typeface="微软雅黑" pitchFamily="34" charset="-122"/>
                <a:ea typeface="微软雅黑" pitchFamily="34" charset="-122"/>
              </a:rPr>
              <a:t>带触摸功能</a:t>
            </a:r>
            <a:r>
              <a:rPr lang="zh-CN" altLang="en-US" sz="1300" dirty="0" smtClean="0">
                <a:latin typeface="微软雅黑" pitchFamily="34" charset="-122"/>
                <a:ea typeface="微软雅黑" pitchFamily="34" charset="-122"/>
              </a:rPr>
              <a:t>、</a:t>
            </a:r>
            <a:r>
              <a:rPr lang="en-US" altLang="zh-CN" sz="1300" dirty="0" smtClean="0">
                <a:latin typeface="微软雅黑" pitchFamily="34" charset="-122"/>
                <a:ea typeface="微软雅黑" pitchFamily="34" charset="-122"/>
              </a:rPr>
              <a:t>UPS</a:t>
            </a:r>
            <a:r>
              <a:rPr lang="zh-CN" altLang="en-US" sz="1300" dirty="0" smtClean="0">
                <a:latin typeface="微软雅黑" pitchFamily="34" charset="-122"/>
                <a:ea typeface="微软雅黑" pitchFamily="34" charset="-122"/>
              </a:rPr>
              <a:t>电源</a:t>
            </a:r>
            <a:r>
              <a:rPr lang="zh-CN" altLang="en-US" sz="1300" dirty="0" smtClean="0">
                <a:latin typeface="微软雅黑" pitchFamily="34" charset="-122"/>
                <a:ea typeface="微软雅黑" pitchFamily="34" charset="-122"/>
              </a:rPr>
              <a:t>、  </a:t>
            </a:r>
            <a:endParaRPr lang="en-US" altLang="zh-CN" sz="1300" dirty="0" smtClean="0">
              <a:latin typeface="微软雅黑" pitchFamily="34" charset="-122"/>
              <a:ea typeface="微软雅黑" pitchFamily="34" charset="-122"/>
            </a:endParaRPr>
          </a:p>
          <a:p>
            <a:pPr>
              <a:lnSpc>
                <a:spcPct val="150000"/>
              </a:lnSpc>
            </a:pPr>
            <a:r>
              <a:rPr lang="en-US" altLang="zh-CN" sz="1300" dirty="0">
                <a:latin typeface="微软雅黑" pitchFamily="34" charset="-122"/>
                <a:ea typeface="微软雅黑" pitchFamily="34" charset="-122"/>
              </a:rPr>
              <a:t> </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中</a:t>
            </a:r>
            <a:r>
              <a:rPr lang="zh-CN" altLang="en-US" sz="1300" dirty="0">
                <a:latin typeface="微软雅黑" pitchFamily="34" charset="-122"/>
                <a:ea typeface="微软雅黑" pitchFamily="34" charset="-122"/>
              </a:rPr>
              <a:t>控系统各</a:t>
            </a:r>
            <a:r>
              <a:rPr lang="en-US" altLang="zh-CN" sz="1300" dirty="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、展品说明板</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 </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、展品图文板：烤漆钢板</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高清写真饰面</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、展柜制作</a:t>
            </a:r>
            <a:r>
              <a:rPr lang="zh-CN" altLang="en-US" sz="1300" dirty="0">
                <a:latin typeface="微软雅黑" pitchFamily="34" charset="-122"/>
                <a:ea typeface="微软雅黑" pitchFamily="34" charset="-122"/>
              </a:rPr>
              <a:t>要求</a:t>
            </a:r>
            <a:r>
              <a:rPr lang="zh-CN" altLang="en-US" sz="1300" dirty="0" smtClean="0">
                <a:latin typeface="微软雅黑" pitchFamily="34" charset="-122"/>
                <a:ea typeface="微软雅黑" pitchFamily="34" charset="-122"/>
              </a:rPr>
              <a:t>：需</a:t>
            </a:r>
            <a:r>
              <a:rPr lang="zh-CN" altLang="en-US" sz="1300" dirty="0">
                <a:latin typeface="微软雅黑" pitchFamily="34" charset="-122"/>
                <a:ea typeface="微软雅黑" pitchFamily="34" charset="-122"/>
              </a:rPr>
              <a:t>制作</a:t>
            </a:r>
            <a:r>
              <a:rPr lang="zh-CN" altLang="en-US" sz="1300" dirty="0" smtClean="0">
                <a:latin typeface="微软雅黑" pitchFamily="34" charset="-122"/>
                <a:ea typeface="微软雅黑" pitchFamily="34" charset="-122"/>
              </a:rPr>
              <a:t>独立展柜，</a:t>
            </a:r>
            <a:r>
              <a:rPr lang="zh-CN" altLang="en-US" sz="1300" dirty="0" smtClean="0">
                <a:latin typeface="微软雅黑" pitchFamily="34" charset="-122"/>
                <a:ea typeface="微软雅黑" pitchFamily="34" charset="-122"/>
              </a:rPr>
              <a:t>嵌</a:t>
            </a:r>
            <a:r>
              <a:rPr lang="zh-CN" altLang="en-US" sz="1300" dirty="0" smtClean="0">
                <a:latin typeface="微软雅黑" pitchFamily="34" charset="-122"/>
                <a:ea typeface="微软雅黑" pitchFamily="34" charset="-122"/>
              </a:rPr>
              <a:t>墙</a:t>
            </a:r>
            <a:r>
              <a:rPr lang="zh-CN" altLang="en-US" sz="1300" dirty="0">
                <a:latin typeface="微软雅黑" pitchFamily="34" charset="-122"/>
                <a:ea typeface="微软雅黑" pitchFamily="34" charset="-122"/>
              </a:rPr>
              <a:t>安装</a:t>
            </a:r>
            <a:r>
              <a:rPr lang="zh-CN" altLang="en-US" sz="1300" dirty="0" smtClean="0">
                <a:latin typeface="微软雅黑" pitchFamily="34" charset="-122"/>
                <a:ea typeface="微软雅黑" pitchFamily="34" charset="-122"/>
              </a:rPr>
              <a:t>固定，展柜需含均匀照明。</a:t>
            </a:r>
            <a:endParaRPr lang="zh-CN" altLang="en-US" sz="1300" dirty="0">
              <a:latin typeface="微软雅黑" pitchFamily="34" charset="-122"/>
              <a:ea typeface="微软雅黑" pitchFamily="34" charset="-122"/>
            </a:endParaRPr>
          </a:p>
          <a:p>
            <a:pPr>
              <a:lnSpc>
                <a:spcPct val="150000"/>
              </a:lnSpc>
            </a:pPr>
            <a:endParaRPr lang="en-US" altLang="zh-CN" sz="1300" dirty="0" smtClean="0">
              <a:latin typeface="微软雅黑" pitchFamily="34" charset="-122"/>
              <a:ea typeface="微软雅黑" pitchFamily="34" charset="-122"/>
            </a:endParaRPr>
          </a:p>
        </p:txBody>
      </p:sp>
      <p:sp>
        <p:nvSpPr>
          <p:cNvPr id="18" name="TextBox 17"/>
          <p:cNvSpPr txBox="1"/>
          <p:nvPr/>
        </p:nvSpPr>
        <p:spPr>
          <a:xfrm>
            <a:off x="5346710" y="942381"/>
            <a:ext cx="4959143" cy="2442736"/>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壁挂安装基础：无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、展品说明版</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、制作封闭墙体及外立面装饰</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制作基础墙体</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健康亭.jpg"/>
          <p:cNvPicPr>
            <a:picLocks noChangeAspect="1"/>
          </p:cNvPicPr>
          <p:nvPr/>
        </p:nvPicPr>
        <p:blipFill>
          <a:blip r:embed="rId2" cstate="print"/>
          <a:stretch>
            <a:fillRect/>
          </a:stretch>
        </p:blipFill>
        <p:spPr>
          <a:xfrm>
            <a:off x="1292968" y="923111"/>
            <a:ext cx="2775113" cy="4002137"/>
          </a:xfrm>
          <a:prstGeom prst="rect">
            <a:avLst/>
          </a:prstGeom>
        </p:spPr>
      </p:pic>
      <p:pic>
        <p:nvPicPr>
          <p:cNvPr id="6" name="Picture 2" descr="C:\Users\Administrator\Desktop\0214-许昌科技馆-儿童厅布局方案-Model.jpg"/>
          <p:cNvPicPr>
            <a:picLocks noChangeAspect="1" noChangeArrowheads="1"/>
          </p:cNvPicPr>
          <p:nvPr/>
        </p:nvPicPr>
        <p:blipFill>
          <a:blip r:embed="rId3" cstate="print"/>
          <a:stretch>
            <a:fillRect/>
          </a:stretch>
        </p:blipFill>
        <p:spPr bwMode="auto">
          <a:xfrm rot="16200000">
            <a:off x="1020725" y="5034773"/>
            <a:ext cx="1936781" cy="2571768"/>
          </a:xfrm>
          <a:prstGeom prst="rect">
            <a:avLst/>
          </a:prstGeom>
          <a:solidFill>
            <a:srgbClr val="00B050">
              <a:alpha val="51000"/>
            </a:srgbClr>
          </a:solidFill>
          <a:ln w="6350">
            <a:noFill/>
          </a:ln>
        </p:spPr>
      </p:pic>
      <p:sp>
        <p:nvSpPr>
          <p:cNvPr id="7" name="TextBox 6"/>
          <p:cNvSpPr txBox="1"/>
          <p:nvPr/>
        </p:nvSpPr>
        <p:spPr>
          <a:xfrm>
            <a:off x="565486" y="551322"/>
            <a:ext cx="4995531" cy="280691"/>
          </a:xfrm>
          <a:prstGeom prst="rect">
            <a:avLst/>
          </a:prstGeom>
          <a:noFill/>
        </p:spPr>
        <p:txBody>
          <a:bodyPr wrap="square" lIns="64616" tIns="32308" rIns="64616" bIns="32308" rtlCol="0">
            <a:spAutoFit/>
          </a:bodyPr>
          <a:lstStyle/>
          <a:p>
            <a:r>
              <a:rPr lang="zh-CN" altLang="en-US" sz="1300" b="1" dirty="0" smtClean="0">
                <a:latin typeface="微软雅黑" pitchFamily="34" charset="-122"/>
                <a:ea typeface="微软雅黑" pitchFamily="34" charset="-122"/>
              </a:rPr>
              <a:t>展品编号及名称：</a:t>
            </a:r>
            <a:r>
              <a:rPr lang="en-US" altLang="zh-CN" sz="1300" b="1" dirty="0" smtClean="0">
                <a:latin typeface="微软雅黑" pitchFamily="34" charset="-122"/>
                <a:ea typeface="微软雅黑" pitchFamily="34" charset="-122"/>
              </a:rPr>
              <a:t> </a:t>
            </a:r>
            <a:r>
              <a:rPr lang="en-US" altLang="zh-CN" sz="1400" dirty="0" smtClean="0">
                <a:solidFill>
                  <a:srgbClr val="000000"/>
                </a:solidFill>
                <a:latin typeface="微软雅黑" pitchFamily="34" charset="-122"/>
                <a:ea typeface="微软雅黑" pitchFamily="34" charset="-122"/>
              </a:rPr>
              <a:t>XC03-4-40</a:t>
            </a:r>
            <a:r>
              <a:rPr lang="en-US" altLang="zh-CN" sz="1300" b="1" dirty="0" smtClean="0">
                <a:latin typeface="微软雅黑" pitchFamily="34" charset="-122"/>
                <a:ea typeface="微软雅黑" pitchFamily="34" charset="-122"/>
              </a:rPr>
              <a:t>  </a:t>
            </a:r>
            <a:r>
              <a:rPr lang="zh-CN" altLang="en-US" sz="1300" b="1" dirty="0" smtClean="0">
                <a:latin typeface="微软雅黑" pitchFamily="34" charset="-122"/>
                <a:ea typeface="微软雅黑" pitchFamily="34" charset="-122"/>
              </a:rPr>
              <a:t>智能健康亭</a:t>
            </a:r>
            <a:endParaRPr lang="en-US" altLang="zh-CN" sz="1300" b="1" dirty="0" smtClean="0">
              <a:latin typeface="微软雅黑" pitchFamily="34" charset="-122"/>
              <a:ea typeface="微软雅黑" pitchFamily="34" charset="-122"/>
            </a:endParaRPr>
          </a:p>
        </p:txBody>
      </p:sp>
      <p:sp>
        <p:nvSpPr>
          <p:cNvPr id="8" name="TextBox 7"/>
          <p:cNvSpPr txBox="1"/>
          <p:nvPr/>
        </p:nvSpPr>
        <p:spPr>
          <a:xfrm>
            <a:off x="5346700" y="630084"/>
            <a:ext cx="4643470" cy="6751693"/>
          </a:xfrm>
          <a:prstGeom prst="rect">
            <a:avLst/>
          </a:prstGeom>
          <a:noFill/>
        </p:spPr>
        <p:txBody>
          <a:bodyPr wrap="square" lIns="64616" tIns="32308" rIns="64616" bIns="32308" rtlCol="0">
            <a:spAutoFit/>
          </a:bodyPr>
          <a:lstStyle/>
          <a:p>
            <a:pPr>
              <a:lnSpc>
                <a:spcPct val="150000"/>
              </a:lnSpc>
            </a:pPr>
            <a:r>
              <a:rPr lang="zh-CN" altLang="en-US" sz="1400" b="1" dirty="0" smtClean="0">
                <a:latin typeface="微软雅黑" pitchFamily="34" charset="-122"/>
                <a:ea typeface="微软雅黑" pitchFamily="34" charset="-122"/>
              </a:rPr>
              <a:t>展示内容：</a:t>
            </a:r>
            <a:endParaRPr lang="en-US" altLang="zh-CN" sz="1400" b="1" dirty="0" smtClean="0">
              <a:latin typeface="微软雅黑" pitchFamily="34" charset="-122"/>
              <a:ea typeface="微软雅黑" pitchFamily="34" charset="-122"/>
            </a:endParaRPr>
          </a:p>
          <a:p>
            <a:r>
              <a:rPr lang="zh-CN" altLang="en-US" sz="1300" dirty="0" smtClean="0">
                <a:latin typeface="微软雅黑" pitchFamily="34" charset="-122"/>
                <a:ea typeface="微软雅黑" pitchFamily="34" charset="-122"/>
              </a:rPr>
              <a:t>通过智能医疗测试装备实现用户自助测量数据，实时上传至云健康平台，及时反馈健康状况，打印健康报告</a:t>
            </a:r>
            <a:endParaRPr lang="en-US" altLang="zh-CN" sz="1300"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可同时实现身高、体重、体温、血压、心率、血氧、人体成份、心电、血糖、血红蛋</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白、总胆固醇、</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血脂四项等</a:t>
            </a:r>
            <a:r>
              <a:rPr lang="en-US" altLang="zh-CN" sz="1300" dirty="0" smtClean="0">
                <a:latin typeface="微软雅黑" pitchFamily="34" charset="-122"/>
                <a:ea typeface="微软雅黑" pitchFamily="34" charset="-122"/>
              </a:rPr>
              <a:t>12</a:t>
            </a:r>
            <a:r>
              <a:rPr lang="zh-CN" altLang="en-US" sz="1300" dirty="0" smtClean="0">
                <a:latin typeface="微软雅黑" pitchFamily="34" charset="-122"/>
                <a:ea typeface="微软雅黑" pitchFamily="34" charset="-122"/>
              </a:rPr>
              <a:t>项目的一站式测量，同时数据可直接保存云端，检测结果可通过二维码分享给亲人</a:t>
            </a:r>
            <a:r>
              <a:rPr lang="zh-CN" altLang="en-US" sz="1200" dirty="0" smtClean="0">
                <a:latin typeface="微软雅黑" pitchFamily="34" charset="-122"/>
                <a:ea typeface="微软雅黑" pitchFamily="34" charset="-122"/>
              </a:rPr>
              <a:t>。</a:t>
            </a:r>
            <a:endParaRPr lang="en-US" altLang="zh-CN" sz="1200" dirty="0" smtClean="0">
              <a:latin typeface="微软雅黑" pitchFamily="34" charset="-122"/>
              <a:ea typeface="微软雅黑" pitchFamily="34" charset="-122"/>
            </a:endParaRPr>
          </a:p>
          <a:p>
            <a:pPr>
              <a:lnSpc>
                <a:spcPct val="150000"/>
              </a:lnSpc>
            </a:pPr>
            <a:endParaRPr lang="en-US" altLang="zh-CN" sz="1300" b="1" dirty="0" smtClean="0">
              <a:latin typeface="微软雅黑" pitchFamily="34" charset="-122"/>
              <a:ea typeface="微软雅黑" pitchFamily="34" charset="-122"/>
            </a:endParaRPr>
          </a:p>
          <a:p>
            <a:pPr>
              <a:lnSpc>
                <a:spcPct val="150000"/>
              </a:lnSpc>
            </a:pPr>
            <a:r>
              <a:rPr lang="zh-CN" altLang="en-US" sz="1300" b="1" dirty="0" smtClean="0">
                <a:latin typeface="微软雅黑" pitchFamily="34" charset="-122"/>
                <a:ea typeface="微软雅黑" pitchFamily="34" charset="-122"/>
              </a:rPr>
              <a:t>科学原理：</a:t>
            </a:r>
            <a:endParaRPr lang="en-US" altLang="zh-CN" sz="1300" b="1" dirty="0" smtClean="0">
              <a:latin typeface="微软雅黑" pitchFamily="34" charset="-122"/>
              <a:ea typeface="微软雅黑" pitchFamily="34" charset="-122"/>
            </a:endParaRPr>
          </a:p>
          <a:p>
            <a:pPr>
              <a:lnSpc>
                <a:spcPct val="150000"/>
              </a:lnSpc>
            </a:pPr>
            <a:r>
              <a:rPr lang="zh-CN" altLang="en-US" sz="1300" dirty="0" smtClean="0">
                <a:latin typeface="微软雅黑" pitchFamily="34" charset="-122"/>
                <a:ea typeface="微软雅黑" pitchFamily="34" charset="-122"/>
              </a:rPr>
              <a:t>智能体检、互联网＋</a:t>
            </a:r>
            <a:endParaRPr lang="en-US" altLang="zh-CN" sz="1300" dirty="0" smtClean="0">
              <a:latin typeface="微软雅黑" pitchFamily="34" charset="-122"/>
              <a:ea typeface="微软雅黑" pitchFamily="34" charset="-122"/>
            </a:endParaRPr>
          </a:p>
          <a:p>
            <a:pPr>
              <a:lnSpc>
                <a:spcPct val="150000"/>
              </a:lnSpc>
            </a:pPr>
            <a:endParaRPr lang="en-US" altLang="zh-CN" sz="1400" b="1" dirty="0" smtClean="0">
              <a:latin typeface="微软雅黑" pitchFamily="34" charset="-122"/>
              <a:ea typeface="微软雅黑" pitchFamily="34" charset="-122"/>
            </a:endParaRPr>
          </a:p>
          <a:p>
            <a:pPr>
              <a:lnSpc>
                <a:spcPct val="150000"/>
              </a:lnSpc>
            </a:pPr>
            <a:r>
              <a:rPr lang="zh-CN" altLang="en-US" sz="1400" b="1" dirty="0" smtClean="0">
                <a:latin typeface="微软雅黑" pitchFamily="34" charset="-122"/>
                <a:ea typeface="微软雅黑" pitchFamily="34" charset="-122"/>
              </a:rPr>
              <a:t>展示方式：</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互动体验</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200" dirty="0" smtClean="0">
              <a:latin typeface="微软雅黑" pitchFamily="34" charset="-122"/>
              <a:ea typeface="微软雅黑" pitchFamily="34" charset="-122"/>
            </a:endParaRPr>
          </a:p>
          <a:p>
            <a:pPr algn="just" eaLnBrk="0" hangingPunct="0">
              <a:lnSpc>
                <a:spcPct val="150000"/>
              </a:lnSpc>
            </a:pPr>
            <a:r>
              <a:rPr lang="zh-CN" altLang="en-US" sz="1400" b="1" dirty="0" smtClean="0">
                <a:latin typeface="微软雅黑" pitchFamily="34" charset="-122"/>
                <a:ea typeface="微软雅黑" pitchFamily="34" charset="-122"/>
              </a:rPr>
              <a:t>操作说明：</a:t>
            </a:r>
            <a:endParaRPr lang="en-US" altLang="zh-CN" sz="1400" b="1"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体验者通过检测仪检测身体健康</a:t>
            </a:r>
            <a:endParaRPr lang="en-US" altLang="zh-CN" sz="1300" dirty="0" smtClean="0">
              <a:latin typeface="微软雅黑" pitchFamily="34" charset="-122"/>
              <a:ea typeface="微软雅黑" pitchFamily="34" charset="-122"/>
            </a:endParaRPr>
          </a:p>
          <a:p>
            <a:pPr algn="just" eaLnBrk="0" hangingPunct="0">
              <a:lnSpc>
                <a:spcPct val="150000"/>
              </a:lnSpc>
            </a:pPr>
            <a:r>
              <a:rPr lang="zh-CN" altLang="en-US" sz="1300" dirty="0" smtClean="0">
                <a:latin typeface="微软雅黑" pitchFamily="34" charset="-122"/>
                <a:ea typeface="微软雅黑" pitchFamily="34" charset="-122"/>
              </a:rPr>
              <a:t>基本参数，得出综合数据。</a:t>
            </a:r>
            <a:endParaRPr lang="en-US" altLang="zh-CN" sz="1300" dirty="0" smtClean="0">
              <a:latin typeface="微软雅黑" pitchFamily="34" charset="-122"/>
              <a:ea typeface="微软雅黑" pitchFamily="34" charset="-122"/>
            </a:endParaRPr>
          </a:p>
          <a:p>
            <a:pPr algn="just" eaLnBrk="0" hangingPunct="0">
              <a:lnSpc>
                <a:spcPct val="150000"/>
              </a:lnSpc>
            </a:pPr>
            <a:endParaRPr lang="en-US" altLang="zh-CN" sz="1200" dirty="0" smtClean="0">
              <a:latin typeface="微软雅黑" pitchFamily="34" charset="-122"/>
              <a:ea typeface="微软雅黑" pitchFamily="34" charset="-122"/>
            </a:endParaRPr>
          </a:p>
          <a:p>
            <a:pPr>
              <a:defRPr/>
            </a:pPr>
            <a:r>
              <a:rPr lang="zh-CN" altLang="en-US" sz="1400" b="1" dirty="0" smtClean="0">
                <a:latin typeface="微软雅黑" pitchFamily="34" charset="-122"/>
                <a:ea typeface="微软雅黑" pitchFamily="34" charset="-122"/>
              </a:rPr>
              <a:t>展品细节：</a:t>
            </a:r>
            <a:endParaRPr lang="en-US" altLang="zh-CN" sz="1400" b="1"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目标人群：全体</a:t>
            </a:r>
            <a:endParaRPr lang="en-US" altLang="zh-CN" sz="1300" dirty="0" smtClean="0">
              <a:latin typeface="微软雅黑" pitchFamily="34" charset="-122"/>
              <a:ea typeface="微软雅黑" pitchFamily="34" charset="-122"/>
            </a:endParaRPr>
          </a:p>
          <a:p>
            <a:pPr>
              <a:lnSpc>
                <a:spcPct val="150000"/>
              </a:lnSpc>
              <a:defRPr/>
            </a:pPr>
            <a:r>
              <a:rPr lang="zh-CN" altLang="en-US" sz="1300" dirty="0" smtClean="0">
                <a:latin typeface="微软雅黑" pitchFamily="34" charset="-122"/>
                <a:ea typeface="微软雅黑" pitchFamily="34" charset="-122"/>
              </a:rPr>
              <a:t>参与人数：</a:t>
            </a:r>
            <a:r>
              <a:rPr lang="en-US" altLang="zh-CN" sz="1300" dirty="0" smtClean="0">
                <a:latin typeface="微软雅黑" pitchFamily="34" charset="-122"/>
                <a:ea typeface="微软雅黑" pitchFamily="34" charset="-122"/>
              </a:rPr>
              <a:t>1</a:t>
            </a:r>
          </a:p>
          <a:p>
            <a:pPr>
              <a:lnSpc>
                <a:spcPct val="150000"/>
              </a:lnSpc>
              <a:defRPr/>
            </a:pPr>
            <a:r>
              <a:rPr lang="zh-CN" altLang="en-US" sz="1300" dirty="0" smtClean="0">
                <a:latin typeface="微软雅黑" pitchFamily="34" charset="-122"/>
                <a:ea typeface="微软雅黑" pitchFamily="34" charset="-122"/>
              </a:rPr>
              <a:t>运营人员：</a:t>
            </a:r>
            <a:r>
              <a:rPr lang="en-US" altLang="zh-CN" sz="1300" dirty="0" smtClean="0">
                <a:latin typeface="微软雅黑" pitchFamily="34" charset="-122"/>
                <a:ea typeface="微软雅黑" pitchFamily="34" charset="-122"/>
              </a:rPr>
              <a:t>1</a:t>
            </a:r>
          </a:p>
          <a:p>
            <a:pPr algn="just" eaLnBrk="0" hangingPunct="0">
              <a:lnSpc>
                <a:spcPct val="150000"/>
              </a:lnSpc>
            </a:pPr>
            <a:endParaRPr lang="en-US" altLang="zh-CN" sz="1400" b="1" dirty="0" smtClean="0">
              <a:latin typeface="微软雅黑" pitchFamily="34" charset="-122"/>
              <a:ea typeface="微软雅黑" pitchFamily="34" charset="-122"/>
            </a:endParaRPr>
          </a:p>
        </p:txBody>
      </p:sp>
      <p:sp>
        <p:nvSpPr>
          <p:cNvPr id="9"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10"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11"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12" name="TextBox 1"/>
          <p:cNvSpPr txBox="1"/>
          <p:nvPr/>
        </p:nvSpPr>
        <p:spPr>
          <a:xfrm>
            <a:off x="2030697" y="1181429"/>
            <a:ext cx="65" cy="173705"/>
          </a:xfrm>
          <a:prstGeom prst="rect">
            <a:avLst/>
          </a:prstGeom>
          <a:noFill/>
        </p:spPr>
        <p:txBody>
          <a:bodyPr wrap="none" lIns="0" tIns="0" rIns="0" bIns="32325" rtlCol="0">
            <a:spAutoFit/>
          </a:bodyPr>
          <a:lstStyle/>
          <a:p>
            <a:pPr>
              <a:lnSpc>
                <a:spcPts val="1131"/>
              </a:lnSpc>
            </a:pPr>
            <a:endParaRPr lang="en-US" altLang="zh-CN" sz="1100" dirty="0" smtClean="0">
              <a:solidFill>
                <a:srgbClr val="009EE0"/>
              </a:solidFill>
              <a:latin typeface="Times New Roman" pitchFamily="18" charset="0"/>
              <a:cs typeface="Times New Roman" pitchFamily="18" charset="0"/>
            </a:endParaRPr>
          </a:p>
        </p:txBody>
      </p:sp>
      <p:sp>
        <p:nvSpPr>
          <p:cNvPr id="13" name="TextBox 12"/>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4" name="直接连接符 13"/>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7" name="流程图: 联系 16"/>
          <p:cNvSpPr/>
          <p:nvPr/>
        </p:nvSpPr>
        <p:spPr>
          <a:xfrm>
            <a:off x="1928134" y="6683509"/>
            <a:ext cx="50515" cy="50513"/>
          </a:xfrm>
          <a:prstGeom prst="flowChartConnector">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4625" tIns="32313" rIns="64625" bIns="32313" rtlCol="0" anchor="ctr"/>
          <a:lstStyle/>
          <a:p>
            <a:pPr algn="ctr"/>
            <a:endParaRPr lang="zh-CN" altLang="en-US" dirty="0">
              <a:solidFill>
                <a:srgbClr val="FF0000"/>
              </a:solidFill>
            </a:endParaRPr>
          </a:p>
        </p:txBody>
      </p:sp>
      <p:sp>
        <p:nvSpPr>
          <p:cNvPr id="18" name="TextBox 17"/>
          <p:cNvSpPr txBox="1"/>
          <p:nvPr/>
        </p:nvSpPr>
        <p:spPr>
          <a:xfrm>
            <a:off x="560354" y="5066515"/>
            <a:ext cx="4704101" cy="286638"/>
          </a:xfrm>
          <a:prstGeom prst="rect">
            <a:avLst/>
          </a:prstGeom>
          <a:noFill/>
        </p:spPr>
        <p:txBody>
          <a:bodyPr wrap="square" lIns="64616" tIns="32308" rIns="64616" bIns="32308" rtlCol="0">
            <a:spAutoFit/>
          </a:bodyPr>
          <a:lstStyle/>
          <a:p>
            <a:r>
              <a:rPr lang="zh-CN" altLang="en-US" sz="1400" b="1" dirty="0" smtClean="0">
                <a:latin typeface="微软雅黑" pitchFamily="34" charset="-122"/>
                <a:ea typeface="微软雅黑" pitchFamily="34" charset="-122"/>
              </a:rPr>
              <a:t>展品位置图：</a:t>
            </a:r>
            <a:endParaRPr lang="zh-CN" altLang="en-US" sz="1400" b="1" dirty="0">
              <a:latin typeface="微软雅黑" pitchFamily="34" charset="-122"/>
              <a:ea typeface="微软雅黑" pitchFamily="34" charset="-122"/>
            </a:endParaRPr>
          </a:p>
        </p:txBody>
      </p:sp>
      <p:sp>
        <p:nvSpPr>
          <p:cNvPr id="19" name="TextBox 18"/>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21" name="灯片编号占位符 20"/>
          <p:cNvSpPr>
            <a:spLocks noGrp="1"/>
          </p:cNvSpPr>
          <p:nvPr>
            <p:ph type="sldNum" sz="quarter" idx="12"/>
          </p:nvPr>
        </p:nvSpPr>
        <p:spPr/>
        <p:txBody>
          <a:bodyPr/>
          <a:lstStyle/>
          <a:p>
            <a:fld id="{C35DAED7-3D46-43E3-887E-0E9FEB1A9ADE}" type="slidenum">
              <a:rPr lang="zh-CN" altLang="en-US" smtClean="0"/>
              <a:pPr/>
              <a:t>72</a:t>
            </a:fld>
            <a:endParaRPr lang="zh-CN" altLang="en-US"/>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descr="健康亭.jpg"/>
          <p:cNvPicPr>
            <a:picLocks noChangeAspect="1"/>
          </p:cNvPicPr>
          <p:nvPr/>
        </p:nvPicPr>
        <p:blipFill>
          <a:blip r:embed="rId2" cstate="print"/>
          <a:stretch>
            <a:fillRect/>
          </a:stretch>
        </p:blipFill>
        <p:spPr>
          <a:xfrm>
            <a:off x="3373180" y="1817159"/>
            <a:ext cx="2775113" cy="4002137"/>
          </a:xfrm>
          <a:prstGeom prst="rect">
            <a:avLst/>
          </a:prstGeom>
        </p:spPr>
      </p:pic>
      <p:sp>
        <p:nvSpPr>
          <p:cNvPr id="6" name="TextBox 5"/>
          <p:cNvSpPr txBox="1"/>
          <p:nvPr/>
        </p:nvSpPr>
        <p:spPr>
          <a:xfrm>
            <a:off x="565494" y="831962"/>
            <a:ext cx="4995531"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展品尺寸图</a:t>
            </a:r>
          </a:p>
        </p:txBody>
      </p:sp>
      <p:cxnSp>
        <p:nvCxnSpPr>
          <p:cNvPr id="7" name="直接连接符 6"/>
          <p:cNvCxnSpPr/>
          <p:nvPr/>
        </p:nvCxnSpPr>
        <p:spPr>
          <a:xfrm rot="10800000" flipV="1">
            <a:off x="5400442" y="2493959"/>
            <a:ext cx="307899"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1915809" y="2261967"/>
            <a:ext cx="1617865" cy="1840"/>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a:off x="2110599" y="5473989"/>
            <a:ext cx="1296876" cy="1973"/>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flipH="1" flipV="1">
            <a:off x="2071207" y="4892639"/>
            <a:ext cx="1149842" cy="4710"/>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2007066" y="2895138"/>
            <a:ext cx="1268037" cy="5376"/>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2304865" y="3730059"/>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2200mm </a:t>
            </a:r>
            <a:endParaRPr lang="zh-CN" altLang="en-US" sz="1000" dirty="0" smtClean="0">
              <a:latin typeface="微软雅黑" pitchFamily="34" charset="-122"/>
              <a:ea typeface="微软雅黑" pitchFamily="34" charset="-122"/>
            </a:endParaRPr>
          </a:p>
          <a:p>
            <a:endParaRPr lang="zh-CN" altLang="en-US" sz="1000" dirty="0"/>
          </a:p>
        </p:txBody>
      </p:sp>
      <p:cxnSp>
        <p:nvCxnSpPr>
          <p:cNvPr id="14" name="直接连接符 13"/>
          <p:cNvCxnSpPr/>
          <p:nvPr/>
        </p:nvCxnSpPr>
        <p:spPr>
          <a:xfrm rot="5400000">
            <a:off x="3094816" y="5927972"/>
            <a:ext cx="765739" cy="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5" name="直接连接符 14"/>
          <p:cNvCxnSpPr/>
          <p:nvPr/>
        </p:nvCxnSpPr>
        <p:spPr>
          <a:xfrm rot="5400000">
            <a:off x="4325680" y="5982284"/>
            <a:ext cx="657123" cy="1588"/>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16" name="直接连接符 15"/>
          <p:cNvCxnSpPr/>
          <p:nvPr/>
        </p:nvCxnSpPr>
        <p:spPr>
          <a:xfrm flipV="1">
            <a:off x="3477688" y="5940481"/>
            <a:ext cx="339309" cy="2"/>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7" name="直接连接符 16"/>
          <p:cNvCxnSpPr/>
          <p:nvPr/>
        </p:nvCxnSpPr>
        <p:spPr>
          <a:xfrm rot="10800000">
            <a:off x="4445496" y="5940483"/>
            <a:ext cx="209540" cy="1"/>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18" name="TextBox 17"/>
          <p:cNvSpPr txBox="1"/>
          <p:nvPr/>
        </p:nvSpPr>
        <p:spPr>
          <a:xfrm>
            <a:off x="3770077" y="5819296"/>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1500mm </a:t>
            </a:r>
            <a:endParaRPr lang="zh-CN" altLang="en-US" sz="1000" dirty="0" smtClean="0">
              <a:latin typeface="微软雅黑" pitchFamily="34" charset="-122"/>
              <a:ea typeface="微软雅黑" pitchFamily="34" charset="-122"/>
            </a:endParaRPr>
          </a:p>
          <a:p>
            <a:endParaRPr lang="zh-CN" altLang="en-US" sz="1000" dirty="0"/>
          </a:p>
        </p:txBody>
      </p:sp>
      <p:sp>
        <p:nvSpPr>
          <p:cNvPr id="19"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20"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21"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22" name="TextBox 21"/>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23" name="直接连接符 22"/>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26" name="TextBox 25"/>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cxnSp>
        <p:nvCxnSpPr>
          <p:cNvPr id="28" name="直接连接符 27"/>
          <p:cNvCxnSpPr/>
          <p:nvPr/>
        </p:nvCxnSpPr>
        <p:spPr>
          <a:xfrm rot="10800000" flipV="1">
            <a:off x="6193475" y="5819292"/>
            <a:ext cx="387087" cy="121189"/>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32" name="直接连接符 31"/>
          <p:cNvCxnSpPr/>
          <p:nvPr/>
        </p:nvCxnSpPr>
        <p:spPr>
          <a:xfrm>
            <a:off x="4708376" y="5654516"/>
            <a:ext cx="852649" cy="65712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cxnSp>
        <p:nvCxnSpPr>
          <p:cNvPr id="33" name="直接连接符 32"/>
          <p:cNvCxnSpPr/>
          <p:nvPr/>
        </p:nvCxnSpPr>
        <p:spPr>
          <a:xfrm flipV="1">
            <a:off x="5400442" y="6072798"/>
            <a:ext cx="440048" cy="146608"/>
          </a:xfrm>
          <a:prstGeom prst="line">
            <a:avLst/>
          </a:prstGeom>
          <a:ln w="9525">
            <a:solidFill>
              <a:schemeClr val="tx1"/>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41" name="直接连接符 40"/>
          <p:cNvCxnSpPr/>
          <p:nvPr/>
        </p:nvCxnSpPr>
        <p:spPr>
          <a:xfrm>
            <a:off x="5840490" y="5325954"/>
            <a:ext cx="852649" cy="657124"/>
          </a:xfrm>
          <a:prstGeom prst="line">
            <a:avLst/>
          </a:prstGeom>
          <a:ln w="9525">
            <a:solidFill>
              <a:schemeClr val="tx1"/>
            </a:solidFill>
          </a:ln>
        </p:spPr>
        <p:style>
          <a:lnRef idx="1">
            <a:schemeClr val="dk1"/>
          </a:lnRef>
          <a:fillRef idx="0">
            <a:schemeClr val="dk1"/>
          </a:fillRef>
          <a:effectRef idx="0">
            <a:schemeClr val="dk1"/>
          </a:effectRef>
          <a:fontRef idx="minor">
            <a:schemeClr val="tx1"/>
          </a:fontRef>
        </p:style>
      </p:cxnSp>
      <p:sp>
        <p:nvSpPr>
          <p:cNvPr id="48" name="TextBox 47"/>
          <p:cNvSpPr txBox="1"/>
          <p:nvPr/>
        </p:nvSpPr>
        <p:spPr>
          <a:xfrm rot="20686669">
            <a:off x="5728415" y="6043711"/>
            <a:ext cx="839754" cy="400110"/>
          </a:xfrm>
          <a:prstGeom prst="rect">
            <a:avLst/>
          </a:prstGeom>
          <a:noFill/>
        </p:spPr>
        <p:txBody>
          <a:bodyPr wrap="square" rtlCol="0">
            <a:spAutoFit/>
          </a:bodyPr>
          <a:lstStyle/>
          <a:p>
            <a:r>
              <a:rPr lang="en-US" altLang="zh-CN" sz="1000" dirty="0" smtClean="0">
                <a:latin typeface="微软雅黑" pitchFamily="34" charset="-122"/>
                <a:ea typeface="微软雅黑" pitchFamily="34" charset="-122"/>
              </a:rPr>
              <a:t>1100mm </a:t>
            </a:r>
            <a:endParaRPr lang="zh-CN" altLang="en-US" sz="1000" dirty="0" smtClean="0">
              <a:latin typeface="微软雅黑" pitchFamily="34" charset="-122"/>
              <a:ea typeface="微软雅黑" pitchFamily="34" charset="-122"/>
            </a:endParaRPr>
          </a:p>
          <a:p>
            <a:endParaRPr lang="zh-CN" altLang="en-US" sz="1000" dirty="0"/>
          </a:p>
        </p:txBody>
      </p:sp>
      <p:sp>
        <p:nvSpPr>
          <p:cNvPr id="34" name="灯片编号占位符 33"/>
          <p:cNvSpPr>
            <a:spLocks noGrp="1"/>
          </p:cNvSpPr>
          <p:nvPr>
            <p:ph type="sldNum" sz="quarter" idx="12"/>
          </p:nvPr>
        </p:nvSpPr>
        <p:spPr/>
        <p:txBody>
          <a:bodyPr/>
          <a:lstStyle/>
          <a:p>
            <a:fld id="{C35DAED7-3D46-43E3-887E-0E9FEB1A9ADE}" type="slidenum">
              <a:rPr lang="zh-CN" altLang="en-US" smtClean="0"/>
              <a:pPr/>
              <a:t>73</a:t>
            </a:fld>
            <a:endParaRPr lang="zh-CN" altLang="en-US"/>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49300" y="867747"/>
            <a:ext cx="5831262" cy="5863144"/>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设计制作注意事项：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、首先满足展项的安全性不功能性；</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、应保证展项的牢固性和可靠性；</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、应确保展项造型的美观性，应不原设计保持一致；</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、内部带电器件全部隐藏，设置漏电保护装置，内部部件有隔离保护及接地保护接</a:t>
            </a:r>
            <a:endParaRPr lang="en-US" altLang="zh-CN" sz="1200" dirty="0" smtClean="0">
              <a:latin typeface="微软雅黑" pitchFamily="34" charset="-122"/>
              <a:ea typeface="微软雅黑" pitchFamily="34" charset="-122"/>
            </a:endParaRPr>
          </a:p>
          <a:p>
            <a:pPr>
              <a:lnSpc>
                <a:spcPts val="1800"/>
              </a:lnSpc>
            </a:pPr>
            <a:r>
              <a:rPr lang="en-US" altLang="zh-CN" sz="1200" dirty="0" smtClean="0">
                <a:latin typeface="微软雅黑" pitchFamily="34" charset="-122"/>
                <a:ea typeface="微软雅黑" pitchFamily="34" charset="-122"/>
              </a:rPr>
              <a:t>     </a:t>
            </a:r>
            <a:r>
              <a:rPr lang="zh-CN" altLang="en-US" sz="1200" dirty="0" smtClean="0">
                <a:latin typeface="微软雅黑" pitchFamily="34" charset="-122"/>
                <a:ea typeface="微软雅黑" pitchFamily="34" charset="-122"/>
              </a:rPr>
              <a:t>线端子。</a:t>
            </a:r>
          </a:p>
          <a:p>
            <a:pPr>
              <a:lnSpc>
                <a:spcPts val="1800"/>
              </a:lnSpc>
            </a:pPr>
            <a:r>
              <a:rPr lang="zh-CN" altLang="en-US" sz="1300" b="1" dirty="0" smtClean="0">
                <a:latin typeface="微软雅黑" pitchFamily="34" charset="-122"/>
                <a:ea typeface="微软雅黑" pitchFamily="34" charset="-122"/>
              </a:rPr>
              <a:t>维护保养注意事项：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、保持展品整体整洁；</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、正确开、关展品电源，正确操作展品；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、展品出现故障，应先切断电源，及时维修，待修复后方可运行；</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、防止观众（小朊友）用重物敲击展品；</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、注意防潮、防尘、防火。</a:t>
            </a:r>
          </a:p>
          <a:p>
            <a:pPr>
              <a:lnSpc>
                <a:spcPts val="1800"/>
              </a:lnSpc>
            </a:pPr>
            <a:r>
              <a:rPr lang="zh-CN" altLang="en-US" sz="1300" b="1" dirty="0" smtClean="0">
                <a:latin typeface="微软雅黑" pitchFamily="34" charset="-122"/>
                <a:ea typeface="微软雅黑" pitchFamily="34" charset="-122"/>
              </a:rPr>
              <a:t>运营管理注意事项：</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、应设置隔离装置，保护展品；</a:t>
            </a:r>
            <a:endParaRPr lang="en-US" altLang="zh-CN" sz="1200" dirty="0" smtClean="0">
              <a:latin typeface="微软雅黑" pitchFamily="34" charset="-122"/>
              <a:ea typeface="微软雅黑" pitchFamily="34" charset="-122"/>
            </a:endParaRP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、定期检查项目是否磨损，变形，及时上报；</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、看护观众切勿人为恶意破坏展品；</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、指导观众操作展品，切勿违规操作以免造成伤害。</a:t>
            </a:r>
          </a:p>
          <a:p>
            <a:pPr>
              <a:lnSpc>
                <a:spcPts val="1800"/>
              </a:lnSpc>
            </a:pPr>
            <a:r>
              <a:rPr lang="zh-CN" altLang="en-US" sz="1300" b="1" dirty="0" smtClean="0">
                <a:latin typeface="微软雅黑" pitchFamily="34" charset="-122"/>
                <a:ea typeface="微软雅黑" pitchFamily="34" charset="-122"/>
              </a:rPr>
              <a:t>针对现场基础条件的需求：</a:t>
            </a:r>
          </a:p>
          <a:p>
            <a:pPr>
              <a:lnSpc>
                <a:spcPts val="1800"/>
              </a:lnSpc>
            </a:pPr>
            <a:r>
              <a:rPr lang="en-US" altLang="zh-CN" sz="1200" dirty="0" smtClean="0">
                <a:latin typeface="微软雅黑" pitchFamily="34" charset="-122"/>
                <a:ea typeface="微软雅黑" pitchFamily="34" charset="-122"/>
              </a:rPr>
              <a:t>1</a:t>
            </a:r>
            <a:r>
              <a:rPr lang="zh-CN" altLang="en-US" sz="1200" dirty="0" smtClean="0">
                <a:latin typeface="微软雅黑" pitchFamily="34" charset="-122"/>
                <a:ea typeface="微软雅黑" pitchFamily="34" charset="-122"/>
              </a:rPr>
              <a:t>、展品吊挂基础需求：无</a:t>
            </a:r>
          </a:p>
          <a:p>
            <a:pPr>
              <a:lnSpc>
                <a:spcPts val="1800"/>
              </a:lnSpc>
            </a:pPr>
            <a:r>
              <a:rPr lang="en-US" altLang="zh-CN" sz="1200" dirty="0" smtClean="0">
                <a:latin typeface="微软雅黑" pitchFamily="34" charset="-122"/>
                <a:ea typeface="微软雅黑" pitchFamily="34" charset="-122"/>
              </a:rPr>
              <a:t>2</a:t>
            </a:r>
            <a:r>
              <a:rPr lang="zh-CN" altLang="en-US" sz="1200" dirty="0" smtClean="0">
                <a:latin typeface="微软雅黑" pitchFamily="34" charset="-122"/>
                <a:ea typeface="微软雅黑" pitchFamily="34" charset="-122"/>
              </a:rPr>
              <a:t>、展品壁挂基础需求：无</a:t>
            </a:r>
          </a:p>
          <a:p>
            <a:pPr>
              <a:lnSpc>
                <a:spcPts val="1800"/>
              </a:lnSpc>
            </a:pPr>
            <a:r>
              <a:rPr lang="en-US" altLang="zh-CN" sz="1200" dirty="0" smtClean="0">
                <a:latin typeface="微软雅黑" pitchFamily="34" charset="-122"/>
                <a:ea typeface="微软雅黑" pitchFamily="34" charset="-122"/>
              </a:rPr>
              <a:t>3</a:t>
            </a:r>
            <a:r>
              <a:rPr lang="zh-CN" altLang="en-US" sz="1200" dirty="0" smtClean="0">
                <a:latin typeface="微软雅黑" pitchFamily="34" charset="-122"/>
                <a:ea typeface="微软雅黑" pitchFamily="34" charset="-122"/>
              </a:rPr>
              <a:t>、用电需求：有</a:t>
            </a:r>
            <a:r>
              <a:rPr lang="en-US" altLang="zh-CN" sz="1200" dirty="0" smtClean="0">
                <a:latin typeface="微软雅黑" pitchFamily="34" charset="-122"/>
                <a:ea typeface="微软雅黑" pitchFamily="34" charset="-122"/>
              </a:rPr>
              <a:t>220V</a:t>
            </a:r>
          </a:p>
          <a:p>
            <a:pPr>
              <a:lnSpc>
                <a:spcPts val="1800"/>
              </a:lnSpc>
            </a:pPr>
            <a:r>
              <a:rPr lang="en-US" altLang="zh-CN" sz="1200" dirty="0" smtClean="0">
                <a:latin typeface="微软雅黑" pitchFamily="34" charset="-122"/>
                <a:ea typeface="微软雅黑" pitchFamily="34" charset="-122"/>
              </a:rPr>
              <a:t>4</a:t>
            </a:r>
            <a:r>
              <a:rPr lang="zh-CN" altLang="en-US" sz="1200" dirty="0" smtClean="0">
                <a:latin typeface="微软雅黑" pitchFamily="34" charset="-122"/>
                <a:ea typeface="微软雅黑" pitchFamily="34" charset="-122"/>
              </a:rPr>
              <a:t>、用水需求：无</a:t>
            </a:r>
          </a:p>
          <a:p>
            <a:pPr>
              <a:lnSpc>
                <a:spcPts val="1800"/>
              </a:lnSpc>
            </a:pPr>
            <a:r>
              <a:rPr lang="en-US" altLang="zh-CN" sz="1200" dirty="0" smtClean="0">
                <a:latin typeface="微软雅黑" pitchFamily="34" charset="-122"/>
                <a:ea typeface="微软雅黑" pitchFamily="34" charset="-122"/>
              </a:rPr>
              <a:t>5</a:t>
            </a:r>
            <a:r>
              <a:rPr lang="zh-CN" altLang="en-US" sz="1200" dirty="0" smtClean="0">
                <a:latin typeface="微软雅黑" pitchFamily="34" charset="-122"/>
                <a:ea typeface="微软雅黑" pitchFamily="34" charset="-122"/>
              </a:rPr>
              <a:t>、独立设备间需求：无</a:t>
            </a:r>
          </a:p>
          <a:p>
            <a:pPr>
              <a:lnSpc>
                <a:spcPts val="1800"/>
              </a:lnSpc>
            </a:pPr>
            <a:r>
              <a:rPr lang="en-US" altLang="zh-CN" sz="1200" dirty="0" smtClean="0">
                <a:latin typeface="微软雅黑" pitchFamily="34" charset="-122"/>
                <a:ea typeface="微软雅黑" pitchFamily="34" charset="-122"/>
              </a:rPr>
              <a:t>6</a:t>
            </a:r>
            <a:r>
              <a:rPr lang="zh-CN" altLang="en-US" sz="1200" dirty="0" smtClean="0">
                <a:latin typeface="微软雅黑" pitchFamily="34" charset="-122"/>
                <a:ea typeface="微软雅黑" pitchFamily="34" charset="-122"/>
              </a:rPr>
              <a:t>、环境灯光需求：不低于</a:t>
            </a:r>
            <a:r>
              <a:rPr lang="en-US" altLang="zh-CN" sz="1200" dirty="0" smtClean="0">
                <a:latin typeface="微软雅黑" pitchFamily="34" charset="-122"/>
                <a:ea typeface="微软雅黑" pitchFamily="34" charset="-122"/>
              </a:rPr>
              <a:t>300LUX</a:t>
            </a:r>
            <a:r>
              <a:rPr lang="zh-CN" altLang="en-US" sz="1200" dirty="0" smtClean="0">
                <a:latin typeface="微软雅黑" pitchFamily="34" charset="-122"/>
                <a:ea typeface="微软雅黑" pitchFamily="34" charset="-122"/>
              </a:rPr>
              <a:t>，色温</a:t>
            </a:r>
            <a:r>
              <a:rPr lang="en-US" altLang="zh-CN" sz="1200" dirty="0" smtClean="0">
                <a:latin typeface="微软雅黑" pitchFamily="34" charset="-122"/>
                <a:ea typeface="微软雅黑" pitchFamily="34" charset="-122"/>
              </a:rPr>
              <a:t>4000K</a:t>
            </a:r>
            <a:r>
              <a:rPr lang="zh-CN" altLang="en-US" sz="1200" dirty="0" smtClean="0">
                <a:latin typeface="微软雅黑" pitchFamily="34" charset="-122"/>
                <a:ea typeface="微软雅黑" pitchFamily="34" charset="-122"/>
              </a:rPr>
              <a:t>，显色性不低于</a:t>
            </a:r>
            <a:r>
              <a:rPr lang="en-US" altLang="zh-CN" sz="1200" dirty="0" smtClean="0">
                <a:latin typeface="微软雅黑" pitchFamily="34" charset="-122"/>
                <a:ea typeface="微软雅黑" pitchFamily="34" charset="-122"/>
              </a:rPr>
              <a:t>80%</a:t>
            </a:r>
          </a:p>
          <a:p>
            <a:pPr>
              <a:lnSpc>
                <a:spcPts val="1800"/>
              </a:lnSpc>
            </a:pPr>
            <a:r>
              <a:rPr lang="en-US" altLang="zh-CN" sz="1200" dirty="0" smtClean="0">
                <a:latin typeface="微软雅黑" pitchFamily="34" charset="-122"/>
                <a:ea typeface="微软雅黑" pitchFamily="34" charset="-122"/>
              </a:rPr>
              <a:t>7</a:t>
            </a:r>
            <a:r>
              <a:rPr lang="zh-CN" altLang="en-US" sz="1200" dirty="0" smtClean="0">
                <a:latin typeface="微软雅黑" pitchFamily="34" charset="-122"/>
                <a:ea typeface="微软雅黑" pitchFamily="34" charset="-122"/>
              </a:rPr>
              <a:t>、其他特殊需求：无</a:t>
            </a:r>
            <a:endParaRPr lang="zh-CN" altLang="en-US" sz="1200" dirty="0">
              <a:latin typeface="微软雅黑" pitchFamily="34" charset="-122"/>
              <a:ea typeface="微软雅黑" pitchFamily="34" charset="-122"/>
            </a:endParaRPr>
          </a:p>
        </p:txBody>
      </p:sp>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5" name="灯片编号占位符 14"/>
          <p:cNvSpPr>
            <a:spLocks noGrp="1"/>
          </p:cNvSpPr>
          <p:nvPr>
            <p:ph type="sldNum" sz="quarter" idx="12"/>
          </p:nvPr>
        </p:nvSpPr>
        <p:spPr/>
        <p:txBody>
          <a:bodyPr/>
          <a:lstStyle/>
          <a:p>
            <a:fld id="{C35DAED7-3D46-43E3-887E-0E9FEB1A9ADE}" type="slidenum">
              <a:rPr lang="zh-CN" altLang="en-US" smtClean="0"/>
              <a:pPr/>
              <a:t>74</a:t>
            </a:fld>
            <a:endParaRPr lang="zh-CN" altLang="en-US"/>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32656" y="1026360"/>
            <a:ext cx="3984171" cy="3924151"/>
          </a:xfrm>
          <a:prstGeom prst="rect">
            <a:avLst/>
          </a:prstGeom>
          <a:noFill/>
        </p:spPr>
        <p:txBody>
          <a:bodyPr wrap="square" rtlCol="0">
            <a:spAutoFit/>
          </a:bodyPr>
          <a:lstStyle/>
          <a:p>
            <a:pPr>
              <a:lnSpc>
                <a:spcPts val="18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、主体体：钢制结构，外观烤漆</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、设备：身高、体重、体温、血压、心率、血氧、</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人体成份、心电、血糖、血红蛋</a:t>
            </a: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白、总胆固醇、</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a:t>
            </a:r>
            <a:r>
              <a:rPr lang="zh-CN" altLang="en-US" sz="1300" dirty="0" smtClean="0">
                <a:latin typeface="微软雅黑" pitchFamily="34" charset="-122"/>
                <a:ea typeface="微软雅黑" pitchFamily="34" charset="-122"/>
              </a:rPr>
              <a:t>血脂四项检测仪</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、工控主机</a:t>
            </a: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台、显示器、</a:t>
            </a:r>
            <a:r>
              <a:rPr lang="en-US" altLang="zh-CN" sz="1300" dirty="0" smtClean="0">
                <a:latin typeface="微软雅黑" pitchFamily="34" charset="-122"/>
                <a:ea typeface="微软雅黑" pitchFamily="34" charset="-122"/>
              </a:rPr>
              <a:t>LED</a:t>
            </a:r>
            <a:r>
              <a:rPr lang="zh-CN" altLang="en-US" sz="1300" dirty="0" smtClean="0">
                <a:latin typeface="微软雅黑" pitchFamily="34" charset="-122"/>
                <a:ea typeface="微软雅黑" pitchFamily="34" charset="-122"/>
              </a:rPr>
              <a:t>单色屏、打印机</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      UPS</a:t>
            </a:r>
            <a:r>
              <a:rPr lang="zh-CN" altLang="en-US" sz="1300" dirty="0" smtClean="0">
                <a:latin typeface="微软雅黑" pitchFamily="34" charset="-122"/>
                <a:ea typeface="微软雅黑" pitchFamily="34" charset="-122"/>
              </a:rPr>
              <a:t>电源、自动感应器、中</a:t>
            </a:r>
            <a:r>
              <a:rPr lang="zh-CN" altLang="en-US" sz="1300" dirty="0">
                <a:latin typeface="微软雅黑" pitchFamily="34" charset="-122"/>
                <a:ea typeface="微软雅黑" pitchFamily="34" charset="-122"/>
              </a:rPr>
              <a:t>控系统各</a:t>
            </a:r>
            <a:r>
              <a:rPr lang="en-US" altLang="zh-CN" sz="1300" dirty="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套。</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、不锈钢护栏</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、展品说明板</a:t>
            </a:r>
            <a:r>
              <a:rPr lang="zh-CN" altLang="en-US" sz="1300" dirty="0">
                <a:latin typeface="微软雅黑" pitchFamily="34" charset="-122"/>
                <a:ea typeface="微软雅黑" pitchFamily="34" charset="-122"/>
              </a:rPr>
              <a:t>：烤漆钢板丝打印</a:t>
            </a:r>
            <a:r>
              <a:rPr lang="en-US" altLang="zh-CN" sz="1300" dirty="0">
                <a:latin typeface="微软雅黑" pitchFamily="34" charset="-122"/>
                <a:ea typeface="微软雅黑" pitchFamily="34" charset="-122"/>
              </a:rPr>
              <a:t>/</a:t>
            </a:r>
            <a:r>
              <a:rPr lang="zh-CN" altLang="en-US" sz="1300" dirty="0">
                <a:latin typeface="微软雅黑" pitchFamily="34" charset="-122"/>
                <a:ea typeface="微软雅黑" pitchFamily="34" charset="-122"/>
              </a:rPr>
              <a:t>依后期布展设计要求设计及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：依后期布展设计总体效果要求设计及</a:t>
            </a:r>
            <a:r>
              <a:rPr lang="zh-CN" altLang="en-US" sz="1300" dirty="0" smtClean="0">
                <a:latin typeface="微软雅黑" pitchFamily="34" charset="-122"/>
                <a:ea typeface="微软雅黑" pitchFamily="34" charset="-122"/>
              </a:rPr>
              <a:t>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、其他：设备为集成一体型</a:t>
            </a:r>
            <a:endParaRPr lang="zh-CN" altLang="en-US" sz="1300" dirty="0">
              <a:latin typeface="微软雅黑" pitchFamily="34" charset="-122"/>
              <a:ea typeface="微软雅黑" pitchFamily="34" charset="-122"/>
            </a:endParaRPr>
          </a:p>
        </p:txBody>
      </p:sp>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4" name="TextBox 13"/>
          <p:cNvSpPr txBox="1"/>
          <p:nvPr/>
        </p:nvSpPr>
        <p:spPr>
          <a:xfrm>
            <a:off x="5346710" y="942381"/>
            <a:ext cx="4959143" cy="2142654"/>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、展品吊挂</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壁挂安装基础：无</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、展品说明牌：无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、展品图文板：无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75</a:t>
            </a:fld>
            <a:endParaRPr lang="zh-CN" altLang="en-US"/>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68481" y="532563"/>
            <a:ext cx="7091543" cy="323165"/>
          </a:xfrm>
          <a:prstGeom prst="rect">
            <a:avLst/>
          </a:prstGeom>
          <a:noFill/>
        </p:spPr>
        <p:txBody>
          <a:bodyPr wrap="square" rtlCol="0">
            <a:spAutoFit/>
          </a:bodyPr>
          <a:lstStyle/>
          <a:p>
            <a:pPr>
              <a:lnSpc>
                <a:spcPts val="1800"/>
              </a:lnSpc>
            </a:pPr>
            <a:r>
              <a:rPr lang="zh-CN" altLang="en-US" sz="1400" b="1" dirty="0">
                <a:latin typeface="微软雅黑" pitchFamily="34" charset="-122"/>
                <a:ea typeface="微软雅黑" pitchFamily="34" charset="-122"/>
              </a:rPr>
              <a:t>单体电视或显示设备附属</a:t>
            </a:r>
            <a:r>
              <a:rPr lang="zh-CN" altLang="en-US" sz="1400" b="1" dirty="0" smtClean="0">
                <a:latin typeface="微软雅黑" pitchFamily="34" charset="-122"/>
                <a:ea typeface="微软雅黑" pitchFamily="34" charset="-122"/>
              </a:rPr>
              <a:t>挂架制作及安装</a:t>
            </a:r>
            <a:r>
              <a:rPr lang="zh-CN" altLang="en-US" sz="1400" b="1" dirty="0" smtClean="0">
                <a:latin typeface="微软雅黑" pitchFamily="34" charset="-122"/>
                <a:ea typeface="微软雅黑" pitchFamily="34" charset="-122"/>
              </a:rPr>
              <a:t>要求：详见下述电视机安装模板</a:t>
            </a:r>
            <a:endParaRPr lang="zh-CN" altLang="en-US" sz="1400" b="1" dirty="0" smtClean="0">
              <a:latin typeface="微软雅黑" pitchFamily="34" charset="-122"/>
              <a:ea typeface="微软雅黑" pitchFamily="34" charset="-122"/>
            </a:endParaRPr>
          </a:p>
        </p:txBody>
      </p:sp>
      <p:sp>
        <p:nvSpPr>
          <p:cNvPr id="6" name="Freeform 3"/>
          <p:cNvSpPr/>
          <p:nvPr/>
        </p:nvSpPr>
        <p:spPr>
          <a:xfrm flipV="1">
            <a:off x="530207" y="423046"/>
            <a:ext cx="9745717"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648" tIns="32325" rIns="64648" bIns="32325" rtlCol="0" anchor="ctr"/>
          <a:lstStyle/>
          <a:p>
            <a:pPr algn="ctr"/>
            <a:endParaRPr lang="zh-CN" altLang="en-US"/>
          </a:p>
        </p:txBody>
      </p:sp>
      <p:sp>
        <p:nvSpPr>
          <p:cNvPr id="7" name="TextBox 1"/>
          <p:cNvSpPr txBox="1"/>
          <p:nvPr/>
        </p:nvSpPr>
        <p:spPr>
          <a:xfrm>
            <a:off x="2724742" y="175396"/>
            <a:ext cx="1465212"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3F</a:t>
            </a:r>
          </a:p>
        </p:txBody>
      </p:sp>
      <p:sp>
        <p:nvSpPr>
          <p:cNvPr id="8" name="TextBox 1"/>
          <p:cNvSpPr txBox="1"/>
          <p:nvPr/>
        </p:nvSpPr>
        <p:spPr>
          <a:xfrm>
            <a:off x="4652652" y="180159"/>
            <a:ext cx="1927910" cy="332723"/>
          </a:xfrm>
          <a:prstGeom prst="rect">
            <a:avLst/>
          </a:prstGeom>
          <a:noFill/>
        </p:spPr>
        <p:txBody>
          <a:bodyPr wrap="square" lIns="0" tIns="0" rIns="0" bIns="32325" rtlCol="0">
            <a:spAutoFit/>
          </a:bodyPr>
          <a:lstStyle/>
          <a:p>
            <a:pPr>
              <a:lnSpc>
                <a:spcPct val="150000"/>
              </a:lnSpc>
            </a:pPr>
            <a:r>
              <a:rPr lang="zh-CN" altLang="en-US" sz="1300" smtClean="0">
                <a:solidFill>
                  <a:srgbClr val="58585A"/>
                </a:solidFill>
                <a:latin typeface="微软雅黑" pitchFamily="34" charset="-122"/>
                <a:ea typeface="微软雅黑" pitchFamily="34" charset="-122"/>
                <a:cs typeface="Times New Roman" pitchFamily="18" charset="0"/>
              </a:rPr>
              <a:t>展厅    宇宙与生命</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9" name="TextBox 8"/>
          <p:cNvSpPr txBox="1"/>
          <p:nvPr/>
        </p:nvSpPr>
        <p:spPr>
          <a:xfrm>
            <a:off x="6911744" y="175396"/>
            <a:ext cx="1696561" cy="332723"/>
          </a:xfrm>
          <a:prstGeom prst="rect">
            <a:avLst/>
          </a:prstGeom>
          <a:noFill/>
        </p:spPr>
        <p:txBody>
          <a:bodyPr wrap="square" lIns="0" tIns="0" rIns="0" bIns="32325"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珍爱生命</a:t>
            </a:r>
          </a:p>
        </p:txBody>
      </p:sp>
      <p:cxnSp>
        <p:nvCxnSpPr>
          <p:cNvPr id="10" name="直接连接符 9"/>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4458250"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2" name="直接连接符 11"/>
          <p:cNvCxnSpPr/>
          <p:nvPr/>
        </p:nvCxnSpPr>
        <p:spPr>
          <a:xfrm rot="5400000">
            <a:off x="6717339"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3" name="TextBox 12"/>
          <p:cNvSpPr txBox="1"/>
          <p:nvPr/>
        </p:nvSpPr>
        <p:spPr>
          <a:xfrm>
            <a:off x="642599" y="314303"/>
            <a:ext cx="1696561" cy="135231"/>
          </a:xfrm>
          <a:prstGeom prst="rect">
            <a:avLst/>
          </a:prstGeom>
          <a:noFill/>
        </p:spPr>
        <p:txBody>
          <a:bodyPr wrap="square" lIns="0" tIns="0" rIns="0" bIns="32323"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许昌市科学技术馆</a:t>
            </a:r>
          </a:p>
        </p:txBody>
      </p:sp>
      <p:sp>
        <p:nvSpPr>
          <p:cNvPr id="16" name="灯片编号占位符 15"/>
          <p:cNvSpPr>
            <a:spLocks noGrp="1"/>
          </p:cNvSpPr>
          <p:nvPr>
            <p:ph type="sldNum" sz="quarter" idx="12"/>
          </p:nvPr>
        </p:nvSpPr>
        <p:spPr/>
        <p:txBody>
          <a:bodyPr/>
          <a:lstStyle/>
          <a:p>
            <a:fld id="{C35DAED7-3D46-43E3-887E-0E9FEB1A9ADE}" type="slidenum">
              <a:rPr lang="zh-CN" altLang="en-US" smtClean="0"/>
              <a:pPr/>
              <a:t>76</a:t>
            </a:fld>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4650" y="855728"/>
            <a:ext cx="8778875" cy="6318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505170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21358" y="942381"/>
            <a:ext cx="4959143" cy="271973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需布展单位配合制作内容：</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、展品说明牌：</a:t>
            </a:r>
            <a:r>
              <a:rPr lang="zh-CN" altLang="en-US" sz="1300" dirty="0">
                <a:latin typeface="微软雅黑" pitchFamily="34" charset="-122"/>
                <a:ea typeface="微软雅黑" pitchFamily="34" charset="-122"/>
              </a:rPr>
              <a:t>无</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、展品图文板</a:t>
            </a:r>
            <a:r>
              <a:rPr lang="zh-CN" altLang="en-US" sz="1300" dirty="0">
                <a:latin typeface="微软雅黑" pitchFamily="34" charset="-122"/>
                <a:ea typeface="微软雅黑" pitchFamily="34" charset="-122"/>
              </a:rPr>
              <a:t>：无</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、制作封闭墙体及外立面装饰</a:t>
            </a:r>
            <a:r>
              <a:rPr lang="zh-CN" altLang="en-US" sz="1300" dirty="0">
                <a:latin typeface="微软雅黑" pitchFamily="34" charset="-122"/>
                <a:ea typeface="微软雅黑" pitchFamily="34" charset="-122"/>
              </a:rPr>
              <a:t>：背景</a:t>
            </a:r>
            <a:r>
              <a:rPr lang="zh-CN" altLang="en-US" sz="1300" dirty="0" smtClean="0">
                <a:latin typeface="微软雅黑" pitchFamily="34" charset="-122"/>
                <a:ea typeface="微软雅黑" pitchFamily="34" charset="-122"/>
              </a:rPr>
              <a:t>墙最终效果由布展公司统一设计制作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、制作地台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护栏：无</a:t>
            </a:r>
            <a:endParaRPr lang="en-US" altLang="zh-CN" sz="1300" dirty="0" smtClean="0">
              <a:latin typeface="微软雅黑" pitchFamily="34" charset="-122"/>
              <a:ea typeface="微软雅黑" pitchFamily="34" charset="-122"/>
            </a:endParaRPr>
          </a:p>
          <a:p>
            <a:pPr>
              <a:lnSpc>
                <a:spcPct val="150000"/>
              </a:lnSpc>
            </a:pPr>
            <a:endParaRPr lang="en-US" altLang="zh-CN" sz="1200" dirty="0" smtClean="0">
              <a:latin typeface="微软雅黑" pitchFamily="34" charset="-122"/>
              <a:ea typeface="微软雅黑" pitchFamily="34" charset="-122"/>
            </a:endParaRPr>
          </a:p>
          <a:p>
            <a:pPr>
              <a:lnSpc>
                <a:spcPct val="150000"/>
              </a:lnSpc>
            </a:pPr>
            <a:r>
              <a:rPr lang="zh-CN" altLang="en-US" sz="1200" b="1" dirty="0" smtClean="0">
                <a:solidFill>
                  <a:srgbClr val="FF0000"/>
                </a:solidFill>
                <a:latin typeface="微软雅黑" pitchFamily="34" charset="-122"/>
                <a:ea typeface="微软雅黑" pitchFamily="34" charset="-122"/>
              </a:rPr>
              <a:t>展品投标时需计取除布展单位配合制作内容以外的所有设计、制作费用，如漏报、错报视为该部分报价已含到展品其他部分报价之中。</a:t>
            </a:r>
            <a:endParaRPr lang="zh-CN" altLang="en-US" sz="1200" dirty="0" smtClean="0">
              <a:latin typeface="微软雅黑" pitchFamily="34" charset="-122"/>
              <a:ea typeface="微软雅黑" pitchFamily="34" charset="-122"/>
            </a:endParaRPr>
          </a:p>
        </p:txBody>
      </p:sp>
      <p:sp>
        <p:nvSpPr>
          <p:cNvPr id="5"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6"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7" name="TextBox 6"/>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8" name="直接连接符 7"/>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1" name="TextBox 10"/>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2"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sp>
        <p:nvSpPr>
          <p:cNvPr id="14" name="TextBox 13"/>
          <p:cNvSpPr txBox="1"/>
          <p:nvPr/>
        </p:nvSpPr>
        <p:spPr>
          <a:xfrm>
            <a:off x="570122" y="998385"/>
            <a:ext cx="4620444" cy="5281975"/>
          </a:xfrm>
          <a:prstGeom prst="rect">
            <a:avLst/>
          </a:prstGeom>
          <a:noFill/>
        </p:spPr>
        <p:txBody>
          <a:bodyPr wrap="square" lIns="64534" tIns="32266" rIns="64534" bIns="32266" rtlCol="0">
            <a:spAutoFit/>
          </a:bodyPr>
          <a:lstStyle/>
          <a:p>
            <a:pPr>
              <a:lnSpc>
                <a:spcPct val="150000"/>
              </a:lnSpc>
            </a:pPr>
            <a:r>
              <a:rPr lang="zh-CN" altLang="en-US" sz="1400" b="1" dirty="0" smtClean="0">
                <a:latin typeface="微软雅黑" pitchFamily="34" charset="-122"/>
                <a:ea typeface="微软雅黑" pitchFamily="34" charset="-122"/>
              </a:rPr>
              <a:t>展品设计制作主要材料</a:t>
            </a:r>
            <a:r>
              <a:rPr lang="en-US" altLang="zh-CN" sz="1400" b="1" dirty="0" smtClean="0">
                <a:latin typeface="微软雅黑" pitchFamily="34" charset="-122"/>
                <a:ea typeface="微软雅黑" pitchFamily="34" charset="-122"/>
              </a:rPr>
              <a:t>/</a:t>
            </a:r>
            <a:r>
              <a:rPr lang="zh-CN" altLang="en-US" sz="1400" b="1" dirty="0" smtClean="0">
                <a:latin typeface="微软雅黑" pitchFamily="34" charset="-122"/>
                <a:ea typeface="微软雅黑" pitchFamily="34" charset="-122"/>
              </a:rPr>
              <a:t>设备要求：</a:t>
            </a:r>
          </a:p>
          <a:p>
            <a:pPr>
              <a:lnSpc>
                <a:spcPct val="150000"/>
              </a:lnSpc>
            </a:pPr>
            <a:r>
              <a:rPr lang="en-US" altLang="zh-CN" sz="1300" dirty="0" smtClean="0">
                <a:latin typeface="微软雅黑" pitchFamily="34" charset="-122"/>
                <a:ea typeface="微软雅黑" pitchFamily="34" charset="-122"/>
              </a:rPr>
              <a:t>1</a:t>
            </a:r>
            <a:r>
              <a:rPr lang="zh-CN" altLang="en-US" sz="1300" dirty="0" smtClean="0">
                <a:latin typeface="微软雅黑" pitchFamily="34" charset="-122"/>
                <a:ea typeface="微软雅黑" pitchFamily="34" charset="-122"/>
              </a:rPr>
              <a:t>、骨架： </a:t>
            </a:r>
            <a:r>
              <a:rPr lang="en-US" altLang="zh-CN" sz="1300" dirty="0" smtClean="0">
                <a:latin typeface="微软雅黑" pitchFamily="34" charset="-122"/>
                <a:ea typeface="微软雅黑" pitchFamily="34" charset="-122"/>
              </a:rPr>
              <a:t>40X40X2.5</a:t>
            </a:r>
            <a:r>
              <a:rPr lang="zh-CN" altLang="en-US" sz="1300" dirty="0" smtClean="0">
                <a:latin typeface="微软雅黑" pitchFamily="34" charset="-122"/>
                <a:ea typeface="微软雅黑" pitchFamily="34" charset="-122"/>
              </a:rPr>
              <a:t>镀锌钢管</a:t>
            </a:r>
          </a:p>
          <a:p>
            <a:pPr>
              <a:lnSpc>
                <a:spcPct val="150000"/>
              </a:lnSpc>
            </a:pPr>
            <a:r>
              <a:rPr lang="en-US" altLang="zh-CN" sz="1300" dirty="0" smtClean="0">
                <a:latin typeface="微软雅黑" pitchFamily="34" charset="-122"/>
                <a:ea typeface="微软雅黑" pitchFamily="34" charset="-122"/>
              </a:rPr>
              <a:t>2</a:t>
            </a:r>
            <a:r>
              <a:rPr lang="zh-CN" altLang="en-US" sz="1300" dirty="0" smtClean="0">
                <a:latin typeface="微软雅黑" pitchFamily="34" charset="-122"/>
                <a:ea typeface="微软雅黑" pitchFamily="34" charset="-122"/>
              </a:rPr>
              <a:t>、踢脚： </a:t>
            </a:r>
            <a:r>
              <a:rPr lang="en-US" altLang="zh-CN" sz="1300" dirty="0" smtClean="0">
                <a:latin typeface="微软雅黑" pitchFamily="34" charset="-122"/>
                <a:ea typeface="微软雅黑" pitchFamily="34" charset="-122"/>
              </a:rPr>
              <a:t>0.6mm</a:t>
            </a:r>
            <a:r>
              <a:rPr lang="zh-CN" altLang="en-US" sz="1300" dirty="0" smtClean="0">
                <a:latin typeface="微软雅黑" pitchFamily="34" charset="-122"/>
                <a:ea typeface="微软雅黑" pitchFamily="34" charset="-122"/>
              </a:rPr>
              <a:t>拉丝不锈钢</a:t>
            </a:r>
          </a:p>
          <a:p>
            <a:pPr>
              <a:lnSpc>
                <a:spcPct val="150000"/>
              </a:lnSpc>
            </a:pPr>
            <a:r>
              <a:rPr lang="en-US" altLang="zh-CN" sz="1300" dirty="0" smtClean="0">
                <a:latin typeface="微软雅黑" pitchFamily="34" charset="-122"/>
                <a:ea typeface="微软雅黑" pitchFamily="34" charset="-122"/>
              </a:rPr>
              <a:t>3</a:t>
            </a:r>
            <a:r>
              <a:rPr lang="zh-CN" altLang="en-US" sz="1300" dirty="0" smtClean="0">
                <a:latin typeface="微软雅黑" pitchFamily="34" charset="-122"/>
                <a:ea typeface="微软雅黑" pitchFamily="34" charset="-122"/>
              </a:rPr>
              <a:t>、背板：阻燃胶合板基层喷漆</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4</a:t>
            </a:r>
            <a:r>
              <a:rPr lang="zh-CN" altLang="en-US" sz="1300" dirty="0" smtClean="0">
                <a:latin typeface="微软雅黑" pitchFamily="34" charset="-122"/>
                <a:ea typeface="微软雅黑" pitchFamily="34" charset="-122"/>
              </a:rPr>
              <a:t>、设备：液晶电视</a:t>
            </a:r>
            <a:r>
              <a:rPr lang="en-US" altLang="zh-CN" sz="1300" dirty="0" smtClean="0">
                <a:latin typeface="微软雅黑" pitchFamily="34" charset="-122"/>
                <a:ea typeface="微软雅黑" pitchFamily="34" charset="-122"/>
              </a:rPr>
              <a:t>60</a:t>
            </a:r>
            <a:r>
              <a:rPr lang="zh-CN" altLang="en-US" sz="1300" dirty="0" smtClean="0">
                <a:latin typeface="微软雅黑" pitchFamily="34" charset="-122"/>
                <a:ea typeface="微软雅黑" pitchFamily="34" charset="-122"/>
              </a:rPr>
              <a:t>寸（</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台</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音频系统、聚音罩（</a:t>
            </a: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）、计算机、</a:t>
            </a:r>
            <a:r>
              <a:rPr lang="en-US" altLang="zh-CN" sz="1300" dirty="0">
                <a:latin typeface="微软雅黑" pitchFamily="34" charset="-122"/>
                <a:ea typeface="微软雅黑" pitchFamily="34" charset="-122"/>
              </a:rPr>
              <a:t>UPS</a:t>
            </a:r>
            <a:r>
              <a:rPr lang="zh-CN" altLang="en-US" sz="1300" dirty="0">
                <a:latin typeface="微软雅黑" pitchFamily="34" charset="-122"/>
                <a:ea typeface="微软雅黑" pitchFamily="34" charset="-122"/>
              </a:rPr>
              <a:t>电源、中控</a:t>
            </a:r>
            <a:r>
              <a:rPr lang="zh-CN" altLang="en-US" sz="1300" dirty="0">
                <a:latin typeface="微软雅黑" pitchFamily="34" charset="-122"/>
                <a:ea typeface="微软雅黑" pitchFamily="34" charset="-122"/>
              </a:rPr>
              <a:t>系统、摄像机、</a:t>
            </a:r>
            <a:r>
              <a:rPr lang="en-US" altLang="zh-CN" sz="1300" dirty="0">
                <a:latin typeface="微软雅黑" pitchFamily="34" charset="-122"/>
                <a:ea typeface="微软雅黑" pitchFamily="34" charset="-122"/>
              </a:rPr>
              <a:t>ID</a:t>
            </a:r>
            <a:r>
              <a:rPr lang="zh-CN" altLang="en-US" sz="1300" dirty="0">
                <a:latin typeface="微软雅黑" pitchFamily="34" charset="-122"/>
                <a:ea typeface="微软雅黑" pitchFamily="34" charset="-122"/>
              </a:rPr>
              <a:t>打印机等</a:t>
            </a:r>
          </a:p>
          <a:p>
            <a:pPr>
              <a:lnSpc>
                <a:spcPct val="150000"/>
              </a:lnSpc>
            </a:pPr>
            <a:r>
              <a:rPr lang="en-US" altLang="zh-CN" sz="1300" dirty="0" smtClean="0">
                <a:latin typeface="微软雅黑" pitchFamily="34" charset="-122"/>
                <a:ea typeface="微软雅黑" pitchFamily="34" charset="-122"/>
              </a:rPr>
              <a:t>5</a:t>
            </a:r>
            <a:r>
              <a:rPr lang="zh-CN" altLang="en-US" sz="1300" dirty="0" smtClean="0">
                <a:latin typeface="微软雅黑" pitchFamily="34" charset="-122"/>
                <a:ea typeface="微软雅黑" pitchFamily="34" charset="-122"/>
              </a:rPr>
              <a:t>、面罩：钢化玻璃</a:t>
            </a:r>
          </a:p>
          <a:p>
            <a:pPr>
              <a:lnSpc>
                <a:spcPct val="150000"/>
              </a:lnSpc>
            </a:pPr>
            <a:r>
              <a:rPr lang="en-US" altLang="zh-CN" sz="1300" dirty="0" smtClean="0">
                <a:latin typeface="微软雅黑" pitchFamily="34" charset="-122"/>
                <a:ea typeface="微软雅黑" pitchFamily="34" charset="-122"/>
              </a:rPr>
              <a:t>6</a:t>
            </a:r>
            <a:r>
              <a:rPr lang="zh-CN" altLang="en-US" sz="1300" dirty="0" smtClean="0">
                <a:latin typeface="微软雅黑" pitchFamily="34" charset="-122"/>
                <a:ea typeface="微软雅黑" pitchFamily="34" charset="-122"/>
              </a:rPr>
              <a:t>、展品</a:t>
            </a:r>
            <a:r>
              <a:rPr lang="zh-CN" altLang="en-US" sz="1300" dirty="0" smtClean="0">
                <a:latin typeface="微软雅黑" pitchFamily="34" charset="-122"/>
                <a:ea typeface="微软雅黑" pitchFamily="34" charset="-122"/>
              </a:rPr>
              <a:t>说明牌</a:t>
            </a:r>
            <a:r>
              <a:rPr lang="zh-CN" altLang="en-US" sz="1300" dirty="0" smtClean="0">
                <a:latin typeface="微软雅黑" pitchFamily="34" charset="-122"/>
                <a:ea typeface="微软雅黑" pitchFamily="34" charset="-122"/>
              </a:rPr>
              <a:t>：烤漆钢板丝打印</a:t>
            </a:r>
            <a:r>
              <a:rPr lang="en-US" altLang="zh-CN"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依后期布展设计要求设计及制作</a:t>
            </a:r>
            <a:endParaRPr lang="en-US" altLang="zh-CN" sz="1300" dirty="0" smtClean="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7</a:t>
            </a:r>
            <a:r>
              <a:rPr lang="zh-CN" altLang="en-US" sz="1300" dirty="0" smtClean="0">
                <a:latin typeface="微软雅黑" pitchFamily="34" charset="-122"/>
                <a:ea typeface="微软雅黑" pitchFamily="34" charset="-122"/>
              </a:rPr>
              <a:t>、</a:t>
            </a:r>
            <a:r>
              <a:rPr lang="zh-CN" altLang="en-US" sz="1300" dirty="0">
                <a:latin typeface="微软雅黑" pitchFamily="34" charset="-122"/>
                <a:ea typeface="微软雅黑" pitchFamily="34" charset="-122"/>
              </a:rPr>
              <a:t>展品图文板</a:t>
            </a:r>
            <a:r>
              <a:rPr lang="zh-CN" altLang="en-US" sz="1300" dirty="0" smtClean="0">
                <a:latin typeface="微软雅黑" pitchFamily="34" charset="-122"/>
                <a:ea typeface="微软雅黑" pitchFamily="34" charset="-122"/>
              </a:rPr>
              <a:t>：依后期布展设计总体效果要求设计及制作</a:t>
            </a:r>
            <a:endParaRPr lang="en-US" altLang="zh-CN" sz="1300" dirty="0">
              <a:latin typeface="微软雅黑" pitchFamily="34" charset="-122"/>
              <a:ea typeface="微软雅黑" pitchFamily="34" charset="-122"/>
            </a:endParaRPr>
          </a:p>
          <a:p>
            <a:pPr>
              <a:lnSpc>
                <a:spcPct val="150000"/>
              </a:lnSpc>
            </a:pPr>
            <a:r>
              <a:rPr lang="en-US" altLang="zh-CN" sz="1300" dirty="0" smtClean="0">
                <a:latin typeface="微软雅黑" pitchFamily="34" charset="-122"/>
                <a:ea typeface="微软雅黑" pitchFamily="34" charset="-122"/>
              </a:rPr>
              <a:t>8</a:t>
            </a:r>
            <a:r>
              <a:rPr lang="zh-CN" altLang="en-US" sz="1300" dirty="0" smtClean="0">
                <a:latin typeface="微软雅黑" pitchFamily="34" charset="-122"/>
                <a:ea typeface="微软雅黑" pitchFamily="34" charset="-122"/>
              </a:rPr>
              <a:t>、</a:t>
            </a:r>
            <a:r>
              <a:rPr lang="zh-CN" altLang="en-US" sz="1300" dirty="0" smtClean="0">
                <a:latin typeface="微软雅黑" pitchFamily="34" charset="-122"/>
                <a:ea typeface="微软雅黑" pitchFamily="34" charset="-122"/>
              </a:rPr>
              <a:t>其他</a:t>
            </a:r>
            <a:r>
              <a:rPr lang="zh-CN" altLang="en-US" sz="1300" dirty="0" smtClean="0">
                <a:latin typeface="微软雅黑" pitchFamily="34" charset="-122"/>
                <a:ea typeface="微软雅黑" pitchFamily="34" charset="-122"/>
              </a:rPr>
              <a:t>：</a:t>
            </a:r>
            <a:r>
              <a:rPr lang="zh-CN" altLang="en-US" sz="1300" b="1" dirty="0" smtClean="0">
                <a:solidFill>
                  <a:srgbClr val="FF0000"/>
                </a:solidFill>
                <a:latin typeface="微软雅黑" pitchFamily="34" charset="-122"/>
                <a:ea typeface="微软雅黑" pitchFamily="34" charset="-122"/>
              </a:rPr>
              <a:t>本</a:t>
            </a:r>
            <a:r>
              <a:rPr lang="zh-CN" altLang="en-US" sz="1300" b="1" dirty="0">
                <a:solidFill>
                  <a:srgbClr val="FF0000"/>
                </a:solidFill>
                <a:latin typeface="微软雅黑" pitchFamily="34" charset="-122"/>
                <a:ea typeface="微软雅黑" pitchFamily="34" charset="-122"/>
              </a:rPr>
              <a:t>标段</a:t>
            </a:r>
            <a:r>
              <a:rPr lang="zh-CN" altLang="en-US" sz="1300" b="1" dirty="0" smtClean="0">
                <a:solidFill>
                  <a:srgbClr val="FF0000"/>
                </a:solidFill>
                <a:latin typeface="微软雅黑" pitchFamily="34" charset="-122"/>
                <a:ea typeface="微软雅黑" pitchFamily="34" charset="-122"/>
              </a:rPr>
              <a:t>所有单体电视或显示设备附属挂架，均需根据</a:t>
            </a:r>
            <a:r>
              <a:rPr lang="zh-CN" altLang="en-US" sz="1300" b="1" dirty="0">
                <a:solidFill>
                  <a:srgbClr val="FF0000"/>
                </a:solidFill>
                <a:latin typeface="微软雅黑" pitchFamily="34" charset="-122"/>
                <a:ea typeface="微软雅黑" pitchFamily="34" charset="-122"/>
              </a:rPr>
              <a:t>本技术文件最后一页</a:t>
            </a:r>
            <a:r>
              <a:rPr lang="zh-CN" altLang="en-US" sz="1300" b="1" dirty="0" smtClean="0">
                <a:solidFill>
                  <a:srgbClr val="FF0000"/>
                </a:solidFill>
                <a:latin typeface="微软雅黑" pitchFamily="34" charset="-122"/>
                <a:ea typeface="微软雅黑" pitchFamily="34" charset="-122"/>
              </a:rPr>
              <a:t>“电视机安装模板</a:t>
            </a:r>
            <a:r>
              <a:rPr lang="zh-CN" altLang="en-US" sz="1300" b="1" dirty="0" smtClean="0">
                <a:solidFill>
                  <a:srgbClr val="FF0000"/>
                </a:solidFill>
                <a:latin typeface="微软雅黑" pitchFamily="34" charset="-122"/>
                <a:ea typeface="微软雅黑" pitchFamily="34" charset="-122"/>
              </a:rPr>
              <a:t>”制作及安装，此后不再一一累述</a:t>
            </a:r>
            <a:r>
              <a:rPr lang="zh-CN" altLang="en-US" sz="1400" b="1" dirty="0" smtClean="0">
                <a:solidFill>
                  <a:srgbClr val="FF0000"/>
                </a:solidFill>
                <a:latin typeface="微软雅黑" pitchFamily="34" charset="-122"/>
                <a:ea typeface="微软雅黑" pitchFamily="34" charset="-122"/>
              </a:rPr>
              <a:t>。</a:t>
            </a:r>
            <a:endParaRPr lang="zh-CN" altLang="en-US" sz="1400" b="1" dirty="0">
              <a:solidFill>
                <a:srgbClr val="FF0000"/>
              </a:solidFill>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en-US" altLang="zh-CN" sz="1100" dirty="0" smtClean="0">
              <a:latin typeface="微软雅黑" pitchFamily="34" charset="-122"/>
              <a:ea typeface="微软雅黑" pitchFamily="34" charset="-122"/>
            </a:endParaRPr>
          </a:p>
          <a:p>
            <a:pPr>
              <a:lnSpc>
                <a:spcPct val="150000"/>
              </a:lnSpc>
            </a:pPr>
            <a:endParaRPr lang="zh-CN" altLang="en-US" sz="1100" dirty="0" smtClean="0">
              <a:latin typeface="微软雅黑" pitchFamily="34" charset="-122"/>
              <a:ea typeface="微软雅黑" pitchFamily="34" charset="-122"/>
            </a:endParaRPr>
          </a:p>
        </p:txBody>
      </p:sp>
      <p:sp>
        <p:nvSpPr>
          <p:cNvPr id="15" name="灯片编号占位符 14"/>
          <p:cNvSpPr>
            <a:spLocks noGrp="1"/>
          </p:cNvSpPr>
          <p:nvPr>
            <p:ph type="sldNum" sz="quarter" idx="10"/>
          </p:nvPr>
        </p:nvSpPr>
        <p:spPr>
          <a:xfrm>
            <a:off x="3405091" y="7008181"/>
            <a:ext cx="2495127" cy="402567"/>
          </a:xfrm>
        </p:spPr>
        <p:txBody>
          <a:bodyPr/>
          <a:lstStyle/>
          <a:p>
            <a:pPr>
              <a:defRPr/>
            </a:pPr>
            <a:fld id="{88295C68-CED8-44D4-A936-FC3161731B4B}" type="slidenum">
              <a:rPr lang="zh-CN" altLang="en-US" smtClean="0"/>
              <a:pPr>
                <a:defRPr/>
              </a:pPr>
              <a:t>8</a:t>
            </a:fld>
            <a:endParaRPr lang="en-US" altLang="zh-CN"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a:xfrm>
            <a:off x="3100884" y="7008181"/>
            <a:ext cx="2495127" cy="402567"/>
          </a:xfrm>
        </p:spPr>
        <p:txBody>
          <a:bodyPr/>
          <a:lstStyle/>
          <a:p>
            <a:pPr>
              <a:defRPr/>
            </a:pPr>
            <a:fld id="{88295C68-CED8-44D4-A936-FC3161731B4B}" type="slidenum">
              <a:rPr lang="zh-CN" altLang="en-US" smtClean="0"/>
              <a:pPr>
                <a:defRPr/>
              </a:pPr>
              <a:t>9</a:t>
            </a:fld>
            <a:endParaRPr lang="en-US" altLang="zh-CN" dirty="0"/>
          </a:p>
        </p:txBody>
      </p:sp>
      <p:sp>
        <p:nvSpPr>
          <p:cNvPr id="4" name="TextBox 3"/>
          <p:cNvSpPr txBox="1"/>
          <p:nvPr/>
        </p:nvSpPr>
        <p:spPr>
          <a:xfrm>
            <a:off x="565494" y="551324"/>
            <a:ext cx="6833682" cy="280638"/>
          </a:xfrm>
          <a:prstGeom prst="rect">
            <a:avLst/>
          </a:prstGeom>
          <a:noFill/>
        </p:spPr>
        <p:txBody>
          <a:bodyPr wrap="square" lIns="64566" tIns="32282" rIns="64566" bIns="32282" rtlCol="0">
            <a:spAutoFit/>
          </a:bodyPr>
          <a:lstStyle/>
          <a:p>
            <a:r>
              <a:rPr lang="zh-CN" altLang="en-US" sz="1400" b="1" dirty="0" smtClean="0">
                <a:latin typeface="微软雅黑" pitchFamily="34" charset="-122"/>
                <a:ea typeface="微软雅黑" pitchFamily="34" charset="-122"/>
              </a:rPr>
              <a:t>展项编号及名称：</a:t>
            </a:r>
            <a:r>
              <a:rPr lang="en-US" altLang="zh-CN" sz="1400" b="1" dirty="0" smtClean="0">
                <a:latin typeface="微软雅黑" pitchFamily="34" charset="-122"/>
                <a:ea typeface="微软雅黑" pitchFamily="34" charset="-122"/>
              </a:rPr>
              <a:t> </a:t>
            </a:r>
            <a:r>
              <a:rPr lang="en-US" sz="1400" b="1" dirty="0" smtClean="0">
                <a:solidFill>
                  <a:srgbClr val="000000"/>
                </a:solidFill>
                <a:latin typeface="微软雅黑" pitchFamily="34" charset="-122"/>
                <a:ea typeface="微软雅黑" pitchFamily="34" charset="-122"/>
              </a:rPr>
              <a:t>XC02-5-02</a:t>
            </a:r>
            <a:r>
              <a:rPr lang="en-US" altLang="zh-CN" sz="1400" b="1" dirty="0" smtClean="0">
                <a:latin typeface="微软雅黑" pitchFamily="34" charset="-122"/>
                <a:ea typeface="微软雅黑" pitchFamily="34" charset="-122"/>
              </a:rPr>
              <a:t>  </a:t>
            </a:r>
            <a:r>
              <a:rPr lang="zh-CN" altLang="en-US" sz="1400" b="1" dirty="0" smtClean="0">
                <a:latin typeface="微软雅黑" pitchFamily="34" charset="-122"/>
                <a:ea typeface="微软雅黑" pitchFamily="34" charset="-122"/>
              </a:rPr>
              <a:t>科技成果（模型）展     一组</a:t>
            </a:r>
            <a:r>
              <a:rPr lang="en-US" altLang="zh-CN" sz="1400" b="1" dirty="0" smtClean="0">
                <a:latin typeface="微软雅黑" pitchFamily="34" charset="-122"/>
                <a:ea typeface="微软雅黑" pitchFamily="34" charset="-122"/>
              </a:rPr>
              <a:t>5</a:t>
            </a:r>
            <a:r>
              <a:rPr lang="zh-CN" altLang="en-US" sz="1400" b="1" dirty="0" smtClean="0">
                <a:latin typeface="微软雅黑" pitchFamily="34" charset="-122"/>
                <a:ea typeface="微软雅黑" pitchFamily="34" charset="-122"/>
              </a:rPr>
              <a:t>个</a:t>
            </a:r>
          </a:p>
        </p:txBody>
      </p:sp>
      <p:sp>
        <p:nvSpPr>
          <p:cNvPr id="5" name="TextBox 1"/>
          <p:cNvSpPr txBox="1"/>
          <p:nvPr/>
        </p:nvSpPr>
        <p:spPr>
          <a:xfrm>
            <a:off x="2724743" y="175402"/>
            <a:ext cx="1465212" cy="297303"/>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楼层   </a:t>
            </a:r>
            <a:r>
              <a:rPr lang="en-US" altLang="zh-CN" sz="1300" dirty="0" smtClean="0">
                <a:solidFill>
                  <a:srgbClr val="58585A"/>
                </a:solidFill>
                <a:latin typeface="微软雅黑" pitchFamily="34" charset="-122"/>
                <a:ea typeface="微软雅黑" pitchFamily="34" charset="-122"/>
                <a:cs typeface="Times New Roman" pitchFamily="18" charset="0"/>
              </a:rPr>
              <a:t>2F</a:t>
            </a:r>
          </a:p>
        </p:txBody>
      </p:sp>
      <p:sp>
        <p:nvSpPr>
          <p:cNvPr id="6" name="TextBox 1"/>
          <p:cNvSpPr txBox="1"/>
          <p:nvPr/>
        </p:nvSpPr>
        <p:spPr>
          <a:xfrm>
            <a:off x="4652655" y="180165"/>
            <a:ext cx="1927910"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展厅    探索与创造</a:t>
            </a:r>
            <a:r>
              <a:rPr lang="en-US" altLang="zh-CN" sz="1300" dirty="0" smtClean="0">
                <a:solidFill>
                  <a:srgbClr val="58585A"/>
                </a:solidFill>
                <a:latin typeface="微软雅黑" pitchFamily="34" charset="-122"/>
                <a:ea typeface="微软雅黑" pitchFamily="34" charset="-122"/>
                <a:cs typeface="Times New Roman" pitchFamily="18" charset="0"/>
              </a:rPr>
              <a:t>  </a:t>
            </a:r>
          </a:p>
        </p:txBody>
      </p:sp>
      <p:sp>
        <p:nvSpPr>
          <p:cNvPr id="7" name="TextBox 1"/>
          <p:cNvSpPr txBox="1"/>
          <p:nvPr/>
        </p:nvSpPr>
        <p:spPr>
          <a:xfrm>
            <a:off x="2030702" y="1181431"/>
            <a:ext cx="65" cy="173680"/>
          </a:xfrm>
          <a:prstGeom prst="rect">
            <a:avLst/>
          </a:prstGeom>
          <a:noFill/>
        </p:spPr>
        <p:txBody>
          <a:bodyPr wrap="none" lIns="0" tIns="0" rIns="0" bIns="32300" rtlCol="0">
            <a:spAutoFit/>
          </a:bodyPr>
          <a:lstStyle/>
          <a:p>
            <a:pPr>
              <a:lnSpc>
                <a:spcPts val="1129"/>
              </a:lnSpc>
            </a:pPr>
            <a:endParaRPr lang="en-US" altLang="zh-CN" sz="1100" dirty="0" smtClean="0">
              <a:solidFill>
                <a:srgbClr val="009EE0"/>
              </a:solidFill>
              <a:latin typeface="Times New Roman" pitchFamily="18" charset="0"/>
              <a:cs typeface="Times New Roman" pitchFamily="18" charset="0"/>
            </a:endParaRPr>
          </a:p>
        </p:txBody>
      </p:sp>
      <p:sp>
        <p:nvSpPr>
          <p:cNvPr id="8" name="TextBox 7"/>
          <p:cNvSpPr txBox="1"/>
          <p:nvPr/>
        </p:nvSpPr>
        <p:spPr>
          <a:xfrm>
            <a:off x="6911751" y="175402"/>
            <a:ext cx="1696561" cy="332698"/>
          </a:xfrm>
          <a:prstGeom prst="rect">
            <a:avLst/>
          </a:prstGeom>
          <a:noFill/>
        </p:spPr>
        <p:txBody>
          <a:bodyPr wrap="square" lIns="0" tIns="0" rIns="0" bIns="32300" rtlCol="0">
            <a:spAutoFit/>
          </a:bodyPr>
          <a:lstStyle/>
          <a:p>
            <a:pPr>
              <a:lnSpc>
                <a:spcPct val="150000"/>
              </a:lnSpc>
            </a:pPr>
            <a:r>
              <a:rPr lang="zh-CN" altLang="en-US" sz="1300" dirty="0" smtClean="0">
                <a:solidFill>
                  <a:srgbClr val="58585A"/>
                </a:solidFill>
                <a:latin typeface="微软雅黑" pitchFamily="34" charset="-122"/>
                <a:ea typeface="微软雅黑" pitchFamily="34" charset="-122"/>
                <a:cs typeface="Times New Roman" pitchFamily="18" charset="0"/>
              </a:rPr>
              <a:t>展区    智能信息天地</a:t>
            </a:r>
          </a:p>
        </p:txBody>
      </p:sp>
      <p:cxnSp>
        <p:nvCxnSpPr>
          <p:cNvPr id="9" name="直接连接符 8"/>
          <p:cNvCxnSpPr/>
          <p:nvPr/>
        </p:nvCxnSpPr>
        <p:spPr>
          <a:xfrm rot="5400000">
            <a:off x="2529480" y="354429"/>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0" name="直接连接符 9"/>
          <p:cNvCxnSpPr/>
          <p:nvPr/>
        </p:nvCxnSpPr>
        <p:spPr>
          <a:xfrm rot="5400000">
            <a:off x="4458252" y="353553"/>
            <a:ext cx="236291" cy="1714"/>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rot="5400000">
            <a:off x="6717340" y="353553"/>
            <a:ext cx="236291" cy="1714"/>
          </a:xfrm>
          <a:prstGeom prst="line">
            <a:avLst/>
          </a:prstGeom>
        </p:spPr>
        <p:style>
          <a:lnRef idx="1">
            <a:schemeClr val="dk1"/>
          </a:lnRef>
          <a:fillRef idx="0">
            <a:schemeClr val="dk1"/>
          </a:fillRef>
          <a:effectRef idx="0">
            <a:schemeClr val="dk1"/>
          </a:effectRef>
          <a:fontRef idx="minor">
            <a:schemeClr val="tx1"/>
          </a:fontRef>
        </p:style>
      </p:cxnSp>
      <p:sp>
        <p:nvSpPr>
          <p:cNvPr id="12" name="TextBox 11"/>
          <p:cNvSpPr txBox="1"/>
          <p:nvPr/>
        </p:nvSpPr>
        <p:spPr>
          <a:xfrm>
            <a:off x="642604" y="314306"/>
            <a:ext cx="1696561" cy="135208"/>
          </a:xfrm>
          <a:prstGeom prst="rect">
            <a:avLst/>
          </a:prstGeom>
          <a:noFill/>
        </p:spPr>
        <p:txBody>
          <a:bodyPr wrap="square" lIns="0" tIns="0" rIns="0" bIns="32300" rtlCol="0">
            <a:spAutoFit/>
          </a:bodyPr>
          <a:lstStyle/>
          <a:p>
            <a:pPr>
              <a:lnSpc>
                <a:spcPts val="848"/>
              </a:lnSpc>
            </a:pPr>
            <a:r>
              <a:rPr lang="zh-CN" altLang="en-US" sz="1300" dirty="0" smtClean="0">
                <a:solidFill>
                  <a:srgbClr val="58585A"/>
                </a:solidFill>
                <a:latin typeface="微软雅黑" pitchFamily="34" charset="-122"/>
                <a:ea typeface="微软雅黑" pitchFamily="34" charset="-122"/>
                <a:cs typeface="Times New Roman" pitchFamily="18" charset="0"/>
              </a:rPr>
              <a:t>许昌科学技术馆</a:t>
            </a:r>
          </a:p>
        </p:txBody>
      </p:sp>
      <p:sp>
        <p:nvSpPr>
          <p:cNvPr id="13" name="Freeform 3"/>
          <p:cNvSpPr/>
          <p:nvPr/>
        </p:nvSpPr>
        <p:spPr>
          <a:xfrm flipV="1">
            <a:off x="530210" y="423047"/>
            <a:ext cx="9453780" cy="49511"/>
          </a:xfrm>
          <a:custGeom>
            <a:avLst/>
            <a:gdLst>
              <a:gd name="connsiteX0" fmla="*/ 6350 w 12864795"/>
              <a:gd name="connsiteY0" fmla="*/ 6350 h 15240"/>
              <a:gd name="connsiteX1" fmla="*/ 12858445 w 12864795"/>
              <a:gd name="connsiteY1" fmla="*/ 6350 h 15240"/>
            </a:gdLst>
            <a:ahLst/>
            <a:cxnLst>
              <a:cxn ang="0">
                <a:pos x="connsiteX0" y="connsiteY0"/>
              </a:cxn>
              <a:cxn ang="1">
                <a:pos x="connsiteX1" y="connsiteY1"/>
              </a:cxn>
            </a:cxnLst>
            <a:rect l="l" t="t" r="r" b="b"/>
            <a:pathLst>
              <a:path w="12864795" h="15240">
                <a:moveTo>
                  <a:pt x="6350" y="6350"/>
                </a:moveTo>
                <a:lnTo>
                  <a:pt x="12858445" y="6350"/>
                </a:lnTo>
              </a:path>
            </a:pathLst>
          </a:custGeom>
          <a:ln w="12700">
            <a:solidFill>
              <a:srgbClr val="000000">
                <a:alpha val="100000"/>
              </a:srgbClr>
            </a:solidFill>
            <a:prstDash val="solid"/>
          </a:ln>
        </p:spPr>
        <p:style>
          <a:lnRef idx="1">
            <a:schemeClr val="accent1"/>
          </a:lnRef>
          <a:fillRef idx="0">
            <a:schemeClr val="accent1"/>
          </a:fillRef>
          <a:effectRef idx="0">
            <a:schemeClr val="accent1"/>
          </a:effectRef>
          <a:fontRef idx="minor">
            <a:schemeClr val="tx1"/>
          </a:fontRef>
        </p:style>
        <p:txBody>
          <a:bodyPr lIns="64598" tIns="32300" rIns="64598" bIns="32300" rtlCol="0" anchor="ctr"/>
          <a:lstStyle/>
          <a:p>
            <a:pPr algn="ctr"/>
            <a:endParaRPr lang="zh-CN" altLang="en-US"/>
          </a:p>
        </p:txBody>
      </p:sp>
      <p:pic>
        <p:nvPicPr>
          <p:cNvPr id="14" name="图片 13" descr="企业.jpg"/>
          <p:cNvPicPr>
            <a:picLocks noChangeAspect="1"/>
          </p:cNvPicPr>
          <p:nvPr/>
        </p:nvPicPr>
        <p:blipFill>
          <a:blip r:embed="rId2"/>
          <a:stretch>
            <a:fillRect/>
          </a:stretch>
        </p:blipFill>
        <p:spPr>
          <a:xfrm>
            <a:off x="410547" y="1030611"/>
            <a:ext cx="9983990" cy="592073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43147</TotalTime>
  <Words>11865</Words>
  <Application>Microsoft Office PowerPoint</Application>
  <PresentationFormat>自定义</PresentationFormat>
  <Paragraphs>1649</Paragraphs>
  <Slides>76</Slides>
  <Notes>2</Notes>
  <HiddenSlides>0</HiddenSlides>
  <MMClips>0</MMClips>
  <ScaleCrop>false</ScaleCrop>
  <HeadingPairs>
    <vt:vector size="4" baseType="variant">
      <vt:variant>
        <vt:lpstr>主题</vt:lpstr>
      </vt:variant>
      <vt:variant>
        <vt:i4>2</vt:i4>
      </vt:variant>
      <vt:variant>
        <vt:lpstr>幻灯片标题</vt:lpstr>
      </vt:variant>
      <vt:variant>
        <vt:i4>76</vt:i4>
      </vt:variant>
    </vt:vector>
  </HeadingPairs>
  <TitlesOfParts>
    <vt:vector size="78" baseType="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Windows 用户</cp:lastModifiedBy>
  <cp:revision>2626</cp:revision>
  <dcterms:created xsi:type="dcterms:W3CDTF">2014-05-14T08:33:45Z</dcterms:created>
  <dcterms:modified xsi:type="dcterms:W3CDTF">2017-03-24T00:40:50Z</dcterms:modified>
</cp:coreProperties>
</file>