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60" r:id="rId3"/>
    <p:sldId id="261" r:id="rId4"/>
    <p:sldId id="264" r:id="rId5"/>
    <p:sldId id="262" r:id="rId6"/>
    <p:sldId id="263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11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7782E0-79C0-4AF6-A4FF-69936E0D1A8E}" type="datetimeFigureOut">
              <a:rPr lang="zh-CN" altLang="en-US" smtClean="0"/>
              <a:pPr/>
              <a:t>2017/3/24 Friday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D14CA-A1EE-41CD-8CE5-9A8B835178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3279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47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846109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2017/3/24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2017/3/24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2017/3/24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2017/3/24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2017/3/24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2017/3/24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2017/3/24 Friday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2017/3/24 Friday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2017/3/24 Friday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2017/3/24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2017/3/24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2017/3/24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矩形 8"/>
          <p:cNvSpPr>
            <a:spLocks noChangeArrowheads="1"/>
          </p:cNvSpPr>
          <p:nvPr/>
        </p:nvSpPr>
        <p:spPr bwMode="auto">
          <a:xfrm>
            <a:off x="785786" y="714356"/>
            <a:ext cx="5713559" cy="819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33" tIns="40067" rIns="80133" bIns="40067">
            <a:spAutoFit/>
          </a:bodyPr>
          <a:lstStyle/>
          <a:p>
            <a:pPr defTabSz="914077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许昌市科学技术</a:t>
            </a:r>
            <a:r>
              <a:rPr lang="zh-CN" altLang="en-US" sz="1600" b="1" dirty="0" smtClean="0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馆展品招标技术文件 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批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包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en-US" altLang="zh-CN" sz="1600" b="1" dirty="0" smtClean="0">
              <a:solidFill>
                <a:srgbClr val="FF6600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077">
              <a:lnSpc>
                <a:spcPct val="150000"/>
              </a:lnSpc>
              <a:defRPr/>
            </a:pPr>
            <a:r>
              <a:rPr lang="zh-CN" altLang="en-US" sz="1600" b="1" dirty="0" smtClean="0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展品清单：</a:t>
            </a:r>
            <a:endParaRPr lang="en-US" altLang="zh-CN" sz="1600" b="1" dirty="0" smtClean="0">
              <a:solidFill>
                <a:srgbClr val="FF66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555211" y="550022"/>
            <a:ext cx="8318651" cy="6123677"/>
          </a:xfrm>
          <a:prstGeom prst="roundRect">
            <a:avLst>
              <a:gd name="adj" fmla="val 2179"/>
            </a:avLst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anchor="ctr"/>
          <a:lstStyle/>
          <a:p>
            <a:pPr algn="ctr" defTabSz="914077">
              <a:defRPr/>
            </a:pPr>
            <a:endParaRPr lang="zh-CN" altLang="en-US" dirty="0"/>
          </a:p>
        </p:txBody>
      </p:sp>
      <p:sp>
        <p:nvSpPr>
          <p:cNvPr id="3078" name="矩形 7"/>
          <p:cNvSpPr>
            <a:spLocks noChangeArrowheads="1"/>
          </p:cNvSpPr>
          <p:nvPr/>
        </p:nvSpPr>
        <p:spPr bwMode="auto">
          <a:xfrm>
            <a:off x="7901904" y="250534"/>
            <a:ext cx="728609" cy="334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133" tIns="40067" rIns="80133" bIns="40067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1 F</a:t>
            </a:r>
            <a:endParaRPr lang="zh-CN" altLang="en-US" sz="1600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857224" y="1142984"/>
            <a:ext cx="4643470" cy="144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857224" y="1643050"/>
          <a:ext cx="6357981" cy="785817"/>
        </p:xfrm>
        <a:graphic>
          <a:graphicData uri="http://schemas.openxmlformats.org/drawingml/2006/table">
            <a:tbl>
              <a:tblPr/>
              <a:tblGrid>
                <a:gridCol w="1806475"/>
                <a:gridCol w="1089939"/>
                <a:gridCol w="2327896"/>
                <a:gridCol w="474325"/>
                <a:gridCol w="659346"/>
              </a:tblGrid>
              <a:tr h="29285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展区名称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序号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展项名称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体量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批次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6483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等线"/>
                        </a:rPr>
                        <a:t>二层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等线"/>
                        </a:rPr>
                        <a:t>.2.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等线"/>
                        </a:rPr>
                        <a:t>电磁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等线"/>
                        </a:rPr>
                        <a:t>XC02-2-15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等线"/>
                        </a:rPr>
                        <a:t>画像机器人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等线"/>
                        </a:rPr>
                        <a:t>(</a:t>
                      </a:r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等线"/>
                        </a:rPr>
                        <a:t>重点展项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等线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等线"/>
                        </a:rPr>
                        <a:t>中型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等线"/>
                        </a:rPr>
                        <a:t>第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等线"/>
                        </a:rPr>
                        <a:t>2</a:t>
                      </a:r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等线"/>
                        </a:rPr>
                        <a:t>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483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等线"/>
                        </a:rPr>
                        <a:t>二层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等线"/>
                        </a:rPr>
                        <a:t>.2.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等线"/>
                        </a:rPr>
                        <a:t>电磁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等线"/>
                        </a:rPr>
                        <a:t>XC02-2-16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等线"/>
                        </a:rPr>
                        <a:t>舞剑机器人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等线"/>
                        </a:rPr>
                        <a:t>(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等线"/>
                        </a:rPr>
                        <a:t>重点展项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等线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等线"/>
                        </a:rPr>
                        <a:t>中型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等线"/>
                        </a:rPr>
                        <a:t>第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等线"/>
                        </a:rPr>
                        <a:t>2</a:t>
                      </a:r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等线"/>
                        </a:rPr>
                        <a:t>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810" name="Picture 5" descr="E:\孙亚武\许昌市科技馆\二层\许昌展品\电磁展品\三视图\机器人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471" y="1642868"/>
            <a:ext cx="3769728" cy="135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7811" name="Picture 6" descr="E:\孙亚武\许昌市科技馆\二层\许昌展品\电磁展品\三视图\机器人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572" y="4502408"/>
            <a:ext cx="3792805" cy="1212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7812" name="Picture 7" descr="E:\孙亚武\许昌市科技馆\二层\许昌展品\电磁展品\三视图\机器人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536" y="855270"/>
            <a:ext cx="1862466" cy="2187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65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 lIns="80119" tIns="40060" rIns="80119" bIns="40060"/>
          <a:lstStyle/>
          <a:p>
            <a:pPr defTabSz="912787" fontAlgn="base">
              <a:spcBef>
                <a:spcPct val="0"/>
              </a:spcBef>
              <a:spcAft>
                <a:spcPct val="0"/>
              </a:spcAft>
              <a:defRPr/>
            </a:pPr>
            <a:fld id="{2426A41B-B8F5-4A82-B1ED-470EF67AF8C5}" type="slidenum">
              <a:rPr lang="zh-CN" altLang="en-US" smtClean="0"/>
              <a:pPr defTabSz="912787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altLang="zh-CN" smtClean="0"/>
          </a:p>
        </p:txBody>
      </p:sp>
      <p:sp>
        <p:nvSpPr>
          <p:cNvPr id="247814" name="TextBox 2"/>
          <p:cNvSpPr txBox="1">
            <a:spLocks noChangeArrowheads="1"/>
          </p:cNvSpPr>
          <p:nvPr/>
        </p:nvSpPr>
        <p:spPr bwMode="auto">
          <a:xfrm>
            <a:off x="483264" y="499628"/>
            <a:ext cx="4946665" cy="241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6624" tIns="28311" rIns="56624" bIns="28311">
            <a:spAutoFit/>
          </a:bodyPr>
          <a:lstStyle/>
          <a:p>
            <a:r>
              <a:rPr lang="zh-CN" altLang="en-US" sz="1200" b="1">
                <a:latin typeface="微软雅黑" pitchFamily="34" charset="-122"/>
                <a:ea typeface="微软雅黑" pitchFamily="34" charset="-122"/>
              </a:rPr>
              <a:t>展项三视图：</a:t>
            </a:r>
          </a:p>
        </p:txBody>
      </p:sp>
      <p:cxnSp>
        <p:nvCxnSpPr>
          <p:cNvPr id="46" name="直接连接符 45"/>
          <p:cNvCxnSpPr/>
          <p:nvPr/>
        </p:nvCxnSpPr>
        <p:spPr>
          <a:xfrm flipV="1">
            <a:off x="909513" y="5850801"/>
            <a:ext cx="0" cy="2879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909513" y="5994786"/>
            <a:ext cx="3715429" cy="1439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7817" name="TextBox 48"/>
          <p:cNvSpPr txBox="1">
            <a:spLocks noChangeArrowheads="1"/>
          </p:cNvSpPr>
          <p:nvPr/>
        </p:nvSpPr>
        <p:spPr bwMode="auto">
          <a:xfrm>
            <a:off x="2409531" y="5994786"/>
            <a:ext cx="720823" cy="220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2" rIns="91424" bIns="45712">
            <a:spAutoFit/>
          </a:bodyPr>
          <a:lstStyle/>
          <a:p>
            <a:r>
              <a:rPr lang="en-US" altLang="zh-CN" sz="800">
                <a:latin typeface="微软雅黑" pitchFamily="34" charset="-122"/>
                <a:ea typeface="微软雅黑" pitchFamily="34" charset="-122"/>
              </a:rPr>
              <a:t>8900</a:t>
            </a:r>
            <a:endParaRPr lang="zh-CN" altLang="en-US" sz="80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0" name="直接连接符 49"/>
          <p:cNvCxnSpPr/>
          <p:nvPr/>
        </p:nvCxnSpPr>
        <p:spPr>
          <a:xfrm flipH="1">
            <a:off x="4428107" y="3000645"/>
            <a:ext cx="2891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rot="5400000" flipH="1" flipV="1">
            <a:off x="3929787" y="2357074"/>
            <a:ext cx="1285784" cy="1358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V="1">
            <a:off x="4624942" y="5850801"/>
            <a:ext cx="0" cy="2879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1123995" y="4215877"/>
            <a:ext cx="0" cy="2879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1123995" y="4356982"/>
            <a:ext cx="3286465" cy="1440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4410460" y="4212997"/>
            <a:ext cx="0" cy="2894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V="1">
            <a:off x="5929482" y="711285"/>
            <a:ext cx="0" cy="2879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5929482" y="855270"/>
            <a:ext cx="1590969" cy="1440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V="1">
            <a:off x="7520451" y="711285"/>
            <a:ext cx="0" cy="2879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7827" name="TextBox 34"/>
          <p:cNvSpPr txBox="1">
            <a:spLocks noChangeArrowheads="1"/>
          </p:cNvSpPr>
          <p:nvPr/>
        </p:nvSpPr>
        <p:spPr bwMode="auto">
          <a:xfrm>
            <a:off x="2409531" y="4143885"/>
            <a:ext cx="720823" cy="220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2" rIns="91424" bIns="45712">
            <a:spAutoFit/>
          </a:bodyPr>
          <a:lstStyle/>
          <a:p>
            <a:r>
              <a:rPr lang="en-US" altLang="zh-CN" sz="800">
                <a:latin typeface="微软雅黑" pitchFamily="34" charset="-122"/>
                <a:ea typeface="微软雅黑" pitchFamily="34" charset="-122"/>
              </a:rPr>
              <a:t>7800</a:t>
            </a:r>
            <a:endParaRPr lang="zh-CN" altLang="en-US" sz="80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 flipH="1">
            <a:off x="4428107" y="1714860"/>
            <a:ext cx="2891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flipV="1">
            <a:off x="1642553" y="1447048"/>
            <a:ext cx="0" cy="2879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1642554" y="1572315"/>
            <a:ext cx="357018" cy="1440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V="1">
            <a:off x="1999572" y="1447048"/>
            <a:ext cx="0" cy="2879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2929447" y="1447048"/>
            <a:ext cx="0" cy="2879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2929447" y="1572315"/>
            <a:ext cx="427607" cy="0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V="1">
            <a:off x="3357054" y="1428330"/>
            <a:ext cx="0" cy="2879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1999572" y="1572315"/>
            <a:ext cx="929875" cy="1440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7836" name="TextBox 39"/>
          <p:cNvSpPr txBox="1">
            <a:spLocks noChangeArrowheads="1"/>
          </p:cNvSpPr>
          <p:nvPr/>
        </p:nvSpPr>
        <p:spPr bwMode="auto">
          <a:xfrm>
            <a:off x="1642554" y="1357778"/>
            <a:ext cx="720823" cy="220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2" rIns="91424" bIns="45712">
            <a:spAutoFit/>
          </a:bodyPr>
          <a:lstStyle/>
          <a:p>
            <a:r>
              <a:rPr lang="en-US" altLang="zh-CN" sz="800">
                <a:latin typeface="微软雅黑" pitchFamily="34" charset="-122"/>
                <a:ea typeface="微软雅黑" pitchFamily="34" charset="-122"/>
              </a:rPr>
              <a:t>950</a:t>
            </a:r>
            <a:endParaRPr lang="zh-CN" altLang="en-US" sz="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7837" name="TextBox 47"/>
          <p:cNvSpPr txBox="1">
            <a:spLocks noChangeArrowheads="1"/>
          </p:cNvSpPr>
          <p:nvPr/>
        </p:nvSpPr>
        <p:spPr bwMode="auto">
          <a:xfrm>
            <a:off x="2280570" y="1356338"/>
            <a:ext cx="719466" cy="220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2" rIns="91424" bIns="45712">
            <a:spAutoFit/>
          </a:bodyPr>
          <a:lstStyle/>
          <a:p>
            <a:r>
              <a:rPr lang="en-US" altLang="zh-CN" sz="800">
                <a:latin typeface="微软雅黑" pitchFamily="34" charset="-122"/>
                <a:ea typeface="微软雅黑" pitchFamily="34" charset="-122"/>
              </a:rPr>
              <a:t>2250</a:t>
            </a:r>
            <a:endParaRPr lang="zh-CN" altLang="en-US" sz="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7838" name="TextBox 51"/>
          <p:cNvSpPr txBox="1">
            <a:spLocks noChangeArrowheads="1"/>
          </p:cNvSpPr>
          <p:nvPr/>
        </p:nvSpPr>
        <p:spPr bwMode="auto">
          <a:xfrm>
            <a:off x="2994606" y="1356338"/>
            <a:ext cx="719466" cy="220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2" rIns="91424" bIns="45712">
            <a:spAutoFit/>
          </a:bodyPr>
          <a:lstStyle/>
          <a:p>
            <a:r>
              <a:rPr lang="en-US" altLang="zh-CN" sz="800">
                <a:latin typeface="微软雅黑" pitchFamily="34" charset="-122"/>
                <a:ea typeface="微软雅黑" pitchFamily="34" charset="-122"/>
              </a:rPr>
              <a:t>950</a:t>
            </a:r>
            <a:endParaRPr lang="zh-CN" altLang="en-US" sz="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7839" name="TextBox 52"/>
          <p:cNvSpPr txBox="1">
            <a:spLocks noChangeArrowheads="1"/>
          </p:cNvSpPr>
          <p:nvPr/>
        </p:nvSpPr>
        <p:spPr bwMode="auto">
          <a:xfrm>
            <a:off x="6572929" y="3141750"/>
            <a:ext cx="719466" cy="22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2" rIns="91424" bIns="45712">
            <a:spAutoFit/>
          </a:bodyPr>
          <a:lstStyle/>
          <a:p>
            <a:r>
              <a:rPr lang="en-US" altLang="zh-CN" sz="800">
                <a:latin typeface="微软雅黑" pitchFamily="34" charset="-122"/>
                <a:ea typeface="微软雅黑" pitchFamily="34" charset="-122"/>
              </a:rPr>
              <a:t>2550</a:t>
            </a:r>
            <a:endParaRPr lang="zh-CN" altLang="en-US" sz="80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4" name="直接连接符 53"/>
          <p:cNvCxnSpPr/>
          <p:nvPr/>
        </p:nvCxnSpPr>
        <p:spPr>
          <a:xfrm rot="5400000" flipH="1" flipV="1">
            <a:off x="5784819" y="3142512"/>
            <a:ext cx="287970" cy="13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5929482" y="3141750"/>
            <a:ext cx="1661558" cy="1440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rot="5400000" flipH="1" flipV="1">
            <a:off x="7447734" y="3142511"/>
            <a:ext cx="287970" cy="13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rot="5400000" flipH="1" flipV="1">
            <a:off x="7429603" y="1262748"/>
            <a:ext cx="613376" cy="0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H="1">
            <a:off x="7591040" y="956060"/>
            <a:ext cx="28778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 flipH="1">
            <a:off x="7591040" y="1569435"/>
            <a:ext cx="28778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rot="5400000" flipH="1" flipV="1">
            <a:off x="7020048" y="2284320"/>
            <a:ext cx="1429770" cy="0"/>
          </a:xfrm>
          <a:prstGeom prst="line">
            <a:avLst/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>
            <a:off x="7591040" y="2999205"/>
            <a:ext cx="28778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7848" name="TextBox 66"/>
          <p:cNvSpPr txBox="1">
            <a:spLocks noChangeArrowheads="1"/>
          </p:cNvSpPr>
          <p:nvPr/>
        </p:nvSpPr>
        <p:spPr bwMode="auto">
          <a:xfrm rot="-5400000">
            <a:off x="7533118" y="2030256"/>
            <a:ext cx="719924" cy="215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2" rIns="91424" bIns="45712">
            <a:spAutoFit/>
          </a:bodyPr>
          <a:lstStyle/>
          <a:p>
            <a:r>
              <a:rPr lang="en-US" altLang="zh-CN" sz="800">
                <a:latin typeface="微软雅黑" pitchFamily="34" charset="-122"/>
                <a:ea typeface="微软雅黑" pitchFamily="34" charset="-122"/>
              </a:rPr>
              <a:t>2200</a:t>
            </a:r>
            <a:endParaRPr lang="zh-CN" altLang="en-US" sz="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7849" name="TextBox 67"/>
          <p:cNvSpPr txBox="1">
            <a:spLocks noChangeArrowheads="1"/>
          </p:cNvSpPr>
          <p:nvPr/>
        </p:nvSpPr>
        <p:spPr bwMode="auto">
          <a:xfrm rot="-5400000">
            <a:off x="7463208" y="965447"/>
            <a:ext cx="719924" cy="214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2" rIns="91424" bIns="45712">
            <a:spAutoFit/>
          </a:bodyPr>
          <a:lstStyle/>
          <a:p>
            <a:r>
              <a:rPr lang="en-US" altLang="zh-CN" sz="800">
                <a:latin typeface="微软雅黑" pitchFamily="34" charset="-122"/>
                <a:ea typeface="微软雅黑" pitchFamily="34" charset="-122"/>
              </a:rPr>
              <a:t>850</a:t>
            </a:r>
            <a:endParaRPr lang="zh-CN" altLang="en-US" sz="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7850" name="TextBox 68"/>
          <p:cNvSpPr txBox="1">
            <a:spLocks noChangeArrowheads="1"/>
          </p:cNvSpPr>
          <p:nvPr/>
        </p:nvSpPr>
        <p:spPr bwMode="auto">
          <a:xfrm>
            <a:off x="6495553" y="640733"/>
            <a:ext cx="719466" cy="22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2" rIns="91424" bIns="45712">
            <a:spAutoFit/>
          </a:bodyPr>
          <a:lstStyle/>
          <a:p>
            <a:r>
              <a:rPr lang="en-US" altLang="zh-CN" sz="800">
                <a:latin typeface="微软雅黑" pitchFamily="34" charset="-122"/>
                <a:ea typeface="微软雅黑" pitchFamily="34" charset="-122"/>
              </a:rPr>
              <a:t>2380</a:t>
            </a:r>
            <a:endParaRPr lang="zh-CN" altLang="en-US" sz="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7851" name="TextBox 69"/>
          <p:cNvSpPr txBox="1">
            <a:spLocks noChangeArrowheads="1"/>
          </p:cNvSpPr>
          <p:nvPr/>
        </p:nvSpPr>
        <p:spPr bwMode="auto">
          <a:xfrm rot="-5400000">
            <a:off x="4319958" y="2103688"/>
            <a:ext cx="719924" cy="215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2" rIns="91424" bIns="45712">
            <a:spAutoFit/>
          </a:bodyPr>
          <a:lstStyle/>
          <a:p>
            <a:r>
              <a:rPr lang="en-US" altLang="zh-CN" sz="800">
                <a:latin typeface="微软雅黑" pitchFamily="34" charset="-122"/>
                <a:ea typeface="微软雅黑" pitchFamily="34" charset="-122"/>
              </a:rPr>
              <a:t>3000</a:t>
            </a:r>
            <a:endParaRPr lang="zh-CN" altLang="en-US" sz="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7853" name="灯片编号占位符 1"/>
          <p:cNvSpPr txBox="1">
            <a:spLocks noGrp="1"/>
          </p:cNvSpPr>
          <p:nvPr/>
        </p:nvSpPr>
        <p:spPr bwMode="auto">
          <a:xfrm>
            <a:off x="2143465" y="3107194"/>
            <a:ext cx="785982" cy="607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19" tIns="40060" rIns="80119" bIns="40060" anchor="ctr"/>
          <a:lstStyle/>
          <a:p>
            <a:pPr algn="ctr"/>
            <a:r>
              <a:rPr lang="zh-CN" altLang="en-US" sz="1100">
                <a:latin typeface="Calibri" pitchFamily="34" charset="0"/>
                <a:ea typeface="微软雅黑" pitchFamily="34" charset="-122"/>
              </a:rPr>
              <a:t>主视图</a:t>
            </a:r>
            <a:endParaRPr lang="en-US" altLang="zh-CN" sz="1100"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247854" name="灯片编号占位符 1"/>
          <p:cNvSpPr txBox="1">
            <a:spLocks noGrp="1"/>
          </p:cNvSpPr>
          <p:nvPr/>
        </p:nvSpPr>
        <p:spPr bwMode="auto">
          <a:xfrm>
            <a:off x="6214554" y="3107194"/>
            <a:ext cx="785983" cy="607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19" tIns="40060" rIns="80119" bIns="40060" anchor="ctr"/>
          <a:lstStyle/>
          <a:p>
            <a:pPr algn="ctr"/>
            <a:r>
              <a:rPr lang="zh-CN" altLang="en-US" sz="1100">
                <a:latin typeface="Calibri" pitchFamily="34" charset="0"/>
                <a:ea typeface="微软雅黑" pitchFamily="34" charset="-122"/>
              </a:rPr>
              <a:t>左视图</a:t>
            </a:r>
            <a:endParaRPr lang="en-US" altLang="zh-CN" sz="1100"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247855" name="灯片编号占位符 1"/>
          <p:cNvSpPr txBox="1">
            <a:spLocks noGrp="1"/>
          </p:cNvSpPr>
          <p:nvPr/>
        </p:nvSpPr>
        <p:spPr bwMode="auto">
          <a:xfrm>
            <a:off x="2071518" y="6000768"/>
            <a:ext cx="857929" cy="499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19" tIns="40060" rIns="80119" bIns="40060" anchor="ctr"/>
          <a:lstStyle/>
          <a:p>
            <a:pPr algn="ctr"/>
            <a:r>
              <a:rPr lang="zh-CN" altLang="en-US" sz="1100" dirty="0">
                <a:latin typeface="Calibri" pitchFamily="34" charset="0"/>
                <a:ea typeface="微软雅黑" pitchFamily="34" charset="-122"/>
              </a:rPr>
              <a:t>俯视图</a:t>
            </a:r>
            <a:endParaRPr lang="en-US" altLang="zh-CN" sz="1100" dirty="0">
              <a:latin typeface="Calibri" pitchFamily="34" charset="0"/>
              <a:ea typeface="微软雅黑" pitchFamily="34" charset="-122"/>
            </a:endParaRPr>
          </a:p>
        </p:txBody>
      </p:sp>
      <p:grpSp>
        <p:nvGrpSpPr>
          <p:cNvPr id="247857" name="组合 2"/>
          <p:cNvGrpSpPr>
            <a:grpSpLocks/>
          </p:cNvGrpSpPr>
          <p:nvPr/>
        </p:nvGrpSpPr>
        <p:grpSpPr bwMode="auto">
          <a:xfrm>
            <a:off x="407244" y="204458"/>
            <a:ext cx="8334941" cy="224617"/>
            <a:chOff x="477040" y="225630"/>
            <a:chExt cx="9745717" cy="246925"/>
          </a:xfrm>
        </p:grpSpPr>
        <p:sp>
          <p:nvSpPr>
            <p:cNvPr id="247859" name="TextBox 3"/>
            <p:cNvSpPr txBox="1">
              <a:spLocks noChangeArrowheads="1"/>
            </p:cNvSpPr>
            <p:nvPr/>
          </p:nvSpPr>
          <p:spPr bwMode="auto">
            <a:xfrm>
              <a:off x="589434" y="314300"/>
              <a:ext cx="1696561" cy="134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32329">
              <a:spAutoFit/>
            </a:bodyPr>
            <a:lstStyle/>
            <a:p>
              <a:pPr>
                <a:lnSpc>
                  <a:spcPts val="745"/>
                </a:lnSpc>
              </a:pPr>
              <a:r>
                <a:rPr lang="zh-CN" altLang="en-US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许昌科学技术馆</a:t>
              </a:r>
            </a:p>
          </p:txBody>
        </p:sp>
        <p:sp>
          <p:nvSpPr>
            <p:cNvPr id="66" name="Freeform 3"/>
            <p:cNvSpPr/>
            <p:nvPr/>
          </p:nvSpPr>
          <p:spPr>
            <a:xfrm flipV="1">
              <a:off x="477040" y="423487"/>
              <a:ext cx="9745717" cy="49068"/>
            </a:xfrm>
            <a:custGeom>
              <a:avLst/>
              <a:gdLst>
                <a:gd name="connsiteX0" fmla="*/ 6350 w 12864795"/>
                <a:gd name="connsiteY0" fmla="*/ 6350 h 15240"/>
                <a:gd name="connsiteX1" fmla="*/ 12858445 w 12864795"/>
                <a:gd name="connsiteY1" fmla="*/ 6350 h 15240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</a:cxnLst>
              <a:rect l="l" t="t" r="r" b="b"/>
              <a:pathLst>
                <a:path w="12864795" h="15240">
                  <a:moveTo>
                    <a:pt x="6350" y="6350"/>
                  </a:moveTo>
                  <a:lnTo>
                    <a:pt x="12858445" y="6350"/>
                  </a:lnTo>
                </a:path>
              </a:pathLst>
            </a:custGeom>
            <a:ln w="12700">
              <a:solidFill>
                <a:srgbClr val="000000">
                  <a:alpha val="100000"/>
                </a:srgb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4656" tIns="32329" rIns="64656" bIns="32329" anchor="ctr"/>
            <a:lstStyle/>
            <a:p>
              <a:pPr algn="ctr" defTabSz="913755">
                <a:defRPr/>
              </a:pPr>
              <a:endParaRPr lang="zh-CN" altLang="en-US"/>
            </a:p>
          </p:txBody>
        </p:sp>
        <p:sp>
          <p:nvSpPr>
            <p:cNvPr id="247861" name="TextBox 1"/>
            <p:cNvSpPr txBox="1">
              <a:spLocks noChangeArrowheads="1"/>
            </p:cNvSpPr>
            <p:nvPr/>
          </p:nvSpPr>
          <p:spPr bwMode="auto">
            <a:xfrm>
              <a:off x="2671577" y="315029"/>
              <a:ext cx="1465212" cy="134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32329">
              <a:spAutoFit/>
            </a:bodyPr>
            <a:lstStyle/>
            <a:p>
              <a:pPr>
                <a:lnSpc>
                  <a:spcPts val="745"/>
                </a:lnSpc>
              </a:pPr>
              <a:r>
                <a:rPr lang="zh-CN" altLang="en-US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楼层   </a:t>
              </a:r>
              <a:r>
                <a:rPr lang="en-US" altLang="zh-CN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2F</a:t>
              </a:r>
            </a:p>
          </p:txBody>
        </p:sp>
        <p:sp>
          <p:nvSpPr>
            <p:cNvPr id="247862" name="TextBox 1"/>
            <p:cNvSpPr txBox="1">
              <a:spLocks noChangeArrowheads="1"/>
            </p:cNvSpPr>
            <p:nvPr/>
          </p:nvSpPr>
          <p:spPr bwMode="auto">
            <a:xfrm>
              <a:off x="4599487" y="315028"/>
              <a:ext cx="1927910" cy="135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32329">
              <a:spAutoFit/>
            </a:bodyPr>
            <a:lstStyle/>
            <a:p>
              <a:pPr>
                <a:lnSpc>
                  <a:spcPts val="745"/>
                </a:lnSpc>
              </a:pPr>
              <a:r>
                <a:rPr lang="zh-CN" altLang="en-US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展厅</a:t>
              </a:r>
              <a:r>
                <a:rPr lang="en-US" altLang="zh-CN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  </a:t>
              </a:r>
              <a:r>
                <a:rPr lang="zh-CN" altLang="en-US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探索与创造</a:t>
              </a:r>
              <a:endParaRPr lang="en-US" altLang="zh-CN" sz="110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247863" name="TextBox 7"/>
            <p:cNvSpPr txBox="1">
              <a:spLocks noChangeArrowheads="1"/>
            </p:cNvSpPr>
            <p:nvPr/>
          </p:nvSpPr>
          <p:spPr bwMode="auto">
            <a:xfrm>
              <a:off x="6858577" y="314299"/>
              <a:ext cx="1696561" cy="134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32329">
              <a:spAutoFit/>
            </a:bodyPr>
            <a:lstStyle/>
            <a:p>
              <a:pPr>
                <a:lnSpc>
                  <a:spcPts val="745"/>
                </a:lnSpc>
              </a:pPr>
              <a:r>
                <a:rPr lang="zh-CN" altLang="en-US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展区    电磁</a:t>
              </a:r>
            </a:p>
          </p:txBody>
        </p:sp>
        <p:cxnSp>
          <p:nvCxnSpPr>
            <p:cNvPr id="70" name="直接连接符 69"/>
            <p:cNvCxnSpPr/>
            <p:nvPr/>
          </p:nvCxnSpPr>
          <p:spPr>
            <a:xfrm rot="5400000">
              <a:off x="2476511" y="343549"/>
              <a:ext cx="235844" cy="317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rot="5400000">
              <a:off x="4405813" y="342759"/>
              <a:ext cx="235845" cy="158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rot="5400000">
              <a:off x="6664470" y="342759"/>
              <a:ext cx="235845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6" name="矩形 55"/>
          <p:cNvSpPr/>
          <p:nvPr/>
        </p:nvSpPr>
        <p:spPr>
          <a:xfrm>
            <a:off x="1714480" y="5643578"/>
            <a:ext cx="428628" cy="21431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>
            <a:off x="1714480" y="5786454"/>
            <a:ext cx="428628" cy="7143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1643042" y="2285992"/>
            <a:ext cx="357190" cy="714380"/>
          </a:xfrm>
          <a:prstGeom prst="rect">
            <a:avLst/>
          </a:prstGeom>
          <a:solidFill>
            <a:schemeClr val="bg1">
              <a:lumMod val="65000"/>
              <a:alpha val="72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1643042" y="2786058"/>
            <a:ext cx="357190" cy="214314"/>
          </a:xfrm>
          <a:prstGeom prst="rect">
            <a:avLst/>
          </a:prstGeom>
          <a:solidFill>
            <a:schemeClr val="bg1">
              <a:lumMod val="65000"/>
              <a:alpha val="47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0763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2787" fontAlgn="base">
              <a:spcBef>
                <a:spcPct val="0"/>
              </a:spcBef>
              <a:spcAft>
                <a:spcPct val="0"/>
              </a:spcAft>
              <a:defRPr/>
            </a:pPr>
            <a:fld id="{BABDD2BD-9D60-4A03-82C7-F043FDD2C6C4}" type="slidenum">
              <a:rPr lang="zh-CN" altLang="en-US" smtClean="0"/>
              <a:pPr defTabSz="912787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altLang="zh-CN" smtClean="0"/>
          </a:p>
        </p:txBody>
      </p:sp>
      <p:sp>
        <p:nvSpPr>
          <p:cNvPr id="248835" name="TextBox 11"/>
          <p:cNvSpPr txBox="1">
            <a:spLocks noChangeArrowheads="1"/>
          </p:cNvSpPr>
          <p:nvPr/>
        </p:nvSpPr>
        <p:spPr bwMode="auto">
          <a:xfrm>
            <a:off x="483264" y="499628"/>
            <a:ext cx="4946665" cy="241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6644" tIns="28321" rIns="56644" bIns="28321">
            <a:spAutoFit/>
          </a:bodyPr>
          <a:lstStyle/>
          <a:p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展项编号及名称：</a:t>
            </a:r>
            <a:r>
              <a:rPr lang="en-US" altLang="zh-CN" sz="12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XC02-2-15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画像机器人</a:t>
            </a:r>
            <a:r>
              <a:rPr lang="zh-CN" altLang="en-US" sz="12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（重点展项）</a:t>
            </a:r>
            <a:endParaRPr lang="en-US" altLang="zh-CN" sz="1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8836" name="TextBox 12"/>
          <p:cNvSpPr txBox="1">
            <a:spLocks noChangeArrowheads="1"/>
          </p:cNvSpPr>
          <p:nvPr/>
        </p:nvSpPr>
        <p:spPr bwMode="auto">
          <a:xfrm>
            <a:off x="285071" y="5143140"/>
            <a:ext cx="4023577" cy="241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6644" tIns="28321" rIns="56644" bIns="28321">
            <a:spAutoFit/>
          </a:bodyPr>
          <a:lstStyle/>
          <a:p>
            <a:r>
              <a:rPr lang="zh-CN" altLang="en-US" sz="1200" b="1">
                <a:latin typeface="微软雅黑" pitchFamily="34" charset="-122"/>
                <a:ea typeface="微软雅黑" pitchFamily="34" charset="-122"/>
              </a:rPr>
              <a:t>展项位置图：</a:t>
            </a:r>
          </a:p>
        </p:txBody>
      </p:sp>
      <p:sp>
        <p:nvSpPr>
          <p:cNvPr id="248837" name="TextBox 13"/>
          <p:cNvSpPr txBox="1">
            <a:spLocks noChangeArrowheads="1"/>
          </p:cNvSpPr>
          <p:nvPr/>
        </p:nvSpPr>
        <p:spPr bwMode="auto">
          <a:xfrm>
            <a:off x="479191" y="901346"/>
            <a:ext cx="607750" cy="261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86" tIns="45694" rIns="91386" bIns="45694">
            <a:spAutoFit/>
          </a:bodyPr>
          <a:lstStyle/>
          <a:p>
            <a:r>
              <a:rPr lang="zh-CN" altLang="en-US" sz="1100" b="1" u="sng">
                <a:latin typeface="微软雅黑" pitchFamily="34" charset="-122"/>
                <a:ea typeface="微软雅黑" pitchFamily="34" charset="-122"/>
              </a:rPr>
              <a:t>效果图</a:t>
            </a:r>
          </a:p>
        </p:txBody>
      </p:sp>
      <p:sp>
        <p:nvSpPr>
          <p:cNvPr id="248838" name="TextBox 14"/>
          <p:cNvSpPr txBox="1">
            <a:spLocks noChangeArrowheads="1"/>
          </p:cNvSpPr>
          <p:nvPr/>
        </p:nvSpPr>
        <p:spPr bwMode="auto">
          <a:xfrm>
            <a:off x="4789198" y="499628"/>
            <a:ext cx="4022220" cy="5894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6644" tIns="28321" rIns="56644" bIns="28321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展示内容：</a:t>
            </a:r>
            <a:endParaRPr lang="en-US" altLang="zh-CN" sz="1200" b="1" dirty="0"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机器人技术展示。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  <a:sym typeface="华文黑体" charset="0"/>
              </a:rPr>
              <a:t>画像机器人可以获取观众的面貌特征并为其绘制头像素描，也可以表演绘制风景图画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  <a:sym typeface="华文黑体" charset="0"/>
              </a:rPr>
              <a:t>。本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  <a:sym typeface="华文黑体" charset="0"/>
              </a:rPr>
              <a:t>展品拥有屏幕画和画纸两种模式可供选择，</a:t>
            </a:r>
            <a:r>
              <a:rPr lang="en-US" altLang="zh-CN" sz="1100" dirty="0" smtClean="0">
                <a:latin typeface="微软雅黑" pitchFamily="34" charset="-122"/>
                <a:ea typeface="微软雅黑" pitchFamily="34" charset="-122"/>
                <a:sym typeface="华文黑体" charset="0"/>
              </a:rPr>
              <a:t>VIP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  <a:sym typeface="华文黑体" charset="0"/>
              </a:rPr>
              <a:t>到来参观时，可采用画纸模式将素描画赠送留念。</a:t>
            </a:r>
            <a:endParaRPr lang="en-US" altLang="zh-CN" sz="1100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科学原理：</a:t>
            </a:r>
            <a:endParaRPr lang="en-US" altLang="zh-CN" sz="1200" b="1" dirty="0"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本展品采用进口工业机械臂，能够精确定位人脸、提取人脸轮廓并有效的处理阴影，再利用精准的自动控制技术控制机器人动作完成作画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zh-CN" sz="1100" dirty="0">
                <a:latin typeface="微软雅黑" pitchFamily="34" charset="-122"/>
                <a:ea typeface="微软雅黑" pitchFamily="34" charset="-122"/>
              </a:rPr>
              <a:t>展示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SCARA</a:t>
            </a:r>
            <a:r>
              <a:rPr lang="zh-CN" altLang="zh-CN" sz="1100" dirty="0">
                <a:latin typeface="微软雅黑" pitchFamily="34" charset="-122"/>
                <a:ea typeface="微软雅黑" pitchFamily="34" charset="-122"/>
              </a:rPr>
              <a:t>工业机器人灵活、精确、高效的运动特征，以及机器人视觉和轨迹规划技术</a:t>
            </a:r>
            <a:r>
              <a:rPr lang="zh-CN" altLang="zh-CN" sz="11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100" dirty="0" smtClean="0"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展示</a:t>
            </a: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方式：</a:t>
            </a:r>
            <a:endParaRPr lang="en-US" altLang="zh-CN" sz="1200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互动体验</a:t>
            </a:r>
            <a:endParaRPr lang="en-US" altLang="zh-CN" sz="11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操作说明：</a:t>
            </a:r>
            <a:endParaRPr lang="en-US" altLang="zh-CN" sz="1200" b="1" dirty="0">
              <a:latin typeface="微软雅黑" pitchFamily="34" charset="-122"/>
              <a:ea typeface="微软雅黑" pitchFamily="34" charset="-122"/>
            </a:endParaRPr>
          </a:p>
          <a:p>
            <a:pPr lv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US" altLang="zh-CN" sz="1100" dirty="0" smtClean="0">
                <a:latin typeface="微软雅黑" pitchFamily="34" charset="-122"/>
                <a:ea typeface="微软雅黑" pitchFamily="34" charset="-122"/>
                <a:sym typeface="华文黑体" charset="0"/>
              </a:rPr>
              <a:t>1.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  <a:sym typeface="华文黑体" charset="0"/>
              </a:rPr>
              <a:t>工作人员检查设备电源，启动机器人；</a:t>
            </a:r>
          </a:p>
          <a:p>
            <a:pPr lv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US" altLang="zh-CN" sz="1100" dirty="0" smtClean="0">
                <a:latin typeface="微软雅黑" pitchFamily="34" charset="-122"/>
                <a:ea typeface="微软雅黑" pitchFamily="34" charset="-122"/>
                <a:sym typeface="华文黑体" charset="0"/>
              </a:rPr>
              <a:t>2.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  <a:sym typeface="华文黑体" charset="0"/>
              </a:rPr>
              <a:t>观众在指定位置拍照，或挑选作品；</a:t>
            </a:r>
          </a:p>
          <a:p>
            <a:pPr lv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US" altLang="zh-CN" sz="1100" dirty="0" smtClean="0">
                <a:latin typeface="微软雅黑" pitchFamily="34" charset="-122"/>
                <a:ea typeface="微软雅黑" pitchFamily="34" charset="-122"/>
                <a:sym typeface="华文黑体" charset="0"/>
              </a:rPr>
              <a:t>3.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  <a:sym typeface="华文黑体" charset="0"/>
              </a:rPr>
              <a:t>机器人作画；</a:t>
            </a:r>
          </a:p>
          <a:p>
            <a:pPr lv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US" altLang="zh-CN" sz="1100" dirty="0" smtClean="0">
                <a:latin typeface="微软雅黑" pitchFamily="34" charset="-122"/>
                <a:ea typeface="微软雅黑" pitchFamily="34" charset="-122"/>
                <a:sym typeface="华文黑体" charset="0"/>
              </a:rPr>
              <a:t>4.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  <a:sym typeface="华文黑体" charset="0"/>
              </a:rPr>
              <a:t>机器人将完成作品递给观众，完成画画。</a:t>
            </a:r>
            <a:endParaRPr lang="zh-CN" altLang="en-US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展项细节：</a:t>
            </a:r>
            <a:endParaRPr lang="en-US" altLang="zh-CN" sz="1200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目标人群：建议</a:t>
            </a:r>
            <a:r>
              <a:rPr lang="en-US" altLang="zh-CN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</a:t>
            </a:r>
            <a:r>
              <a:rPr lang="zh-CN" altLang="en-US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周岁以上   </a:t>
            </a:r>
            <a:endParaRPr lang="en-US" altLang="zh-CN" sz="11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参与人数：多人</a:t>
            </a:r>
            <a:endParaRPr lang="en-US" altLang="zh-CN" sz="11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运营人员：</a:t>
            </a:r>
            <a:r>
              <a:rPr lang="en-US" altLang="zh-CN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r>
              <a:rPr lang="zh-CN" altLang="en-US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人</a:t>
            </a:r>
            <a:endParaRPr lang="en-US" altLang="zh-CN" sz="11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248839" name="Picture 2" descr="C:\Documents and Settings\Administrator\桌面\许昌12月最新展品效果图\黑线框平面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218" y="5334640"/>
            <a:ext cx="2201837" cy="152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流程图: 联系 18"/>
          <p:cNvSpPr/>
          <p:nvPr/>
        </p:nvSpPr>
        <p:spPr>
          <a:xfrm>
            <a:off x="1656128" y="6575790"/>
            <a:ext cx="43439" cy="44635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52" tIns="28326" rIns="56652" bIns="28326" anchor="ctr"/>
          <a:lstStyle/>
          <a:p>
            <a:pPr algn="ctr" defTabSz="913755">
              <a:defRPr/>
            </a:pPr>
            <a:endParaRPr lang="zh-CN" altLang="en-US" dirty="0">
              <a:solidFill>
                <a:srgbClr val="FF0000"/>
              </a:solidFill>
            </a:endParaRPr>
          </a:p>
        </p:txBody>
      </p:sp>
      <p:grpSp>
        <p:nvGrpSpPr>
          <p:cNvPr id="248841" name="组合 19"/>
          <p:cNvGrpSpPr>
            <a:grpSpLocks/>
          </p:cNvGrpSpPr>
          <p:nvPr/>
        </p:nvGrpSpPr>
        <p:grpSpPr bwMode="auto">
          <a:xfrm>
            <a:off x="407244" y="204458"/>
            <a:ext cx="8334941" cy="224617"/>
            <a:chOff x="477040" y="225630"/>
            <a:chExt cx="9745717" cy="246925"/>
          </a:xfrm>
        </p:grpSpPr>
        <p:sp>
          <p:nvSpPr>
            <p:cNvPr id="248844" name="TextBox 20"/>
            <p:cNvSpPr txBox="1">
              <a:spLocks noChangeArrowheads="1"/>
            </p:cNvSpPr>
            <p:nvPr/>
          </p:nvSpPr>
          <p:spPr bwMode="auto">
            <a:xfrm>
              <a:off x="589434" y="314300"/>
              <a:ext cx="1696561" cy="134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32329">
              <a:spAutoFit/>
            </a:bodyPr>
            <a:lstStyle/>
            <a:p>
              <a:pPr>
                <a:lnSpc>
                  <a:spcPts val="745"/>
                </a:lnSpc>
              </a:pPr>
              <a:r>
                <a:rPr lang="zh-CN" altLang="en-US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许昌科学技术馆</a:t>
              </a:r>
            </a:p>
          </p:txBody>
        </p:sp>
        <p:sp>
          <p:nvSpPr>
            <p:cNvPr id="22" name="Freeform 3"/>
            <p:cNvSpPr/>
            <p:nvPr/>
          </p:nvSpPr>
          <p:spPr>
            <a:xfrm flipV="1">
              <a:off x="477040" y="423487"/>
              <a:ext cx="9745717" cy="49068"/>
            </a:xfrm>
            <a:custGeom>
              <a:avLst/>
              <a:gdLst>
                <a:gd name="connsiteX0" fmla="*/ 6350 w 12864795"/>
                <a:gd name="connsiteY0" fmla="*/ 6350 h 15240"/>
                <a:gd name="connsiteX1" fmla="*/ 12858445 w 12864795"/>
                <a:gd name="connsiteY1" fmla="*/ 6350 h 15240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</a:cxnLst>
              <a:rect l="l" t="t" r="r" b="b"/>
              <a:pathLst>
                <a:path w="12864795" h="15240">
                  <a:moveTo>
                    <a:pt x="6350" y="6350"/>
                  </a:moveTo>
                  <a:lnTo>
                    <a:pt x="12858445" y="6350"/>
                  </a:lnTo>
                </a:path>
              </a:pathLst>
            </a:custGeom>
            <a:ln w="12700">
              <a:solidFill>
                <a:srgbClr val="000000">
                  <a:alpha val="100000"/>
                </a:srgb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4656" tIns="32329" rIns="64656" bIns="32329" anchor="ctr"/>
            <a:lstStyle/>
            <a:p>
              <a:pPr algn="ctr" defTabSz="913755">
                <a:defRPr/>
              </a:pPr>
              <a:endParaRPr lang="zh-CN" altLang="en-US"/>
            </a:p>
          </p:txBody>
        </p:sp>
        <p:sp>
          <p:nvSpPr>
            <p:cNvPr id="248846" name="TextBox 1"/>
            <p:cNvSpPr txBox="1">
              <a:spLocks noChangeArrowheads="1"/>
            </p:cNvSpPr>
            <p:nvPr/>
          </p:nvSpPr>
          <p:spPr bwMode="auto">
            <a:xfrm>
              <a:off x="2671577" y="315029"/>
              <a:ext cx="1465212" cy="134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32329">
              <a:spAutoFit/>
            </a:bodyPr>
            <a:lstStyle/>
            <a:p>
              <a:pPr>
                <a:lnSpc>
                  <a:spcPts val="745"/>
                </a:lnSpc>
              </a:pPr>
              <a:r>
                <a:rPr lang="zh-CN" altLang="en-US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楼层   </a:t>
              </a:r>
              <a:r>
                <a:rPr lang="en-US" altLang="zh-CN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2F</a:t>
              </a:r>
            </a:p>
          </p:txBody>
        </p:sp>
        <p:sp>
          <p:nvSpPr>
            <p:cNvPr id="248847" name="TextBox 1"/>
            <p:cNvSpPr txBox="1">
              <a:spLocks noChangeArrowheads="1"/>
            </p:cNvSpPr>
            <p:nvPr/>
          </p:nvSpPr>
          <p:spPr bwMode="auto">
            <a:xfrm>
              <a:off x="4599487" y="315028"/>
              <a:ext cx="1927910" cy="135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32329">
              <a:spAutoFit/>
            </a:bodyPr>
            <a:lstStyle/>
            <a:p>
              <a:pPr>
                <a:lnSpc>
                  <a:spcPts val="745"/>
                </a:lnSpc>
              </a:pPr>
              <a:r>
                <a:rPr lang="zh-CN" altLang="en-US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展厅</a:t>
              </a:r>
              <a:r>
                <a:rPr lang="en-US" altLang="zh-CN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  </a:t>
              </a:r>
              <a:r>
                <a:rPr lang="zh-CN" altLang="en-US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探索与创造</a:t>
              </a:r>
              <a:endParaRPr lang="en-US" altLang="zh-CN" sz="110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248848" name="TextBox 24"/>
            <p:cNvSpPr txBox="1">
              <a:spLocks noChangeArrowheads="1"/>
            </p:cNvSpPr>
            <p:nvPr/>
          </p:nvSpPr>
          <p:spPr bwMode="auto">
            <a:xfrm>
              <a:off x="6858577" y="314299"/>
              <a:ext cx="1696561" cy="134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32329">
              <a:spAutoFit/>
            </a:bodyPr>
            <a:lstStyle/>
            <a:p>
              <a:pPr>
                <a:lnSpc>
                  <a:spcPts val="745"/>
                </a:lnSpc>
              </a:pPr>
              <a:r>
                <a:rPr lang="zh-CN" altLang="en-US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展区    电磁</a:t>
              </a:r>
            </a:p>
          </p:txBody>
        </p:sp>
        <p:cxnSp>
          <p:nvCxnSpPr>
            <p:cNvPr id="26" name="直接连接符 25"/>
            <p:cNvCxnSpPr/>
            <p:nvPr/>
          </p:nvCxnSpPr>
          <p:spPr>
            <a:xfrm rot="5400000">
              <a:off x="2476511" y="343549"/>
              <a:ext cx="235844" cy="317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rot="5400000">
              <a:off x="4405813" y="342759"/>
              <a:ext cx="235845" cy="158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rot="5400000">
              <a:off x="6664470" y="342759"/>
              <a:ext cx="235845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48842" name="Picture 2" descr="G:\许昌\许昌汇报方案\10.8我接手\2015.06.18效果图\电磁修改展品\魔方舞剑机器人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46612" y="1417886"/>
            <a:ext cx="4125388" cy="2572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0" name="椭圆 19"/>
          <p:cNvSpPr/>
          <p:nvPr/>
        </p:nvSpPr>
        <p:spPr>
          <a:xfrm>
            <a:off x="1142976" y="1571612"/>
            <a:ext cx="1867895" cy="2089940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992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2787" fontAlgn="base">
              <a:spcBef>
                <a:spcPct val="0"/>
              </a:spcBef>
              <a:spcAft>
                <a:spcPct val="0"/>
              </a:spcAft>
              <a:defRPr/>
            </a:pPr>
            <a:fld id="{BABDD2BD-9D60-4A03-82C7-F043FDD2C6C4}" type="slidenum">
              <a:rPr lang="zh-CN" altLang="en-US" smtClean="0"/>
              <a:pPr defTabSz="912787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zh-CN" smtClean="0"/>
          </a:p>
        </p:txBody>
      </p:sp>
      <p:sp>
        <p:nvSpPr>
          <p:cNvPr id="248835" name="TextBox 11"/>
          <p:cNvSpPr txBox="1">
            <a:spLocks noChangeArrowheads="1"/>
          </p:cNvSpPr>
          <p:nvPr/>
        </p:nvSpPr>
        <p:spPr bwMode="auto">
          <a:xfrm>
            <a:off x="483264" y="499628"/>
            <a:ext cx="4946665" cy="241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6644" tIns="28321" rIns="56644" bIns="28321">
            <a:spAutoFit/>
          </a:bodyPr>
          <a:lstStyle/>
          <a:p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展项编号及名称：</a:t>
            </a:r>
            <a:r>
              <a:rPr lang="en-US" altLang="zh-CN" sz="12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XC02-2-16</a:t>
            </a:r>
            <a:r>
              <a:rPr lang="zh-CN" altLang="en-US" sz="12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舞剑机器人（重点展项）</a:t>
            </a:r>
            <a:endParaRPr lang="en-US" altLang="zh-CN" sz="1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8836" name="TextBox 12"/>
          <p:cNvSpPr txBox="1">
            <a:spLocks noChangeArrowheads="1"/>
          </p:cNvSpPr>
          <p:nvPr/>
        </p:nvSpPr>
        <p:spPr bwMode="auto">
          <a:xfrm>
            <a:off x="285071" y="5143140"/>
            <a:ext cx="4023577" cy="241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6644" tIns="28321" rIns="56644" bIns="28321">
            <a:spAutoFit/>
          </a:bodyPr>
          <a:lstStyle/>
          <a:p>
            <a:r>
              <a:rPr lang="zh-CN" altLang="en-US" sz="1200" b="1">
                <a:latin typeface="微软雅黑" pitchFamily="34" charset="-122"/>
                <a:ea typeface="微软雅黑" pitchFamily="34" charset="-122"/>
              </a:rPr>
              <a:t>展项位置图：</a:t>
            </a:r>
          </a:p>
        </p:txBody>
      </p:sp>
      <p:sp>
        <p:nvSpPr>
          <p:cNvPr id="248837" name="TextBox 13"/>
          <p:cNvSpPr txBox="1">
            <a:spLocks noChangeArrowheads="1"/>
          </p:cNvSpPr>
          <p:nvPr/>
        </p:nvSpPr>
        <p:spPr bwMode="auto">
          <a:xfrm>
            <a:off x="479191" y="901346"/>
            <a:ext cx="607750" cy="261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86" tIns="45694" rIns="91386" bIns="45694">
            <a:spAutoFit/>
          </a:bodyPr>
          <a:lstStyle/>
          <a:p>
            <a:r>
              <a:rPr lang="zh-CN" altLang="en-US" sz="1100" b="1" u="sng">
                <a:latin typeface="微软雅黑" pitchFamily="34" charset="-122"/>
                <a:ea typeface="微软雅黑" pitchFamily="34" charset="-122"/>
              </a:rPr>
              <a:t>效果图</a:t>
            </a:r>
          </a:p>
        </p:txBody>
      </p:sp>
      <p:sp>
        <p:nvSpPr>
          <p:cNvPr id="248838" name="TextBox 14"/>
          <p:cNvSpPr txBox="1">
            <a:spLocks noChangeArrowheads="1"/>
          </p:cNvSpPr>
          <p:nvPr/>
        </p:nvSpPr>
        <p:spPr bwMode="auto">
          <a:xfrm>
            <a:off x="4789198" y="499628"/>
            <a:ext cx="4022220" cy="6012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6644" tIns="28321" rIns="56644" bIns="28321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展示内容：</a:t>
            </a:r>
            <a:endParaRPr lang="en-US" altLang="zh-CN" sz="1200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本展项主要由工业机械臂组成，机械臂能够为观众表演精彩的舞剑与精准的剑走陀螺，旨在向观众展示机械臂在生产生活中起到的重要作用。每个机械臂具有多自由度方位的移动，采用领先的智能控制技术，确保机械臂动作协调、灵活、精准、稳定。精心巧妙的动作编程，使表演快慢结合、张弛有度、非常吸引人。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100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科学原理：</a:t>
            </a:r>
            <a:endParaRPr lang="en-US" altLang="zh-CN" sz="1200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展示机器人技术、计算机技术、信息技术、仿生学等在机器人领域的应用和发展。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展示方式：</a:t>
            </a:r>
            <a:endParaRPr lang="en-US" altLang="zh-CN" sz="1200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多媒体互动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机器人表演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操作说明：</a:t>
            </a:r>
            <a:endParaRPr lang="en-US" altLang="zh-CN" sz="1200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运营人员需按规定时间开启设备，让观众观看机械臂进行舞剑表演和剑走陀螺表演。 </a:t>
            </a:r>
          </a:p>
          <a:p>
            <a:pPr>
              <a:lnSpc>
                <a:spcPct val="150000"/>
              </a:lnSpc>
            </a:pPr>
            <a:endParaRPr lang="zh-CN" altLang="en-US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展项细节：</a:t>
            </a:r>
            <a:endParaRPr lang="en-US" altLang="zh-CN" sz="1200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目标人群：建议</a:t>
            </a:r>
            <a:r>
              <a:rPr lang="en-US" altLang="zh-CN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</a:t>
            </a:r>
            <a:r>
              <a:rPr lang="zh-CN" altLang="en-US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周岁以上   </a:t>
            </a:r>
            <a:endParaRPr lang="en-US" altLang="zh-CN" sz="11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参与人数：多人</a:t>
            </a:r>
            <a:endParaRPr lang="en-US" altLang="zh-CN" sz="11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运营人员：</a:t>
            </a:r>
            <a:r>
              <a:rPr lang="en-US" altLang="zh-CN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r>
              <a:rPr lang="zh-CN" altLang="en-US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人</a:t>
            </a:r>
            <a:endParaRPr lang="en-US" altLang="zh-CN" sz="11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248839" name="Picture 2" descr="C:\Documents and Settings\Administrator\桌面\许昌12月最新展品效果图\黑线框平面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218" y="5334640"/>
            <a:ext cx="2201837" cy="152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流程图: 联系 18"/>
          <p:cNvSpPr/>
          <p:nvPr/>
        </p:nvSpPr>
        <p:spPr>
          <a:xfrm>
            <a:off x="1656128" y="6575790"/>
            <a:ext cx="43439" cy="44635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52" tIns="28326" rIns="56652" bIns="28326" anchor="ctr"/>
          <a:lstStyle/>
          <a:p>
            <a:pPr algn="ctr" defTabSz="913755">
              <a:defRPr/>
            </a:pPr>
            <a:endParaRPr lang="zh-CN" altLang="en-US" dirty="0">
              <a:solidFill>
                <a:srgbClr val="FF0000"/>
              </a:solidFill>
            </a:endParaRPr>
          </a:p>
        </p:txBody>
      </p:sp>
      <p:grpSp>
        <p:nvGrpSpPr>
          <p:cNvPr id="2" name="组合 19"/>
          <p:cNvGrpSpPr>
            <a:grpSpLocks/>
          </p:cNvGrpSpPr>
          <p:nvPr/>
        </p:nvGrpSpPr>
        <p:grpSpPr bwMode="auto">
          <a:xfrm>
            <a:off x="407244" y="204458"/>
            <a:ext cx="8334941" cy="224617"/>
            <a:chOff x="477040" y="225630"/>
            <a:chExt cx="9745717" cy="246925"/>
          </a:xfrm>
        </p:grpSpPr>
        <p:sp>
          <p:nvSpPr>
            <p:cNvPr id="248844" name="TextBox 20"/>
            <p:cNvSpPr txBox="1">
              <a:spLocks noChangeArrowheads="1"/>
            </p:cNvSpPr>
            <p:nvPr/>
          </p:nvSpPr>
          <p:spPr bwMode="auto">
            <a:xfrm>
              <a:off x="589434" y="314300"/>
              <a:ext cx="1696561" cy="134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32329">
              <a:spAutoFit/>
            </a:bodyPr>
            <a:lstStyle/>
            <a:p>
              <a:pPr>
                <a:lnSpc>
                  <a:spcPts val="745"/>
                </a:lnSpc>
              </a:pPr>
              <a:r>
                <a:rPr lang="zh-CN" altLang="en-US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许昌科学技术馆</a:t>
              </a:r>
            </a:p>
          </p:txBody>
        </p:sp>
        <p:sp>
          <p:nvSpPr>
            <p:cNvPr id="22" name="Freeform 3"/>
            <p:cNvSpPr/>
            <p:nvPr/>
          </p:nvSpPr>
          <p:spPr>
            <a:xfrm flipV="1">
              <a:off x="477040" y="423487"/>
              <a:ext cx="9745717" cy="49068"/>
            </a:xfrm>
            <a:custGeom>
              <a:avLst/>
              <a:gdLst>
                <a:gd name="connsiteX0" fmla="*/ 6350 w 12864795"/>
                <a:gd name="connsiteY0" fmla="*/ 6350 h 15240"/>
                <a:gd name="connsiteX1" fmla="*/ 12858445 w 12864795"/>
                <a:gd name="connsiteY1" fmla="*/ 6350 h 15240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</a:cxnLst>
              <a:rect l="l" t="t" r="r" b="b"/>
              <a:pathLst>
                <a:path w="12864795" h="15240">
                  <a:moveTo>
                    <a:pt x="6350" y="6350"/>
                  </a:moveTo>
                  <a:lnTo>
                    <a:pt x="12858445" y="6350"/>
                  </a:lnTo>
                </a:path>
              </a:pathLst>
            </a:custGeom>
            <a:ln w="12700">
              <a:solidFill>
                <a:srgbClr val="000000">
                  <a:alpha val="100000"/>
                </a:srgb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4656" tIns="32329" rIns="64656" bIns="32329" anchor="ctr"/>
            <a:lstStyle/>
            <a:p>
              <a:pPr algn="ctr" defTabSz="913755">
                <a:defRPr/>
              </a:pPr>
              <a:endParaRPr lang="zh-CN" altLang="en-US"/>
            </a:p>
          </p:txBody>
        </p:sp>
        <p:sp>
          <p:nvSpPr>
            <p:cNvPr id="248846" name="TextBox 1"/>
            <p:cNvSpPr txBox="1">
              <a:spLocks noChangeArrowheads="1"/>
            </p:cNvSpPr>
            <p:nvPr/>
          </p:nvSpPr>
          <p:spPr bwMode="auto">
            <a:xfrm>
              <a:off x="2671577" y="315029"/>
              <a:ext cx="1465212" cy="134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32329">
              <a:spAutoFit/>
            </a:bodyPr>
            <a:lstStyle/>
            <a:p>
              <a:pPr>
                <a:lnSpc>
                  <a:spcPts val="745"/>
                </a:lnSpc>
              </a:pPr>
              <a:r>
                <a:rPr lang="zh-CN" altLang="en-US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楼层   </a:t>
              </a:r>
              <a:r>
                <a:rPr lang="en-US" altLang="zh-CN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2F</a:t>
              </a:r>
            </a:p>
          </p:txBody>
        </p:sp>
        <p:sp>
          <p:nvSpPr>
            <p:cNvPr id="248847" name="TextBox 1"/>
            <p:cNvSpPr txBox="1">
              <a:spLocks noChangeArrowheads="1"/>
            </p:cNvSpPr>
            <p:nvPr/>
          </p:nvSpPr>
          <p:spPr bwMode="auto">
            <a:xfrm>
              <a:off x="4599487" y="315028"/>
              <a:ext cx="1927910" cy="135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32329">
              <a:spAutoFit/>
            </a:bodyPr>
            <a:lstStyle/>
            <a:p>
              <a:pPr>
                <a:lnSpc>
                  <a:spcPts val="745"/>
                </a:lnSpc>
              </a:pPr>
              <a:r>
                <a:rPr lang="zh-CN" altLang="en-US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展厅</a:t>
              </a:r>
              <a:r>
                <a:rPr lang="en-US" altLang="zh-CN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  </a:t>
              </a:r>
              <a:r>
                <a:rPr lang="zh-CN" altLang="en-US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探索与创造</a:t>
              </a:r>
              <a:endParaRPr lang="en-US" altLang="zh-CN" sz="110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248848" name="TextBox 24"/>
            <p:cNvSpPr txBox="1">
              <a:spLocks noChangeArrowheads="1"/>
            </p:cNvSpPr>
            <p:nvPr/>
          </p:nvSpPr>
          <p:spPr bwMode="auto">
            <a:xfrm>
              <a:off x="6858577" y="314299"/>
              <a:ext cx="1696561" cy="134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32329">
              <a:spAutoFit/>
            </a:bodyPr>
            <a:lstStyle/>
            <a:p>
              <a:pPr>
                <a:lnSpc>
                  <a:spcPts val="745"/>
                </a:lnSpc>
              </a:pPr>
              <a:r>
                <a:rPr lang="zh-CN" altLang="en-US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展区    电磁</a:t>
              </a:r>
            </a:p>
          </p:txBody>
        </p:sp>
        <p:cxnSp>
          <p:nvCxnSpPr>
            <p:cNvPr id="26" name="直接连接符 25"/>
            <p:cNvCxnSpPr/>
            <p:nvPr/>
          </p:nvCxnSpPr>
          <p:spPr>
            <a:xfrm rot="5400000">
              <a:off x="2476511" y="343549"/>
              <a:ext cx="235844" cy="317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rot="5400000">
              <a:off x="4405813" y="342759"/>
              <a:ext cx="235845" cy="158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rot="5400000">
              <a:off x="6664470" y="342759"/>
              <a:ext cx="235845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48842" name="Picture 2" descr="G:\许昌\许昌汇报方案\10.8我接手\2015.06.18效果图\电磁修改展品\魔方舞剑机器人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612" y="1341939"/>
            <a:ext cx="4125388" cy="27241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0" name="椭圆 19"/>
          <p:cNvSpPr/>
          <p:nvPr/>
        </p:nvSpPr>
        <p:spPr>
          <a:xfrm>
            <a:off x="2440753" y="1502336"/>
            <a:ext cx="1867895" cy="2089940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992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TextBox 45"/>
          <p:cNvSpPr txBox="1">
            <a:spLocks noChangeArrowheads="1"/>
          </p:cNvSpPr>
          <p:nvPr/>
        </p:nvSpPr>
        <p:spPr bwMode="auto">
          <a:xfrm>
            <a:off x="503626" y="447794"/>
            <a:ext cx="3757511" cy="241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6644" tIns="28321" rIns="56644" bIns="28321">
            <a:spAutoFit/>
          </a:bodyPr>
          <a:lstStyle/>
          <a:p>
            <a:r>
              <a:rPr lang="zh-CN" altLang="en-US" sz="1200" b="1">
                <a:latin typeface="微软雅黑" pitchFamily="34" charset="-122"/>
                <a:ea typeface="微软雅黑" pitchFamily="34" charset="-122"/>
              </a:rPr>
              <a:t>设计制作注意事项：</a:t>
            </a:r>
          </a:p>
        </p:txBody>
      </p:sp>
      <p:sp>
        <p:nvSpPr>
          <p:cNvPr id="249859" name="TextBox 47"/>
          <p:cNvSpPr txBox="1">
            <a:spLocks noChangeArrowheads="1"/>
          </p:cNvSpPr>
          <p:nvPr/>
        </p:nvSpPr>
        <p:spPr bwMode="auto">
          <a:xfrm>
            <a:off x="503626" y="2148255"/>
            <a:ext cx="3757511" cy="241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6644" tIns="28321" rIns="56644" bIns="28321">
            <a:spAutoFit/>
          </a:bodyPr>
          <a:lstStyle/>
          <a:p>
            <a:r>
              <a:rPr lang="zh-CN" altLang="en-US" sz="1200" b="1">
                <a:latin typeface="微软雅黑" pitchFamily="34" charset="-122"/>
                <a:ea typeface="微软雅黑" pitchFamily="34" charset="-122"/>
              </a:rPr>
              <a:t>维护保养注意事项：</a:t>
            </a:r>
          </a:p>
        </p:txBody>
      </p:sp>
      <p:sp>
        <p:nvSpPr>
          <p:cNvPr id="249860" name="TextBox 57"/>
          <p:cNvSpPr txBox="1">
            <a:spLocks noChangeArrowheads="1"/>
          </p:cNvSpPr>
          <p:nvPr/>
        </p:nvSpPr>
        <p:spPr bwMode="auto">
          <a:xfrm>
            <a:off x="521274" y="616256"/>
            <a:ext cx="8577930" cy="158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6644" tIns="28321" rIns="56644" bIns="28321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、首先满足展项的安全性与功能性；</a:t>
            </a:r>
            <a:endParaRPr lang="en-US" altLang="zh-CN" sz="110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、应保证展项的牢固性和可靠性；</a:t>
            </a:r>
            <a:endParaRPr lang="en-US" altLang="zh-CN" sz="110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、应确保展项造型的美观性，应与原设计保持一致；</a:t>
            </a:r>
            <a:endParaRPr lang="en-US" altLang="zh-CN" sz="110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展项阳角的设计要求倒圆角，其中半径 </a:t>
            </a:r>
            <a:r>
              <a:rPr lang="en-US" altLang="zh-CN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10mm</a:t>
            </a:r>
            <a:r>
              <a:rPr lang="zh-CN" altLang="en-US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，弧长 </a:t>
            </a:r>
            <a:r>
              <a:rPr lang="en-US" altLang="zh-CN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15mm </a:t>
            </a:r>
            <a:r>
              <a:rPr lang="zh-CN" altLang="en-US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；</a:t>
            </a:r>
            <a:endParaRPr lang="en-US" altLang="zh-CN" sz="11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华文细黑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5</a:t>
            </a:r>
            <a:r>
              <a:rPr lang="zh-CN" altLang="en-US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、内部带电器件全部隐藏，设置有漏电保护装置，内部部件有隔离保护及接地保护接线端子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；</a:t>
            </a:r>
            <a:endParaRPr lang="en-US" altLang="zh-CN" sz="110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应考虑人机功能学方面的需求，确保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展品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人性化的操作；</a:t>
            </a:r>
            <a:endParaRPr lang="en-US" altLang="zh-CN" sz="11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9861" name="TextBox 33"/>
          <p:cNvSpPr txBox="1">
            <a:spLocks noChangeArrowheads="1"/>
          </p:cNvSpPr>
          <p:nvPr/>
        </p:nvSpPr>
        <p:spPr bwMode="auto">
          <a:xfrm>
            <a:off x="521274" y="2345514"/>
            <a:ext cx="8577930" cy="1316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6644" tIns="28321" rIns="56644" bIns="28321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r>
              <a:rPr lang="zh-CN" altLang="en-US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、保持展品整体整洁；</a:t>
            </a:r>
          </a:p>
          <a:p>
            <a:pPr>
              <a:lnSpc>
                <a:spcPct val="150000"/>
              </a:lnSpc>
            </a:pPr>
            <a:r>
              <a:rPr lang="en-US" altLang="zh-CN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r>
              <a:rPr lang="zh-CN" altLang="en-US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、正确开、关展品电源，正确操作展品；</a:t>
            </a:r>
          </a:p>
          <a:p>
            <a:pPr>
              <a:lnSpc>
                <a:spcPct val="150000"/>
              </a:lnSpc>
            </a:pPr>
            <a:r>
              <a:rPr lang="en-US" altLang="zh-CN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r>
              <a:rPr lang="zh-CN" altLang="en-US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、展品出现故障，应先切断电源，及时维修，待修复后方可运行；</a:t>
            </a:r>
            <a:endParaRPr lang="en-US" altLang="zh-CN" sz="11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r>
              <a:rPr lang="zh-CN" altLang="en-US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、防止观众（小朋友）用重物敲击展品；</a:t>
            </a:r>
          </a:p>
          <a:p>
            <a:pPr>
              <a:lnSpc>
                <a:spcPct val="150000"/>
              </a:lnSpc>
            </a:pPr>
            <a:r>
              <a:rPr lang="en-US" altLang="zh-CN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、注意防潮、防尘、防火。</a:t>
            </a:r>
          </a:p>
        </p:txBody>
      </p:sp>
      <p:sp>
        <p:nvSpPr>
          <p:cNvPr id="249862" name="TextBox 34"/>
          <p:cNvSpPr txBox="1">
            <a:spLocks noChangeArrowheads="1"/>
          </p:cNvSpPr>
          <p:nvPr/>
        </p:nvSpPr>
        <p:spPr bwMode="auto">
          <a:xfrm>
            <a:off x="503626" y="3605381"/>
            <a:ext cx="3757511" cy="241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6644" tIns="28321" rIns="56644" bIns="28321">
            <a:spAutoFit/>
          </a:bodyPr>
          <a:lstStyle/>
          <a:p>
            <a:r>
              <a:rPr lang="zh-CN" altLang="en-US" sz="1200" b="1">
                <a:latin typeface="微软雅黑" pitchFamily="34" charset="-122"/>
                <a:ea typeface="微软雅黑" pitchFamily="34" charset="-122"/>
              </a:rPr>
              <a:t>运营管理注意事项：</a:t>
            </a:r>
          </a:p>
        </p:txBody>
      </p:sp>
      <p:sp>
        <p:nvSpPr>
          <p:cNvPr id="249863" name="TextBox 35"/>
          <p:cNvSpPr txBox="1">
            <a:spLocks noChangeArrowheads="1"/>
          </p:cNvSpPr>
          <p:nvPr/>
        </p:nvSpPr>
        <p:spPr bwMode="auto">
          <a:xfrm>
            <a:off x="521274" y="3772404"/>
            <a:ext cx="8577930" cy="81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6644" tIns="28321" rIns="56644" bIns="28321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、定期检查项目是否磨损，变形，及时上报；</a:t>
            </a: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、看护观众切勿人为恶意破坏展品；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、指导观众操作展品，切勿违规操作以免造成伤害。</a:t>
            </a:r>
          </a:p>
        </p:txBody>
      </p:sp>
      <p:sp>
        <p:nvSpPr>
          <p:cNvPr id="249864" name="TextBox 15"/>
          <p:cNvSpPr txBox="1">
            <a:spLocks noChangeArrowheads="1"/>
          </p:cNvSpPr>
          <p:nvPr/>
        </p:nvSpPr>
        <p:spPr bwMode="auto">
          <a:xfrm>
            <a:off x="521274" y="4463531"/>
            <a:ext cx="8577930" cy="2112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6644" tIns="28321" rIns="56644" bIns="28321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>
                <a:latin typeface="微软雅黑" pitchFamily="34" charset="-122"/>
                <a:ea typeface="微软雅黑" pitchFamily="34" charset="-122"/>
              </a:rPr>
              <a:t>针对现场基础条件的需求：</a:t>
            </a:r>
          </a:p>
          <a:p>
            <a:pPr>
              <a:lnSpc>
                <a:spcPct val="150000"/>
              </a:lnSpc>
            </a:pP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、展品吊挂基础需求：无</a:t>
            </a:r>
            <a:endParaRPr lang="en-US" altLang="zh-CN" sz="110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、展品壁挂基础需求：无</a:t>
            </a:r>
            <a:endParaRPr lang="en-US" altLang="zh-CN" sz="110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、用电需求：有 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220V , 6.5kw</a:t>
            </a:r>
          </a:p>
          <a:p>
            <a:pPr>
              <a:lnSpc>
                <a:spcPct val="150000"/>
              </a:lnSpc>
            </a:pP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、用水需求：无</a:t>
            </a:r>
            <a:endParaRPr lang="en-US" altLang="zh-CN" sz="110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、独立设备间需求：无</a:t>
            </a:r>
            <a:endParaRPr lang="en-US" altLang="zh-CN" sz="110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、环境灯光需求：无</a:t>
            </a:r>
            <a:endParaRPr lang="en-US" altLang="zh-CN" sz="110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、其他特殊需求：无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9865" name="组合 2"/>
          <p:cNvGrpSpPr>
            <a:grpSpLocks/>
          </p:cNvGrpSpPr>
          <p:nvPr/>
        </p:nvGrpSpPr>
        <p:grpSpPr bwMode="auto">
          <a:xfrm>
            <a:off x="407244" y="204458"/>
            <a:ext cx="8334941" cy="224617"/>
            <a:chOff x="477040" y="225630"/>
            <a:chExt cx="9745717" cy="246925"/>
          </a:xfrm>
        </p:grpSpPr>
        <p:sp>
          <p:nvSpPr>
            <p:cNvPr id="249867" name="TextBox 3"/>
            <p:cNvSpPr txBox="1">
              <a:spLocks noChangeArrowheads="1"/>
            </p:cNvSpPr>
            <p:nvPr/>
          </p:nvSpPr>
          <p:spPr bwMode="auto">
            <a:xfrm>
              <a:off x="589434" y="314300"/>
              <a:ext cx="1696561" cy="134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32329">
              <a:spAutoFit/>
            </a:bodyPr>
            <a:lstStyle/>
            <a:p>
              <a:pPr>
                <a:lnSpc>
                  <a:spcPts val="745"/>
                </a:lnSpc>
              </a:pPr>
              <a:r>
                <a:rPr lang="zh-CN" altLang="en-US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许昌科学技术馆</a:t>
              </a:r>
            </a:p>
          </p:txBody>
        </p:sp>
        <p:sp>
          <p:nvSpPr>
            <p:cNvPr id="19" name="Freeform 3"/>
            <p:cNvSpPr/>
            <p:nvPr/>
          </p:nvSpPr>
          <p:spPr>
            <a:xfrm flipV="1">
              <a:off x="477040" y="423487"/>
              <a:ext cx="9745717" cy="49068"/>
            </a:xfrm>
            <a:custGeom>
              <a:avLst/>
              <a:gdLst>
                <a:gd name="connsiteX0" fmla="*/ 6350 w 12864795"/>
                <a:gd name="connsiteY0" fmla="*/ 6350 h 15240"/>
                <a:gd name="connsiteX1" fmla="*/ 12858445 w 12864795"/>
                <a:gd name="connsiteY1" fmla="*/ 6350 h 15240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</a:cxnLst>
              <a:rect l="l" t="t" r="r" b="b"/>
              <a:pathLst>
                <a:path w="12864795" h="15240">
                  <a:moveTo>
                    <a:pt x="6350" y="6350"/>
                  </a:moveTo>
                  <a:lnTo>
                    <a:pt x="12858445" y="6350"/>
                  </a:lnTo>
                </a:path>
              </a:pathLst>
            </a:custGeom>
            <a:ln w="12700">
              <a:solidFill>
                <a:srgbClr val="000000">
                  <a:alpha val="100000"/>
                </a:srgb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4656" tIns="32329" rIns="64656" bIns="32329" anchor="ctr"/>
            <a:lstStyle/>
            <a:p>
              <a:pPr algn="ctr" defTabSz="913755">
                <a:defRPr/>
              </a:pPr>
              <a:endParaRPr lang="zh-CN" altLang="en-US"/>
            </a:p>
          </p:txBody>
        </p:sp>
        <p:sp>
          <p:nvSpPr>
            <p:cNvPr id="249869" name="TextBox 1"/>
            <p:cNvSpPr txBox="1">
              <a:spLocks noChangeArrowheads="1"/>
            </p:cNvSpPr>
            <p:nvPr/>
          </p:nvSpPr>
          <p:spPr bwMode="auto">
            <a:xfrm>
              <a:off x="2671577" y="315029"/>
              <a:ext cx="1465212" cy="134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32329">
              <a:spAutoFit/>
            </a:bodyPr>
            <a:lstStyle/>
            <a:p>
              <a:pPr>
                <a:lnSpc>
                  <a:spcPts val="745"/>
                </a:lnSpc>
              </a:pPr>
              <a:r>
                <a:rPr lang="zh-CN" altLang="en-US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楼层   </a:t>
              </a:r>
              <a:r>
                <a:rPr lang="en-US" altLang="zh-CN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2F</a:t>
              </a:r>
            </a:p>
          </p:txBody>
        </p:sp>
        <p:sp>
          <p:nvSpPr>
            <p:cNvPr id="249870" name="TextBox 1"/>
            <p:cNvSpPr txBox="1">
              <a:spLocks noChangeArrowheads="1"/>
            </p:cNvSpPr>
            <p:nvPr/>
          </p:nvSpPr>
          <p:spPr bwMode="auto">
            <a:xfrm>
              <a:off x="4599487" y="315028"/>
              <a:ext cx="1927910" cy="135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32329">
              <a:spAutoFit/>
            </a:bodyPr>
            <a:lstStyle/>
            <a:p>
              <a:pPr>
                <a:lnSpc>
                  <a:spcPts val="745"/>
                </a:lnSpc>
              </a:pPr>
              <a:r>
                <a:rPr lang="zh-CN" altLang="en-US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展厅</a:t>
              </a:r>
              <a:r>
                <a:rPr lang="en-US" altLang="zh-CN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  </a:t>
              </a:r>
              <a:r>
                <a:rPr lang="zh-CN" altLang="en-US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探索与创造</a:t>
              </a:r>
              <a:endParaRPr lang="en-US" altLang="zh-CN" sz="110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249871" name="TextBox 7"/>
            <p:cNvSpPr txBox="1">
              <a:spLocks noChangeArrowheads="1"/>
            </p:cNvSpPr>
            <p:nvPr/>
          </p:nvSpPr>
          <p:spPr bwMode="auto">
            <a:xfrm>
              <a:off x="6858577" y="314299"/>
              <a:ext cx="1696561" cy="134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32329">
              <a:spAutoFit/>
            </a:bodyPr>
            <a:lstStyle/>
            <a:p>
              <a:pPr>
                <a:lnSpc>
                  <a:spcPts val="745"/>
                </a:lnSpc>
              </a:pPr>
              <a:r>
                <a:rPr lang="zh-CN" altLang="en-US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展区    电磁</a:t>
              </a:r>
            </a:p>
          </p:txBody>
        </p:sp>
        <p:cxnSp>
          <p:nvCxnSpPr>
            <p:cNvPr id="23" name="直接连接符 22"/>
            <p:cNvCxnSpPr/>
            <p:nvPr/>
          </p:nvCxnSpPr>
          <p:spPr>
            <a:xfrm rot="5400000">
              <a:off x="2476511" y="343549"/>
              <a:ext cx="235844" cy="317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5400000">
              <a:off x="4405813" y="342759"/>
              <a:ext cx="235845" cy="158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rot="5400000">
              <a:off x="6664470" y="342759"/>
              <a:ext cx="235845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5821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TextBox 57"/>
          <p:cNvSpPr txBox="1">
            <a:spLocks noChangeArrowheads="1"/>
          </p:cNvSpPr>
          <p:nvPr/>
        </p:nvSpPr>
        <p:spPr bwMode="auto">
          <a:xfrm>
            <a:off x="487337" y="447794"/>
            <a:ext cx="3866109" cy="4748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6644" tIns="28321" rIns="56644" bIns="28321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展品设计制作主要材料</a:t>
            </a:r>
            <a:r>
              <a:rPr lang="en-US" altLang="zh-CN" sz="1200" b="1" dirty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设备要求：</a:t>
            </a: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、台面：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12mm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厚人造石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、台体：阻燃胶合板基层喷漆，钢板喷漆，展台及玻璃隔断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、骨架：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30X30X2.0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镀锌钢管，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40X40X2.5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镀锌钢管，不锈钢型材，铝合金型材，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  <a:cs typeface="PMingLiU" pitchFamily="18" charset="-120"/>
              </a:rPr>
              <a:t> 12mm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  <a:cs typeface="PMingLiU" pitchFamily="18" charset="-120"/>
              </a:rPr>
              <a:t>厚钢化玻璃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、踢脚：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0.6mm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拉丝不锈钢踢脚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、设备：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定制画像机器人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装置，定制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自由度舞剑机器人装置，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24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寸触摸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屏</a:t>
            </a:r>
            <a:r>
              <a:rPr lang="en-US" altLang="zh-CN" sz="110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, 55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寸液晶显示器，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UPS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电源，中控系统，电脑主机，音效系统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、展品说明牌：烤漆钢板丝网印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、展品图文板：烤漆钢板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高清写真饰面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、展品价格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含画像和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舞剑机器人合用的展台及所有电器设备，不含两侧机械臂和吊顶造型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50883" name="组合 63"/>
          <p:cNvGrpSpPr>
            <a:grpSpLocks/>
          </p:cNvGrpSpPr>
          <p:nvPr/>
        </p:nvGrpSpPr>
        <p:grpSpPr bwMode="auto">
          <a:xfrm>
            <a:off x="4816347" y="3428281"/>
            <a:ext cx="244347" cy="228935"/>
            <a:chOff x="4203692" y="3709193"/>
            <a:chExt cx="500066" cy="500066"/>
          </a:xfrm>
        </p:grpSpPr>
        <p:cxnSp>
          <p:nvCxnSpPr>
            <p:cNvPr id="62" name="直接连接符 61"/>
            <p:cNvCxnSpPr/>
            <p:nvPr/>
          </p:nvCxnSpPr>
          <p:spPr>
            <a:xfrm>
              <a:off x="4203692" y="3709193"/>
              <a:ext cx="500066" cy="314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rot="5400000">
              <a:off x="3955049" y="3957836"/>
              <a:ext cx="500066" cy="277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0884" name="TextBox 64"/>
          <p:cNvSpPr txBox="1">
            <a:spLocks noChangeArrowheads="1"/>
          </p:cNvSpPr>
          <p:nvPr/>
        </p:nvSpPr>
        <p:spPr bwMode="auto">
          <a:xfrm>
            <a:off x="4572000" y="447793"/>
            <a:ext cx="4240774" cy="2362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6644" tIns="28321" rIns="56644" bIns="28321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需布展单位配合制作内容：</a:t>
            </a: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、展品吊挂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壁挂安装基础：无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、展品说明牌：无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、展品图文板：无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、制作封闭墙体及外立面装饰：机械臂造型、吊顶造型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、制作地台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护栏：无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展品投标时需计取除布展单位配合制作内容以外的所有设计、制作费用，如漏报、错报视为该部分报价已含到展品其他部分报价之中。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50885" name="Picture 2" descr="G:\许昌\许昌汇报方案\10.8我接手\2015.06.18效果图\电磁修改展品\魔方舞剑机器人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1777" y="3421081"/>
            <a:ext cx="3122209" cy="19956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250886" name="组合 2"/>
          <p:cNvGrpSpPr>
            <a:grpSpLocks/>
          </p:cNvGrpSpPr>
          <p:nvPr/>
        </p:nvGrpSpPr>
        <p:grpSpPr bwMode="auto">
          <a:xfrm>
            <a:off x="407244" y="204458"/>
            <a:ext cx="8334941" cy="224617"/>
            <a:chOff x="477040" y="225630"/>
            <a:chExt cx="9745717" cy="246925"/>
          </a:xfrm>
        </p:grpSpPr>
        <p:sp>
          <p:nvSpPr>
            <p:cNvPr id="250888" name="TextBox 3"/>
            <p:cNvSpPr txBox="1">
              <a:spLocks noChangeArrowheads="1"/>
            </p:cNvSpPr>
            <p:nvPr/>
          </p:nvSpPr>
          <p:spPr bwMode="auto">
            <a:xfrm>
              <a:off x="589434" y="314300"/>
              <a:ext cx="1696561" cy="134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32329">
              <a:spAutoFit/>
            </a:bodyPr>
            <a:lstStyle/>
            <a:p>
              <a:pPr>
                <a:lnSpc>
                  <a:spcPts val="745"/>
                </a:lnSpc>
              </a:pPr>
              <a:r>
                <a:rPr lang="zh-CN" altLang="en-US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许昌科学技术馆</a:t>
              </a:r>
            </a:p>
          </p:txBody>
        </p:sp>
        <p:sp>
          <p:nvSpPr>
            <p:cNvPr id="18" name="Freeform 3"/>
            <p:cNvSpPr/>
            <p:nvPr/>
          </p:nvSpPr>
          <p:spPr>
            <a:xfrm flipV="1">
              <a:off x="477040" y="423487"/>
              <a:ext cx="9745717" cy="49068"/>
            </a:xfrm>
            <a:custGeom>
              <a:avLst/>
              <a:gdLst>
                <a:gd name="connsiteX0" fmla="*/ 6350 w 12864795"/>
                <a:gd name="connsiteY0" fmla="*/ 6350 h 15240"/>
                <a:gd name="connsiteX1" fmla="*/ 12858445 w 12864795"/>
                <a:gd name="connsiteY1" fmla="*/ 6350 h 15240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</a:cxnLst>
              <a:rect l="l" t="t" r="r" b="b"/>
              <a:pathLst>
                <a:path w="12864795" h="15240">
                  <a:moveTo>
                    <a:pt x="6350" y="6350"/>
                  </a:moveTo>
                  <a:lnTo>
                    <a:pt x="12858445" y="6350"/>
                  </a:lnTo>
                </a:path>
              </a:pathLst>
            </a:custGeom>
            <a:ln w="12700">
              <a:solidFill>
                <a:srgbClr val="000000">
                  <a:alpha val="100000"/>
                </a:srgb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4656" tIns="32329" rIns="64656" bIns="32329" anchor="ctr"/>
            <a:lstStyle/>
            <a:p>
              <a:pPr algn="ctr" defTabSz="913755">
                <a:defRPr/>
              </a:pPr>
              <a:endParaRPr lang="zh-CN" altLang="en-US"/>
            </a:p>
          </p:txBody>
        </p:sp>
        <p:sp>
          <p:nvSpPr>
            <p:cNvPr id="250890" name="TextBox 1"/>
            <p:cNvSpPr txBox="1">
              <a:spLocks noChangeArrowheads="1"/>
            </p:cNvSpPr>
            <p:nvPr/>
          </p:nvSpPr>
          <p:spPr bwMode="auto">
            <a:xfrm>
              <a:off x="2671577" y="315029"/>
              <a:ext cx="1465212" cy="134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32329">
              <a:spAutoFit/>
            </a:bodyPr>
            <a:lstStyle/>
            <a:p>
              <a:pPr>
                <a:lnSpc>
                  <a:spcPts val="745"/>
                </a:lnSpc>
              </a:pPr>
              <a:r>
                <a:rPr lang="zh-CN" altLang="en-US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楼层   </a:t>
              </a:r>
              <a:r>
                <a:rPr lang="en-US" altLang="zh-CN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2F</a:t>
              </a:r>
            </a:p>
          </p:txBody>
        </p:sp>
        <p:sp>
          <p:nvSpPr>
            <p:cNvPr id="250891" name="TextBox 1"/>
            <p:cNvSpPr txBox="1">
              <a:spLocks noChangeArrowheads="1"/>
            </p:cNvSpPr>
            <p:nvPr/>
          </p:nvSpPr>
          <p:spPr bwMode="auto">
            <a:xfrm>
              <a:off x="4599487" y="315028"/>
              <a:ext cx="1927910" cy="135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32329">
              <a:spAutoFit/>
            </a:bodyPr>
            <a:lstStyle/>
            <a:p>
              <a:pPr>
                <a:lnSpc>
                  <a:spcPts val="745"/>
                </a:lnSpc>
              </a:pPr>
              <a:r>
                <a:rPr lang="zh-CN" altLang="en-US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展厅</a:t>
              </a:r>
              <a:r>
                <a:rPr lang="en-US" altLang="zh-CN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  </a:t>
              </a:r>
              <a:r>
                <a:rPr lang="zh-CN" altLang="en-US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探索与创造</a:t>
              </a:r>
              <a:endParaRPr lang="en-US" altLang="zh-CN" sz="110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250892" name="TextBox 7"/>
            <p:cNvSpPr txBox="1">
              <a:spLocks noChangeArrowheads="1"/>
            </p:cNvSpPr>
            <p:nvPr/>
          </p:nvSpPr>
          <p:spPr bwMode="auto">
            <a:xfrm>
              <a:off x="6858577" y="314299"/>
              <a:ext cx="1696561" cy="134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32329">
              <a:spAutoFit/>
            </a:bodyPr>
            <a:lstStyle/>
            <a:p>
              <a:pPr>
                <a:lnSpc>
                  <a:spcPts val="745"/>
                </a:lnSpc>
              </a:pPr>
              <a:r>
                <a:rPr lang="zh-CN" altLang="en-US" sz="110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展区    电磁</a:t>
              </a:r>
            </a:p>
          </p:txBody>
        </p:sp>
        <p:cxnSp>
          <p:nvCxnSpPr>
            <p:cNvPr id="22" name="直接连接符 21"/>
            <p:cNvCxnSpPr/>
            <p:nvPr/>
          </p:nvCxnSpPr>
          <p:spPr>
            <a:xfrm rot="5400000">
              <a:off x="2476511" y="343549"/>
              <a:ext cx="235844" cy="317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rot="5400000">
              <a:off x="4405813" y="342759"/>
              <a:ext cx="235845" cy="158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5400000">
              <a:off x="6664470" y="342759"/>
              <a:ext cx="235845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335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1025</Words>
  <Application>Microsoft Office PowerPoint</Application>
  <PresentationFormat>全屏显示(4:3)</PresentationFormat>
  <Paragraphs>139</Paragraphs>
  <Slides>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Windows 用户</cp:lastModifiedBy>
  <cp:revision>17</cp:revision>
  <dcterms:created xsi:type="dcterms:W3CDTF">2016-12-16T07:13:00Z</dcterms:created>
  <dcterms:modified xsi:type="dcterms:W3CDTF">2017-03-24T00:58:26Z</dcterms:modified>
</cp:coreProperties>
</file>