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00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782E0-79C0-4AF6-A4FF-69936E0D1A8E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D14CA-A1EE-41CD-8CE5-9A8B835178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1825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4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045845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矩形 8"/>
          <p:cNvSpPr>
            <a:spLocks noChangeArrowheads="1"/>
          </p:cNvSpPr>
          <p:nvPr/>
        </p:nvSpPr>
        <p:spPr bwMode="auto">
          <a:xfrm>
            <a:off x="785786" y="714356"/>
            <a:ext cx="5713559" cy="81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33" tIns="40067" rIns="80133" bIns="40067">
            <a:spAutoFit/>
          </a:bodyPr>
          <a:lstStyle/>
          <a:p>
            <a:pPr defTabSz="914077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许昌市科学技术</a:t>
            </a:r>
            <a:r>
              <a:rPr lang="zh-CN" altLang="en-US" sz="1600" b="1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馆展品招标技术文件 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批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包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600" b="1" dirty="0" smtClean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077">
              <a:lnSpc>
                <a:spcPct val="150000"/>
              </a:lnSpc>
              <a:defRPr/>
            </a:pPr>
            <a:r>
              <a:rPr lang="zh-CN" altLang="en-US" sz="1600" b="1" dirty="0" smtClean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展品清单：</a:t>
            </a:r>
            <a:endParaRPr lang="en-US" altLang="zh-CN" sz="1600" b="1" dirty="0" smtClean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55211" y="550022"/>
            <a:ext cx="8318651" cy="6123677"/>
          </a:xfrm>
          <a:prstGeom prst="roundRect">
            <a:avLst>
              <a:gd name="adj" fmla="val 2179"/>
            </a:avLst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anchor="ctr"/>
          <a:lstStyle/>
          <a:p>
            <a:pPr algn="ctr" defTabSz="914077">
              <a:defRPr/>
            </a:pPr>
            <a:endParaRPr lang="zh-CN" altLang="en-US" dirty="0"/>
          </a:p>
        </p:txBody>
      </p:sp>
      <p:sp>
        <p:nvSpPr>
          <p:cNvPr id="3078" name="矩形 7"/>
          <p:cNvSpPr>
            <a:spLocks noChangeArrowheads="1"/>
          </p:cNvSpPr>
          <p:nvPr/>
        </p:nvSpPr>
        <p:spPr bwMode="auto">
          <a:xfrm>
            <a:off x="7901904" y="250534"/>
            <a:ext cx="728609" cy="33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133" tIns="40067" rIns="80133" bIns="40067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1 F</a:t>
            </a:r>
            <a:endParaRPr lang="zh-CN" alt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857224" y="1142984"/>
            <a:ext cx="4643470" cy="144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765301"/>
              </p:ext>
            </p:extLst>
          </p:nvPr>
        </p:nvGraphicFramePr>
        <p:xfrm>
          <a:off x="857224" y="1500174"/>
          <a:ext cx="7315175" cy="920714"/>
        </p:xfrm>
        <a:graphic>
          <a:graphicData uri="http://schemas.openxmlformats.org/drawingml/2006/table">
            <a:tbl>
              <a:tblPr/>
              <a:tblGrid>
                <a:gridCol w="2078439"/>
                <a:gridCol w="1254030"/>
                <a:gridCol w="2678361"/>
                <a:gridCol w="545735"/>
                <a:gridCol w="758610"/>
              </a:tblGrid>
              <a:tr h="34312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展区名称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序号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展项名称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体量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批次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79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一层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.3.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蜡笔森林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XC01-3-34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你是小科学家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中型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批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9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三层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探索宇宙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XC03-1-22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科学实验室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大型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第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批</a:t>
                      </a:r>
                    </a:p>
                  </a:txBody>
                  <a:tcPr marL="9984" marR="9984" marT="99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57156" y="357171"/>
          <a:ext cx="8358247" cy="6304172"/>
        </p:xfrm>
        <a:graphic>
          <a:graphicData uri="http://schemas.openxmlformats.org/drawingml/2006/table">
            <a:tbl>
              <a:tblPr/>
              <a:tblGrid>
                <a:gridCol w="428630"/>
                <a:gridCol w="1285884"/>
                <a:gridCol w="6000792"/>
                <a:gridCol w="357190"/>
                <a:gridCol w="285751"/>
              </a:tblGrid>
              <a:tr h="4976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11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实验室电气布线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*规格：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φ25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φ32</a:t>
                      </a:r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电气布线：铜芯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24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芯，优质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UPVC(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国标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)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管，耐压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500V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。</a:t>
                      </a:r>
                      <a:endParaRPr lang="zh-CN" altLang="en-US" sz="1200" b="1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室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6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12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实验室供排水系统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给水采用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φ25㎜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优质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PPR(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国标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)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管；*排水采用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φ50㎜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优质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PVC(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国标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)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管</a:t>
                      </a:r>
                      <a:endParaRPr lang="zh-CN" altLang="en-US" sz="1200" b="1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室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13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环境装饰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顶面、地面处理及创意墙绘氛围装饰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80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M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14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实验箱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包含声学实验箱、光学实验箱、电学实验箱、磁学实验箱，空气实验箱、力与机械、热学实验箱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套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1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15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小科学家探究：手工制作显微镜观察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制作运用玻璃球的列文虎克显微镜，然后观察印刷品表面的样子。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显微镜的倍率有约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倍和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40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倍两种样式。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制作显微镜标本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用青海台和水蚤制作标本，用显微镜来观察。由于使用了玻璃制的载片，可以让孩子们体验制作真正的显微镜标本。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72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观察人体细胞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采集口腔黏膜细胞，用药剂染色后，使用显微镜来观察人体细胞的样子。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48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724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16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大力士空气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实验目标：学习气压的问题，特别对空气中的大气压进行了解，通过吸管的使用了解大气压压力的原理。实验内容：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制作神奇杯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向神奇杯中加入超过一定量的水之后，杯中的水会全部跑到杯中外面来。试着做做看吧！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吸管和空气的力量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让孩子们考虑吸管中的水和大气压的关系。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咱们空气有力量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72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虽然我们平时不太意识到大气压的存在，但是空气的力量却足以把我们自己的身体都举起来！让孩子们亲身体验空气的力量！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48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实验结果：通过实验现象学生可以了解大气的作用，推翻常识性觉得吸管是将液体吸上来的错误想法。</a:t>
                      </a:r>
                    </a:p>
                  </a:txBody>
                  <a:tcPr marL="4883" marR="4883" marT="4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28596" y="357168"/>
          <a:ext cx="8286807" cy="6000790"/>
        </p:xfrm>
        <a:graphic>
          <a:graphicData uri="http://schemas.openxmlformats.org/drawingml/2006/table">
            <a:tbl>
              <a:tblPr/>
              <a:tblGrid>
                <a:gridCol w="500066"/>
                <a:gridCol w="857256"/>
                <a:gridCol w="6405141"/>
                <a:gridCol w="294069"/>
                <a:gridCol w="230275"/>
              </a:tblGrid>
              <a:tr h="75009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17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制作空气炮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实验目标：空气是实实在在存在的一种物质，而不是“空”的，了解空气推动力和一般力的产生是不一样的。实验内容：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制作空气炮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使用木材制作独创的空气炮。由于本实验时木工制作，我们推荐在夏季进行这项实验。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003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空气团究竟是？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0013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使用实验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中制作的空气炮来感受空气团的威力，通过把灰尘吹起来的实验，孩子们可以看到空气的旋流的情况；而通过空气炮来吹灭蜡烛的火焰，孩子们则可以明白空气能够传递多远。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0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实验结果：学习空气动力的实验原理，并在制作空气炮后，多试验探究空气炮的作用所受影响因素。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5009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18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手工飞机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实验目标：理解在空气阻力下机翼的作用，飞机机翼不同变化情况下的不同作用和原理。实验内容：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制作手工滑翔机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制作与普通的“纸飞机”稍有不同的手工滑翔机。但是，就算猛地将滑翔机掷出去，它也不一定能像纸飞机一样顺利地飞起来。孩子们能否学到诀窍，让滑翔机顺利地飞起来呢？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003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制作手工飞机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0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制作和真实的飞机一样有各种机翼的纸飞机。与玩耍时不同，让孩子们挑战制作真正的飞机！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0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实验结果：学习简单的空气流体学，通过实验学生会好奇飞机机翼的工作原理，培养学生的探究能力。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85720" y="357168"/>
          <a:ext cx="8358246" cy="6175865"/>
        </p:xfrm>
        <a:graphic>
          <a:graphicData uri="http://schemas.openxmlformats.org/drawingml/2006/table">
            <a:tbl>
              <a:tblPr/>
              <a:tblGrid>
                <a:gridCol w="428628"/>
                <a:gridCol w="571504"/>
                <a:gridCol w="6829249"/>
                <a:gridCol w="296604"/>
                <a:gridCol w="232261"/>
              </a:tblGrid>
              <a:tr h="51214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气体的力量与大气压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实验目标：学习物理中重要的实验：马德堡半球实验，学习大气压和物质内部压强的大小比较。实验内容：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感受气体的力量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混合柠檬酸和碳酸氢钠会产生二氧化碳。实际上感到的气体的力量会比想象中大得多。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7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马德堡半球实验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5893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制作马德堡半球。作用于减压后的容器上的大气压究竟有多强？实际来体验看看吧。被大气压压住紧紧合在一起的容器究竟分不分得开呢？自己来试试吧！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14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实验结果：感受气体的力量，通过经典的马德堡半球实验认识到气压的强大力量。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143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20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制作望远镜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实验目标：学习凹凸镜的成像原理并以此完成望远镜的制作过程。实验内容：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不可思议的镜片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使用凸透镜和小电珠，观察银幕上映出的成像的样子，学习焦点距离的知识。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7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研究望远镜的构造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288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望远镜为什么能看见远方的东西呢？学习它的构造吧！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7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制作望远镜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288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活用实验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中学习的内容，使用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骗凸透镜制作望远镜。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121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实验结果：学生在动手制作望远镜的过程中既开发了动手能力，也可在研究凸透镜成像原理时培养学生的观察和总结能力。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143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21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气体的产生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实验目标：学习三个初中实验中遇到的气体的产生原理。实验内容：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产生氧气吧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用二氧化锰和双氧水反应产生氧气吧。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7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产生二氧化碳吧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288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用碳酸氢钠和柠檬酸反应产生二氧化碳，并学习其性质。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7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产生氢气吧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5893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将镁溶于水溶液中，产生氢气。还可以让孩子们明白氢气会“嘭”地一声燃烧的性质。实验结果：根据实验学生要学会观察化学实验的现象，和产生气体的基本性质。</a:t>
                      </a:r>
                    </a:p>
                  </a:txBody>
                  <a:tcPr marL="5107" marR="5107" marT="5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85720" y="285731"/>
          <a:ext cx="8501122" cy="6187354"/>
        </p:xfrm>
        <a:graphic>
          <a:graphicData uri="http://schemas.openxmlformats.org/drawingml/2006/table">
            <a:tbl>
              <a:tblPr/>
              <a:tblGrid>
                <a:gridCol w="357190"/>
                <a:gridCol w="500066"/>
                <a:gridCol w="7143801"/>
                <a:gridCol w="327097"/>
                <a:gridCol w="172968"/>
              </a:tblGrid>
              <a:tr h="178041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22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暖宝宝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实验目标：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试着做个暖宝宝吧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3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的科学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制作手工暖宝宝，利用铁的氧化反应产生的反应热，暖宝宝会变暖。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通过亲手制作的暖宝宝这种冬季的常规用品，孩子们可以切身感受、理解原本难懂的化学变化。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80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感受简单的温度变化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347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向多种化学药剂中加入水后，温度会发生变化，让孩子们亲身感受一下吧。本实验中所做的不仅包括会变暖的放热反应，孩子们也有机会感受到吸热反应中温度下降的变化。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。实验结果：从生活实际出发，使学生了解暖宝宝真正的原理，并从中感受化学对生活的帮助。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60668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23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肥皂泡的科学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 实验目标：初步了解水的张力，从平时吹泡泡中感受泡泡成形的原理。实验内容：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从科学的角度来看孩子们熟悉的肥皂泡。用不同的吹气方法会吹出怎样不同的泡泡呢？让孩子们来观察一下吧。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0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会弹起来的肥皂泡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71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制作不可思议的肥皂泡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——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它们会在手上弹来弹去！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80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3.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肥皂造型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DIY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83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用○□☆等形状的环来吹肥皂泡的话，最终的泡泡回事什么形状的呢。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实验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结果：通过实验学习到往水中加入洗涤剂等物质可以使谁的表面张力减弱，能吹出肥皂泡。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18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24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爬树瓢虫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 实验目标：学习吸铁石可以吸引铁材料的性质，并且了解浮力的知识。实验内容：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爬树瓢虫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320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包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0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使用磁铁和实验管，学习磁力和浮力。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“吸铁石会吸铁”、“空心的东西会浮在水里”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——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同时利用这两条定律，挑战科学的魔法！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71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就算不用手捧，瓢虫自己也会往魔棒上面爬。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一起“挑战科学魔法”！对于可以简单地进行理科实验的低年级的孩子们，我们推荐这个实验。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890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。实验结果：通过实验学生可以生动的观察到浮力和磁力共同作用下，瓢虫的运动情况，从中了解浮力的方向和磁力的现象。</a:t>
                      </a:r>
                    </a:p>
                  </a:txBody>
                  <a:tcPr marL="3899" marR="3899" marT="3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00032" y="500043"/>
          <a:ext cx="8215371" cy="1643074"/>
        </p:xfrm>
        <a:graphic>
          <a:graphicData uri="http://schemas.openxmlformats.org/drawingml/2006/table">
            <a:tbl>
              <a:tblPr/>
              <a:tblGrid>
                <a:gridCol w="394422"/>
                <a:gridCol w="944534"/>
                <a:gridCol w="6001942"/>
                <a:gridCol w="490432"/>
                <a:gridCol w="384041"/>
              </a:tblGrid>
              <a:tr h="7281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25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辅导员服务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系统培训、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名辅导员半年的实验指导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项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8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26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配套课程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各种实验的配套课程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项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2" name="Picture 2" descr="I:\2015\许昌科技馆\飞鸟大象青蛙\004蛙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845" y="2508217"/>
            <a:ext cx="2051155" cy="434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03" name="Picture 3" descr="I:\2015\许昌科技馆\飞鸟大象青蛙\001蛙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845" y="2508217"/>
            <a:ext cx="2051155" cy="434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04" name="TextBox 10"/>
          <p:cNvSpPr txBox="1">
            <a:spLocks noChangeArrowheads="1"/>
          </p:cNvSpPr>
          <p:nvPr/>
        </p:nvSpPr>
        <p:spPr bwMode="auto">
          <a:xfrm>
            <a:off x="483264" y="499628"/>
            <a:ext cx="4946665" cy="24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34" tIns="28316" rIns="56634" bIns="2831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展品编号及名称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: </a:t>
            </a:r>
            <a:r>
              <a:rPr lang="en-US" altLang="zh-CN" sz="1200" dirty="0">
                <a:solidFill>
                  <a:srgbClr val="009EE0"/>
                </a:solidFill>
                <a:latin typeface="Times New Roman" pitchFamily="18" charset="0"/>
                <a:cs typeface="Times New Roman" pitchFamily="18" charset="0"/>
                <a:sym typeface="微软雅黑" pitchFamily="34" charset="-122"/>
              </a:rPr>
              <a:t>  XC01-3-34  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你是小科学家</a:t>
            </a:r>
          </a:p>
        </p:txBody>
      </p:sp>
      <p:sp>
        <p:nvSpPr>
          <p:cNvPr id="409605" name="TextBox 17"/>
          <p:cNvSpPr txBox="1">
            <a:spLocks noChangeArrowheads="1"/>
          </p:cNvSpPr>
          <p:nvPr/>
        </p:nvSpPr>
        <p:spPr bwMode="auto">
          <a:xfrm>
            <a:off x="4789198" y="499628"/>
            <a:ext cx="4022220" cy="211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34" tIns="28316" rIns="56634" bIns="2831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展示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内容：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由工作人员带领小朋友普及科学知识进行科学实验的场所，孩子们科学活动的小天地。激发小朋友对自然科学的好奇心和探究兴趣。在生活中是不可能接触到连接灯泡，他们通过小组合作学习、讨论交流、实验操作，经历使用一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根电线、一节电池，让一个灯泡发亮的活动过程。在这一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过程中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提高了小朋友动手操作的能力，学会更好的将导线连接在灯泡螺旋金属外壳上。再如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水能溶解一些物质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中，将面粉从水中过滤出来的实验。</a:t>
            </a:r>
            <a:endParaRPr lang="en-US" altLang="zh-CN" sz="11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606" name="TextBox 19"/>
          <p:cNvSpPr txBox="1">
            <a:spLocks noChangeArrowheads="1"/>
          </p:cNvSpPr>
          <p:nvPr/>
        </p:nvSpPr>
        <p:spPr bwMode="auto">
          <a:xfrm>
            <a:off x="4775623" y="3156532"/>
            <a:ext cx="4022220" cy="55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34" tIns="28316" rIns="56634" bIns="2831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展示方式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开放式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互动台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07" name="TextBox 21"/>
          <p:cNvSpPr txBox="1">
            <a:spLocks noChangeArrowheads="1"/>
          </p:cNvSpPr>
          <p:nvPr/>
        </p:nvSpPr>
        <p:spPr bwMode="auto">
          <a:xfrm>
            <a:off x="252492" y="5101385"/>
            <a:ext cx="4022220" cy="24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34" tIns="28316" rIns="56634" bIns="2831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展品位置图：</a:t>
            </a:r>
          </a:p>
        </p:txBody>
      </p:sp>
      <p:sp>
        <p:nvSpPr>
          <p:cNvPr id="41" name="Freeform 3"/>
          <p:cNvSpPr/>
          <p:nvPr/>
        </p:nvSpPr>
        <p:spPr>
          <a:xfrm flipV="1">
            <a:off x="453399" y="383000"/>
            <a:ext cx="8333584" cy="46075"/>
          </a:xfrm>
          <a:custGeom>
            <a:avLst/>
            <a:gdLst>
              <a:gd name="connsiteX0" fmla="*/ 6350 w 12864795"/>
              <a:gd name="connsiteY0" fmla="*/ 6350 h 15240"/>
              <a:gd name="connsiteX1" fmla="*/ 12858445 w 12864795"/>
              <a:gd name="connsiteY1" fmla="*/ 6350 h 152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864795" h="15240">
                <a:moveTo>
                  <a:pt x="6350" y="6350"/>
                </a:moveTo>
                <a:lnTo>
                  <a:pt x="12858445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6661" tIns="28331" rIns="56661" bIns="28331" anchor="ctr"/>
          <a:lstStyle/>
          <a:p>
            <a:pPr algn="ctr" defTabSz="912626">
              <a:defRPr/>
            </a:pPr>
            <a:endParaRPr lang="zh-CN" altLang="en-US"/>
          </a:p>
        </p:txBody>
      </p:sp>
      <p:sp>
        <p:nvSpPr>
          <p:cNvPr id="409609" name="TextBox 1"/>
          <p:cNvSpPr txBox="1">
            <a:spLocks noChangeArrowheads="1"/>
          </p:cNvSpPr>
          <p:nvPr/>
        </p:nvSpPr>
        <p:spPr bwMode="auto">
          <a:xfrm>
            <a:off x="2329440" y="285090"/>
            <a:ext cx="1252956" cy="1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楼层   </a:t>
            </a:r>
            <a:r>
              <a: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1F</a:t>
            </a:r>
          </a:p>
        </p:txBody>
      </p:sp>
      <p:sp>
        <p:nvSpPr>
          <p:cNvPr id="409610" name="TextBox 1"/>
          <p:cNvSpPr txBox="1">
            <a:spLocks noChangeArrowheads="1"/>
          </p:cNvSpPr>
          <p:nvPr/>
        </p:nvSpPr>
        <p:spPr bwMode="auto">
          <a:xfrm>
            <a:off x="3978781" y="285090"/>
            <a:ext cx="1647983" cy="1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展厅</a:t>
            </a:r>
            <a:r>
              <a: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  </a:t>
            </a: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儿童天地</a:t>
            </a:r>
            <a:endParaRPr lang="en-US" altLang="zh-CN" sz="1100">
              <a:solidFill>
                <a:srgbClr val="58585A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09611" name="TextBox 1"/>
          <p:cNvSpPr txBox="1">
            <a:spLocks noChangeArrowheads="1"/>
          </p:cNvSpPr>
          <p:nvPr/>
        </p:nvSpPr>
        <p:spPr bwMode="auto">
          <a:xfrm>
            <a:off x="1736220" y="1071247"/>
            <a:ext cx="65" cy="15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2833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986"/>
              </a:lnSpc>
            </a:pPr>
            <a:endParaRPr lang="en-US" altLang="zh-CN" sz="1000">
              <a:solidFill>
                <a:srgbClr val="009EE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2" name="TextBox 63"/>
          <p:cNvSpPr txBox="1">
            <a:spLocks noChangeArrowheads="1"/>
          </p:cNvSpPr>
          <p:nvPr/>
        </p:nvSpPr>
        <p:spPr bwMode="auto">
          <a:xfrm>
            <a:off x="5910477" y="285090"/>
            <a:ext cx="1451149" cy="1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展区    蜡笔森林</a:t>
            </a:r>
          </a:p>
        </p:txBody>
      </p:sp>
      <p:sp>
        <p:nvSpPr>
          <p:cNvPr id="409613" name="TextBox 64"/>
          <p:cNvSpPr txBox="1">
            <a:spLocks noChangeArrowheads="1"/>
          </p:cNvSpPr>
          <p:nvPr/>
        </p:nvSpPr>
        <p:spPr bwMode="auto">
          <a:xfrm>
            <a:off x="4786314" y="2643182"/>
            <a:ext cx="4022220" cy="55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34" tIns="28316" rIns="56634" bIns="2831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科学原理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实验培养小朋友们的自主探究的能力</a:t>
            </a:r>
          </a:p>
        </p:txBody>
      </p:sp>
      <p:sp>
        <p:nvSpPr>
          <p:cNvPr id="409614" name="TextBox 14"/>
          <p:cNvSpPr txBox="1">
            <a:spLocks noChangeArrowheads="1"/>
          </p:cNvSpPr>
          <p:nvPr/>
        </p:nvSpPr>
        <p:spPr bwMode="auto">
          <a:xfrm>
            <a:off x="4755261" y="4476415"/>
            <a:ext cx="3177865" cy="10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256" tIns="43630" rIns="87256" bIns="436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目标人群：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3-8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岁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参与人数：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5-8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人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运营人员：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    </a:t>
            </a:r>
          </a:p>
        </p:txBody>
      </p:sp>
      <p:sp>
        <p:nvSpPr>
          <p:cNvPr id="409615" name="TextBox 14"/>
          <p:cNvSpPr txBox="1">
            <a:spLocks noChangeArrowheads="1"/>
          </p:cNvSpPr>
          <p:nvPr/>
        </p:nvSpPr>
        <p:spPr bwMode="auto">
          <a:xfrm>
            <a:off x="4748473" y="3625671"/>
            <a:ext cx="3970636" cy="58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256" tIns="43630" rIns="87256" bIns="436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操作说明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由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工作人员带领小朋友进行科学实验。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16" name="TextBox 69"/>
          <p:cNvSpPr txBox="1">
            <a:spLocks noChangeArrowheads="1"/>
          </p:cNvSpPr>
          <p:nvPr/>
        </p:nvSpPr>
        <p:spPr bwMode="auto">
          <a:xfrm>
            <a:off x="479192" y="901345"/>
            <a:ext cx="607717" cy="26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0" tIns="45686" rIns="91370" bIns="4568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b="1" u="sng">
                <a:latin typeface="微软雅黑" pitchFamily="34" charset="-122"/>
                <a:ea typeface="微软雅黑" pitchFamily="34" charset="-122"/>
              </a:rPr>
              <a:t>效果图</a:t>
            </a:r>
          </a:p>
        </p:txBody>
      </p:sp>
      <p:cxnSp>
        <p:nvCxnSpPr>
          <p:cNvPr id="72" name="直接连接符 71"/>
          <p:cNvCxnSpPr/>
          <p:nvPr/>
        </p:nvCxnSpPr>
        <p:spPr>
          <a:xfrm rot="5400000">
            <a:off x="2156334" y="321128"/>
            <a:ext cx="214537" cy="1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rot="5400000">
            <a:off x="3805674" y="321128"/>
            <a:ext cx="214537" cy="13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rot="5400000">
            <a:off x="5737372" y="321128"/>
            <a:ext cx="214537" cy="1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9620" name="TextBox 14"/>
          <p:cNvSpPr txBox="1">
            <a:spLocks noChangeArrowheads="1"/>
          </p:cNvSpPr>
          <p:nvPr/>
        </p:nvSpPr>
        <p:spPr bwMode="auto">
          <a:xfrm>
            <a:off x="4755261" y="4227792"/>
            <a:ext cx="3177865" cy="272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256" tIns="43630" rIns="87256" bIns="436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展品细节：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21" name="TextBox 7"/>
          <p:cNvSpPr txBox="1">
            <a:spLocks noChangeArrowheads="1"/>
          </p:cNvSpPr>
          <p:nvPr/>
        </p:nvSpPr>
        <p:spPr bwMode="auto">
          <a:xfrm>
            <a:off x="549781" y="285090"/>
            <a:ext cx="1449791" cy="1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许昌科学技术馆</a:t>
            </a:r>
          </a:p>
        </p:txBody>
      </p:sp>
      <p:pic>
        <p:nvPicPr>
          <p:cNvPr id="409622" name="图片 22" descr="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5705" y="5412392"/>
            <a:ext cx="1846176" cy="1160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椭圆 23"/>
          <p:cNvSpPr/>
          <p:nvPr/>
        </p:nvSpPr>
        <p:spPr>
          <a:xfrm>
            <a:off x="1938057" y="6518093"/>
            <a:ext cx="74546" cy="767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80133" tIns="40067" rIns="80133" bIns="40067" anchor="ctr"/>
          <a:lstStyle/>
          <a:p>
            <a:pPr algn="ctr" defTabSz="912626">
              <a:defRPr/>
            </a:pP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09627" name="Picture 23" descr="我在长大05------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905" y="1556477"/>
            <a:ext cx="3511807" cy="29056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4480FA-3741-4A2B-B6BB-C894D2B240E7}" type="slidenum">
              <a:rPr lang="zh-CN" altLang="en-US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626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09052" y="450673"/>
            <a:ext cx="8769335" cy="591057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44" tIns="28321" rIns="56644" bIns="28321" anchor="ctr"/>
          <a:lstStyle/>
          <a:p>
            <a:pPr algn="ctr" defTabSz="914077">
              <a:defRPr/>
            </a:pPr>
            <a:endParaRPr lang="zh-CN" altLang="en-US"/>
          </a:p>
        </p:txBody>
      </p:sp>
      <p:sp>
        <p:nvSpPr>
          <p:cNvPr id="410627" name="TextBox 61"/>
          <p:cNvSpPr txBox="1">
            <a:spLocks noChangeArrowheads="1"/>
          </p:cNvSpPr>
          <p:nvPr/>
        </p:nvSpPr>
        <p:spPr bwMode="auto">
          <a:xfrm>
            <a:off x="219912" y="499629"/>
            <a:ext cx="2307720" cy="22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b="1">
                <a:latin typeface="微软雅黑" pitchFamily="34" charset="-122"/>
                <a:ea typeface="微软雅黑" pitchFamily="34" charset="-122"/>
              </a:rPr>
              <a:t>展品</a:t>
            </a:r>
            <a:r>
              <a:rPr lang="en-US" altLang="zh-CN" sz="1100" b="1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>
                <a:latin typeface="微软雅黑" pitchFamily="34" charset="-122"/>
                <a:ea typeface="微软雅黑" pitchFamily="34" charset="-122"/>
              </a:rPr>
              <a:t>展项三视及尺寸图：</a:t>
            </a:r>
          </a:p>
        </p:txBody>
      </p:sp>
      <p:sp>
        <p:nvSpPr>
          <p:cNvPr id="410628" name="TextBox 32"/>
          <p:cNvSpPr txBox="1">
            <a:spLocks noChangeArrowheads="1"/>
          </p:cNvSpPr>
          <p:nvPr/>
        </p:nvSpPr>
        <p:spPr bwMode="auto">
          <a:xfrm>
            <a:off x="6681527" y="5357677"/>
            <a:ext cx="2309078" cy="1002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备注：</a:t>
            </a:r>
            <a:endParaRPr lang="en-US" altLang="zh-CN" sz="800" b="1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、不要丈量图纸；</a:t>
            </a:r>
            <a:endParaRPr lang="en-US" altLang="zh-CN" sz="8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、所有货品、材料和工艺，必须符合当地的建筑、消防以及安全生产法规和规范；                                         </a:t>
            </a: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、展品单位负责展品深化设计 及制作。</a:t>
            </a:r>
          </a:p>
        </p:txBody>
      </p:sp>
      <p:cxnSp>
        <p:nvCxnSpPr>
          <p:cNvPr id="410629" name="直接连接符 69"/>
          <p:cNvCxnSpPr>
            <a:cxnSpLocks noChangeShapeType="1"/>
          </p:cNvCxnSpPr>
          <p:nvPr/>
        </p:nvCxnSpPr>
        <p:spPr bwMode="auto">
          <a:xfrm rot="5400000" flipH="1" flipV="1">
            <a:off x="6182579" y="5858066"/>
            <a:ext cx="999255" cy="135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410630" name="Picture 3" descr="C:\Users\Administrator\Desktop\调整12.28\海洋球池\轴测图_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7202" y="4879648"/>
            <a:ext cx="4020862" cy="123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631" name="直接箭头连接符 73"/>
          <p:cNvCxnSpPr>
            <a:cxnSpLocks noChangeShapeType="1"/>
          </p:cNvCxnSpPr>
          <p:nvPr/>
        </p:nvCxnSpPr>
        <p:spPr bwMode="auto">
          <a:xfrm>
            <a:off x="762905" y="1362097"/>
            <a:ext cx="2993249" cy="144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32" name="TextBox 74"/>
          <p:cNvSpPr txBox="1">
            <a:spLocks noChangeArrowheads="1"/>
          </p:cNvSpPr>
          <p:nvPr/>
        </p:nvSpPr>
        <p:spPr bwMode="auto">
          <a:xfrm>
            <a:off x="2146180" y="1167718"/>
            <a:ext cx="510413" cy="16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801472" eaLnBrk="1" hangingPunct="1"/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5040</a:t>
            </a:r>
          </a:p>
        </p:txBody>
      </p:sp>
      <p:cxnSp>
        <p:nvCxnSpPr>
          <p:cNvPr id="410633" name="直接箭头连接符 73"/>
          <p:cNvCxnSpPr>
            <a:cxnSpLocks noChangeShapeType="1"/>
          </p:cNvCxnSpPr>
          <p:nvPr/>
        </p:nvCxnSpPr>
        <p:spPr bwMode="auto">
          <a:xfrm rot="16200000" flipV="1">
            <a:off x="4045174" y="5565777"/>
            <a:ext cx="645052" cy="135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34" name="TextBox 74"/>
          <p:cNvSpPr txBox="1">
            <a:spLocks noChangeArrowheads="1"/>
          </p:cNvSpPr>
          <p:nvPr/>
        </p:nvSpPr>
        <p:spPr bwMode="auto">
          <a:xfrm rot="5400000">
            <a:off x="4323858" y="5516351"/>
            <a:ext cx="322526" cy="1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801472" eaLnBrk="1" hangingPunct="1"/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420</a:t>
            </a:r>
          </a:p>
        </p:txBody>
      </p:sp>
      <p:pic>
        <p:nvPicPr>
          <p:cNvPr id="410635" name="Picture 3" descr="C:\Users\Administrator\Desktop\调整12.28\海洋球池\轴测图_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814" y="1426890"/>
            <a:ext cx="3154789" cy="17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636" name="直接箭头连接符 73"/>
          <p:cNvCxnSpPr>
            <a:cxnSpLocks noChangeShapeType="1"/>
          </p:cNvCxnSpPr>
          <p:nvPr/>
        </p:nvCxnSpPr>
        <p:spPr bwMode="auto">
          <a:xfrm rot="5400000" flipH="1" flipV="1">
            <a:off x="3079768" y="2268523"/>
            <a:ext cx="1555037" cy="135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37" name="TextBox 74"/>
          <p:cNvSpPr txBox="1">
            <a:spLocks noChangeArrowheads="1"/>
          </p:cNvSpPr>
          <p:nvPr/>
        </p:nvSpPr>
        <p:spPr bwMode="auto">
          <a:xfrm rot="5400000">
            <a:off x="3759430" y="2139907"/>
            <a:ext cx="454992" cy="1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801472" eaLnBrk="1" hangingPunct="1"/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2480</a:t>
            </a:r>
          </a:p>
        </p:txBody>
      </p:sp>
      <p:pic>
        <p:nvPicPr>
          <p:cNvPr id="410638" name="Picture 3" descr="C:\Users\Administrator\Desktop\调整12.28\海洋球池\轴测图_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29922" y="1110124"/>
            <a:ext cx="3971993" cy="171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39" name="Picture 3" descr="C:\Users\Administrator\Desktop\调整12.28\海洋球池\轴测图_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3220" y="3449878"/>
            <a:ext cx="7547601" cy="147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640" name="直接箭头连接符 73"/>
          <p:cNvCxnSpPr>
            <a:cxnSpLocks noChangeShapeType="1"/>
          </p:cNvCxnSpPr>
          <p:nvPr/>
        </p:nvCxnSpPr>
        <p:spPr bwMode="auto">
          <a:xfrm rot="5400000" flipH="1" flipV="1">
            <a:off x="4304346" y="5950217"/>
            <a:ext cx="126707" cy="135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41" name="TextBox 74"/>
          <p:cNvSpPr txBox="1">
            <a:spLocks noChangeArrowheads="1"/>
          </p:cNvSpPr>
          <p:nvPr/>
        </p:nvSpPr>
        <p:spPr bwMode="auto">
          <a:xfrm rot="5400000">
            <a:off x="4323858" y="5954065"/>
            <a:ext cx="322526" cy="1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801472" eaLnBrk="1" hangingPunct="1"/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80</a:t>
            </a:r>
          </a:p>
        </p:txBody>
      </p:sp>
      <p:cxnSp>
        <p:nvCxnSpPr>
          <p:cNvPr id="410642" name="直接箭头连接符 73"/>
          <p:cNvCxnSpPr>
            <a:cxnSpLocks noChangeShapeType="1"/>
          </p:cNvCxnSpPr>
          <p:nvPr/>
        </p:nvCxnSpPr>
        <p:spPr bwMode="auto">
          <a:xfrm rot="5400000" flipH="1" flipV="1">
            <a:off x="7556135" y="4182803"/>
            <a:ext cx="698326" cy="135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43" name="TextBox 74"/>
          <p:cNvSpPr txBox="1">
            <a:spLocks noChangeArrowheads="1"/>
          </p:cNvSpPr>
          <p:nvPr/>
        </p:nvSpPr>
        <p:spPr bwMode="auto">
          <a:xfrm rot="5400000">
            <a:off x="7841054" y="4107460"/>
            <a:ext cx="323966" cy="1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801472" eaLnBrk="1" hangingPunct="1"/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500</a:t>
            </a:r>
          </a:p>
        </p:txBody>
      </p:sp>
      <p:sp>
        <p:nvSpPr>
          <p:cNvPr id="410644" name="TextBox 100"/>
          <p:cNvSpPr txBox="1">
            <a:spLocks noChangeArrowheads="1"/>
          </p:cNvSpPr>
          <p:nvPr/>
        </p:nvSpPr>
        <p:spPr bwMode="auto">
          <a:xfrm>
            <a:off x="4952095" y="5804031"/>
            <a:ext cx="511771" cy="21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正视图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645" name="TextBox 100"/>
          <p:cNvSpPr txBox="1">
            <a:spLocks noChangeArrowheads="1"/>
          </p:cNvSpPr>
          <p:nvPr/>
        </p:nvSpPr>
        <p:spPr bwMode="auto">
          <a:xfrm>
            <a:off x="6731755" y="2488059"/>
            <a:ext cx="510413" cy="21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轴侧图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646" name="TextBox 100"/>
          <p:cNvSpPr txBox="1">
            <a:spLocks noChangeArrowheads="1"/>
          </p:cNvSpPr>
          <p:nvPr/>
        </p:nvSpPr>
        <p:spPr bwMode="auto">
          <a:xfrm>
            <a:off x="1881470" y="2837943"/>
            <a:ext cx="511771" cy="20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俯视图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647" name="TextBox 100"/>
          <p:cNvSpPr txBox="1">
            <a:spLocks noChangeArrowheads="1"/>
          </p:cNvSpPr>
          <p:nvPr/>
        </p:nvSpPr>
        <p:spPr bwMode="auto">
          <a:xfrm>
            <a:off x="6858000" y="4711185"/>
            <a:ext cx="511771" cy="20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正视图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0648" name="直接箭头连接符 73"/>
          <p:cNvCxnSpPr>
            <a:cxnSpLocks noChangeShapeType="1"/>
          </p:cNvCxnSpPr>
          <p:nvPr/>
        </p:nvCxnSpPr>
        <p:spPr bwMode="auto">
          <a:xfrm>
            <a:off x="4034437" y="5356237"/>
            <a:ext cx="233487" cy="144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sm" len="sm"/>
            <a:tailEnd type="arrow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49" name="TextBox 74"/>
          <p:cNvSpPr txBox="1">
            <a:spLocks noChangeArrowheads="1"/>
          </p:cNvSpPr>
          <p:nvPr/>
        </p:nvSpPr>
        <p:spPr bwMode="auto">
          <a:xfrm>
            <a:off x="4034437" y="5408072"/>
            <a:ext cx="305434" cy="16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0060" tIns="20030" rIns="40060" bIns="20030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801472" eaLnBrk="1" hangingPunct="1"/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150</a:t>
            </a:r>
          </a:p>
        </p:txBody>
      </p:sp>
      <p:cxnSp>
        <p:nvCxnSpPr>
          <p:cNvPr id="410650" name="直接连接符 92"/>
          <p:cNvCxnSpPr>
            <a:cxnSpLocks noChangeShapeType="1"/>
          </p:cNvCxnSpPr>
          <p:nvPr/>
        </p:nvCxnSpPr>
        <p:spPr bwMode="auto">
          <a:xfrm rot="10800000">
            <a:off x="6681527" y="5367756"/>
            <a:ext cx="230907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23C9B-C2F1-449C-B2AB-26D35D29FAD3}" type="slidenum">
              <a:rPr lang="zh-CN" altLang="en-US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121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TextBox 45"/>
          <p:cNvSpPr txBox="1">
            <a:spLocks noChangeArrowheads="1"/>
          </p:cNvSpPr>
          <p:nvPr/>
        </p:nvSpPr>
        <p:spPr bwMode="auto">
          <a:xfrm>
            <a:off x="479191" y="447794"/>
            <a:ext cx="3757511" cy="24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设计制作注意事项：</a:t>
            </a:r>
          </a:p>
        </p:txBody>
      </p:sp>
      <p:sp>
        <p:nvSpPr>
          <p:cNvPr id="411651" name="TextBox 47"/>
          <p:cNvSpPr txBox="1">
            <a:spLocks noChangeArrowheads="1"/>
          </p:cNvSpPr>
          <p:nvPr/>
        </p:nvSpPr>
        <p:spPr bwMode="auto">
          <a:xfrm>
            <a:off x="487336" y="1982672"/>
            <a:ext cx="3757511" cy="24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维护保养注意事项：</a:t>
            </a:r>
          </a:p>
        </p:txBody>
      </p:sp>
      <p:sp>
        <p:nvSpPr>
          <p:cNvPr id="411652" name="TextBox 57"/>
          <p:cNvSpPr txBox="1">
            <a:spLocks noChangeArrowheads="1"/>
          </p:cNvSpPr>
          <p:nvPr/>
        </p:nvSpPr>
        <p:spPr bwMode="auto">
          <a:xfrm>
            <a:off x="496839" y="642173"/>
            <a:ext cx="8577930" cy="131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、首先应确保展项的安全性和功能实现性；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2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、应保证展项的牢固性、可靠性；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3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、应确保展项造型的美观性；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、展项应当符合少年儿童人体工学的需求，确保展项人性化的操作；</a:t>
            </a:r>
            <a:endParaRPr lang="en-US" altLang="zh-CN" sz="1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展项阳角的设计要求倒圆角，其中半径 </a:t>
            </a: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10mm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，弧长 </a:t>
            </a:r>
            <a:r>
              <a:rPr lang="en-US" altLang="zh-CN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15mm </a:t>
            </a:r>
            <a:r>
              <a:rPr lang="zh-CN" altLang="en-US" sz="1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653" name="TextBox 25"/>
          <p:cNvSpPr txBox="1">
            <a:spLocks noChangeArrowheads="1"/>
          </p:cNvSpPr>
          <p:nvPr/>
        </p:nvSpPr>
        <p:spPr bwMode="auto">
          <a:xfrm>
            <a:off x="549781" y="285090"/>
            <a:ext cx="1449791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许昌科学技术馆</a:t>
            </a:r>
          </a:p>
        </p:txBody>
      </p:sp>
      <p:sp>
        <p:nvSpPr>
          <p:cNvPr id="27" name="Freeform 3"/>
          <p:cNvSpPr/>
          <p:nvPr/>
        </p:nvSpPr>
        <p:spPr>
          <a:xfrm flipV="1">
            <a:off x="453399" y="383000"/>
            <a:ext cx="8333584" cy="46075"/>
          </a:xfrm>
          <a:custGeom>
            <a:avLst/>
            <a:gdLst>
              <a:gd name="connsiteX0" fmla="*/ 6350 w 12864795"/>
              <a:gd name="connsiteY0" fmla="*/ 6350 h 15240"/>
              <a:gd name="connsiteX1" fmla="*/ 12858445 w 12864795"/>
              <a:gd name="connsiteY1" fmla="*/ 6350 h 152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864795" h="15240">
                <a:moveTo>
                  <a:pt x="6350" y="6350"/>
                </a:moveTo>
                <a:lnTo>
                  <a:pt x="12858445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6671" tIns="28336" rIns="56671" bIns="28336" anchor="ctr"/>
          <a:lstStyle/>
          <a:p>
            <a:pPr algn="ctr" defTabSz="913911">
              <a:defRPr/>
            </a:pPr>
            <a:endParaRPr lang="zh-CN" altLang="en-US"/>
          </a:p>
        </p:txBody>
      </p:sp>
      <p:sp>
        <p:nvSpPr>
          <p:cNvPr id="411655" name="TextBox 1"/>
          <p:cNvSpPr txBox="1">
            <a:spLocks noChangeArrowheads="1"/>
          </p:cNvSpPr>
          <p:nvPr/>
        </p:nvSpPr>
        <p:spPr bwMode="auto">
          <a:xfrm>
            <a:off x="2329440" y="285090"/>
            <a:ext cx="1252956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楼层   </a:t>
            </a:r>
            <a:r>
              <a: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1F</a:t>
            </a:r>
          </a:p>
        </p:txBody>
      </p:sp>
      <p:sp>
        <p:nvSpPr>
          <p:cNvPr id="411656" name="TextBox 1"/>
          <p:cNvSpPr txBox="1">
            <a:spLocks noChangeArrowheads="1"/>
          </p:cNvSpPr>
          <p:nvPr/>
        </p:nvSpPr>
        <p:spPr bwMode="auto">
          <a:xfrm>
            <a:off x="3978781" y="285090"/>
            <a:ext cx="1647983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展厅</a:t>
            </a:r>
            <a:r>
              <a: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  </a:t>
            </a: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儿童天地</a:t>
            </a:r>
            <a:endParaRPr lang="en-US" altLang="zh-CN" sz="1100">
              <a:solidFill>
                <a:srgbClr val="58585A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1657" name="TextBox 29"/>
          <p:cNvSpPr txBox="1">
            <a:spLocks noChangeArrowheads="1"/>
          </p:cNvSpPr>
          <p:nvPr/>
        </p:nvSpPr>
        <p:spPr bwMode="auto">
          <a:xfrm>
            <a:off x="5910477" y="285090"/>
            <a:ext cx="1451149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展区    蜡笔森林</a:t>
            </a:r>
          </a:p>
        </p:txBody>
      </p:sp>
      <p:cxnSp>
        <p:nvCxnSpPr>
          <p:cNvPr id="31" name="直接连接符 30"/>
          <p:cNvCxnSpPr/>
          <p:nvPr/>
        </p:nvCxnSpPr>
        <p:spPr>
          <a:xfrm rot="5400000">
            <a:off x="2156334" y="321128"/>
            <a:ext cx="214537" cy="1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rot="5400000">
            <a:off x="3805674" y="321128"/>
            <a:ext cx="214537" cy="13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5400000">
            <a:off x="5737372" y="321128"/>
            <a:ext cx="214537" cy="1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1661" name="TextBox 33"/>
          <p:cNvSpPr txBox="1">
            <a:spLocks noChangeArrowheads="1"/>
          </p:cNvSpPr>
          <p:nvPr/>
        </p:nvSpPr>
        <p:spPr bwMode="auto">
          <a:xfrm>
            <a:off x="513129" y="2194329"/>
            <a:ext cx="8630872" cy="81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、保持展品整体整洁；</a:t>
            </a:r>
            <a:endParaRPr lang="en-US" altLang="zh-CN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、定期对展品进行检查、维护和保养，对故障隐患应及时排除；</a:t>
            </a:r>
            <a:endParaRPr lang="en-US" altLang="zh-CN" sz="11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r>
              <a:rPr lang="zh-CN" altLang="en-US" sz="1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、注意防潮、防尘、防火。</a:t>
            </a:r>
          </a:p>
        </p:txBody>
      </p:sp>
      <p:sp>
        <p:nvSpPr>
          <p:cNvPr id="411662" name="TextBox 34"/>
          <p:cNvSpPr txBox="1">
            <a:spLocks noChangeArrowheads="1"/>
          </p:cNvSpPr>
          <p:nvPr/>
        </p:nvSpPr>
        <p:spPr bwMode="auto">
          <a:xfrm>
            <a:off x="479191" y="3002085"/>
            <a:ext cx="3757511" cy="24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营管理注意事项：</a:t>
            </a:r>
          </a:p>
        </p:txBody>
      </p:sp>
      <p:sp>
        <p:nvSpPr>
          <p:cNvPr id="411663" name="TextBox 35"/>
          <p:cNvSpPr txBox="1">
            <a:spLocks noChangeArrowheads="1"/>
          </p:cNvSpPr>
          <p:nvPr/>
        </p:nvSpPr>
        <p:spPr bwMode="auto">
          <a:xfrm>
            <a:off x="504983" y="3239660"/>
            <a:ext cx="8639017" cy="81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、定期检查项目是否磨损，变形，及时上报；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、看护观众切勿人为恶意破坏展品。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664" name="TextBox 15"/>
          <p:cNvSpPr txBox="1">
            <a:spLocks noChangeArrowheads="1"/>
          </p:cNvSpPr>
          <p:nvPr/>
        </p:nvSpPr>
        <p:spPr bwMode="auto">
          <a:xfrm>
            <a:off x="496839" y="3717690"/>
            <a:ext cx="8647162" cy="211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针对现场基础条件的需求：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、展品吊挂基础需求：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、展品壁挂基础需求：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、用电需求：无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、用水需求：无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、独立设备间需求：无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、环境灯光需求：不低于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300LUX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，色温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4000K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、其他特殊需求：无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灯片编号占位符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4D0590-CCA3-465A-8A25-BEA30AF3D9BC}" type="slidenum">
              <a:rPr lang="zh-CN" altLang="en-US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62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TextBox 57"/>
          <p:cNvSpPr txBox="1">
            <a:spLocks noChangeArrowheads="1"/>
          </p:cNvSpPr>
          <p:nvPr/>
        </p:nvSpPr>
        <p:spPr bwMode="auto">
          <a:xfrm>
            <a:off x="479192" y="447794"/>
            <a:ext cx="3481941" cy="499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展品设计制作主要材料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设备要求：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、台面：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 12mm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人造石，工程塑料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、台体：阻燃板基层喷漆，工程塑料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，台体下方内部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需设置储物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柜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、骨架：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 40X40X2.5mm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镀锌钢管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、踢脚：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PVC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、展品说明牌：烤漆钢板丝网印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依后期布展设计要求设计及制作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、展品图文板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：依后期布展设计总体效果要求设计及制作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、配套科学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小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实验活动小道具设置</a:t>
            </a: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种（每种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含</a:t>
            </a: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套）及指导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老师</a:t>
            </a: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，每次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小时的现场示范教学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1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2675" name="TextBox 25"/>
          <p:cNvSpPr txBox="1">
            <a:spLocks noChangeArrowheads="1"/>
          </p:cNvSpPr>
          <p:nvPr/>
        </p:nvSpPr>
        <p:spPr bwMode="auto">
          <a:xfrm>
            <a:off x="549781" y="285090"/>
            <a:ext cx="1449791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许昌科学技术馆</a:t>
            </a:r>
          </a:p>
        </p:txBody>
      </p:sp>
      <p:sp>
        <p:nvSpPr>
          <p:cNvPr id="27" name="Freeform 3"/>
          <p:cNvSpPr/>
          <p:nvPr/>
        </p:nvSpPr>
        <p:spPr>
          <a:xfrm flipV="1">
            <a:off x="453399" y="383000"/>
            <a:ext cx="8333584" cy="46075"/>
          </a:xfrm>
          <a:custGeom>
            <a:avLst/>
            <a:gdLst>
              <a:gd name="connsiteX0" fmla="*/ 6350 w 12864795"/>
              <a:gd name="connsiteY0" fmla="*/ 6350 h 15240"/>
              <a:gd name="connsiteX1" fmla="*/ 12858445 w 12864795"/>
              <a:gd name="connsiteY1" fmla="*/ 6350 h 152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864795" h="15240">
                <a:moveTo>
                  <a:pt x="6350" y="6350"/>
                </a:moveTo>
                <a:lnTo>
                  <a:pt x="12858445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6671" tIns="28336" rIns="56671" bIns="28336" anchor="ctr"/>
          <a:lstStyle/>
          <a:p>
            <a:pPr algn="ctr" defTabSz="913911">
              <a:defRPr/>
            </a:pPr>
            <a:endParaRPr lang="zh-CN" altLang="en-US"/>
          </a:p>
        </p:txBody>
      </p:sp>
      <p:sp>
        <p:nvSpPr>
          <p:cNvPr id="412677" name="TextBox 1"/>
          <p:cNvSpPr txBox="1">
            <a:spLocks noChangeArrowheads="1"/>
          </p:cNvSpPr>
          <p:nvPr/>
        </p:nvSpPr>
        <p:spPr bwMode="auto">
          <a:xfrm>
            <a:off x="2329440" y="285090"/>
            <a:ext cx="1252956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楼层   </a:t>
            </a:r>
            <a:r>
              <a: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1F</a:t>
            </a:r>
          </a:p>
        </p:txBody>
      </p:sp>
      <p:sp>
        <p:nvSpPr>
          <p:cNvPr id="412678" name="TextBox 1"/>
          <p:cNvSpPr txBox="1">
            <a:spLocks noChangeArrowheads="1"/>
          </p:cNvSpPr>
          <p:nvPr/>
        </p:nvSpPr>
        <p:spPr bwMode="auto">
          <a:xfrm>
            <a:off x="3978781" y="285090"/>
            <a:ext cx="1647983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展厅</a:t>
            </a:r>
            <a:r>
              <a:rPr lang="en-US" altLang="zh-CN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  </a:t>
            </a: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儿童天地</a:t>
            </a:r>
            <a:endParaRPr lang="en-US" altLang="zh-CN" sz="1100">
              <a:solidFill>
                <a:srgbClr val="58585A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12679" name="TextBox 29"/>
          <p:cNvSpPr txBox="1">
            <a:spLocks noChangeArrowheads="1"/>
          </p:cNvSpPr>
          <p:nvPr/>
        </p:nvSpPr>
        <p:spPr bwMode="auto">
          <a:xfrm>
            <a:off x="5910477" y="285090"/>
            <a:ext cx="1451149" cy="11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8336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745"/>
              </a:lnSpc>
            </a:pPr>
            <a:r>
              <a:rPr lang="zh-CN" altLang="en-US" sz="110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展区    蜡笔森林</a:t>
            </a:r>
          </a:p>
        </p:txBody>
      </p:sp>
      <p:cxnSp>
        <p:nvCxnSpPr>
          <p:cNvPr id="31" name="直接连接符 30"/>
          <p:cNvCxnSpPr/>
          <p:nvPr/>
        </p:nvCxnSpPr>
        <p:spPr>
          <a:xfrm rot="5400000">
            <a:off x="2156334" y="321128"/>
            <a:ext cx="214537" cy="1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rot="5400000">
            <a:off x="3805674" y="321128"/>
            <a:ext cx="214537" cy="13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5400000">
            <a:off x="5737372" y="321128"/>
            <a:ext cx="214537" cy="1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2683" name="TextBox 64"/>
          <p:cNvSpPr txBox="1">
            <a:spLocks noChangeArrowheads="1"/>
          </p:cNvSpPr>
          <p:nvPr/>
        </p:nvSpPr>
        <p:spPr bwMode="auto">
          <a:xfrm>
            <a:off x="4572000" y="447794"/>
            <a:ext cx="4240774" cy="211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6644" tIns="28321" rIns="56644" bIns="2832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需布展单位配合制作内容：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、展品吊挂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壁挂安装基础：无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、展品说明牌：无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、展品图文板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：无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、墙面抽象树剪影板造型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展品投标时需计取除布展单位配合制作内容以外的所有设计、制作费用，如漏报、错报视为该部分报价已含到展品其他部分报价之中。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2684" name="Picture 23" descr="我在长大05------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05041" y="3818479"/>
            <a:ext cx="2382382" cy="15435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DBAC90-5560-47B5-A58E-19F7807B82E3}" type="slidenum">
              <a:rPr lang="zh-CN" altLang="en-US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609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6599" y="-2495"/>
            <a:ext cx="6675738" cy="703185"/>
          </a:xfrm>
          <a:prstGeom prst="round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2" tIns="45511" rIns="91022" bIns="45511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ED7-3D46-43E3-887E-0E9FEB1A9ADE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1026" name="Picture 2" descr="C:\Users\AAA\Desktop\2015.01.25 科学实验室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5469"/>
            <a:ext cx="9151990" cy="49305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154" y="60257"/>
            <a:ext cx="6648961" cy="291966"/>
          </a:xfrm>
          <a:prstGeom prst="rect">
            <a:avLst/>
          </a:prstGeom>
          <a:noFill/>
        </p:spPr>
        <p:txBody>
          <a:bodyPr wrap="square" lIns="91022" tIns="45511" rIns="91022" bIns="45511" rtlCol="0">
            <a:spAutoFit/>
          </a:bodyPr>
          <a:lstStyle/>
          <a:p>
            <a:pPr algn="ctr"/>
            <a:r>
              <a:rPr lang="en-US" altLang="zh-CN" sz="1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XUCHANG SCIENCE AND TECHNOLOGY MUSEUM </a:t>
            </a:r>
            <a:r>
              <a:rPr lang="en-US" altLang="zh-CN" sz="13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︱ </a:t>
            </a:r>
            <a:r>
              <a:rPr lang="zh-CN" altLang="en-US" sz="13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许昌科学技术馆</a:t>
            </a:r>
          </a:p>
        </p:txBody>
      </p:sp>
    </p:spTree>
    <p:extLst>
      <p:ext uri="{BB962C8B-B14F-4D97-AF65-F5344CB8AC3E}">
        <p14:creationId xmlns:p14="http://schemas.microsoft.com/office/powerpoint/2010/main" xmlns="" val="3006746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AA\Desktop\20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74286" y="4709416"/>
            <a:ext cx="1469796" cy="200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4291717" y="6320270"/>
            <a:ext cx="551141" cy="607586"/>
          </a:xfrm>
          <a:prstGeom prst="rect">
            <a:avLst/>
          </a:prstGeom>
        </p:spPr>
        <p:txBody>
          <a:bodyPr lIns="80119" tIns="40060" rIns="80119" bIns="40060"/>
          <a:lstStyle/>
          <a:p>
            <a:pPr>
              <a:defRPr/>
            </a:pPr>
            <a:fld id="{6275083B-09AA-4E6B-8A4B-6AD9741B6767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sp>
        <p:nvSpPr>
          <p:cNvPr id="12" name="TextBox 11"/>
          <p:cNvSpPr txBox="1"/>
          <p:nvPr/>
        </p:nvSpPr>
        <p:spPr>
          <a:xfrm>
            <a:off x="483549" y="500044"/>
            <a:ext cx="4945707" cy="241841"/>
          </a:xfrm>
          <a:prstGeom prst="rect">
            <a:avLst/>
          </a:prstGeom>
          <a:noFill/>
        </p:spPr>
        <p:txBody>
          <a:bodyPr wrap="square" lIns="56624" tIns="28311" rIns="56624" bIns="28311" rtlCol="0">
            <a:spAutoFit/>
          </a:bodyPr>
          <a:lstStyle/>
          <a:p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展项编号及名称：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XC03-1-22 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科学实验室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164" y="902049"/>
            <a:ext cx="607685" cy="261525"/>
          </a:xfrm>
          <a:prstGeom prst="rect">
            <a:avLst/>
          </a:prstGeom>
          <a:noFill/>
        </p:spPr>
        <p:txBody>
          <a:bodyPr wrap="none" lIns="91354" tIns="45678" rIns="91354" bIns="45678" rtlCol="0">
            <a:spAutoFit/>
          </a:bodyPr>
          <a:lstStyle/>
          <a:p>
            <a:r>
              <a:rPr lang="zh-CN" altLang="en-US" sz="1100" b="1" u="sng" dirty="0">
                <a:latin typeface="微软雅黑" pitchFamily="34" charset="-122"/>
                <a:ea typeface="微软雅黑" pitchFamily="34" charset="-122"/>
              </a:rPr>
              <a:t>效果图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89254" y="500043"/>
            <a:ext cx="4022509" cy="5504820"/>
          </a:xfrm>
          <a:prstGeom prst="rect">
            <a:avLst/>
          </a:prstGeom>
          <a:noFill/>
        </p:spPr>
        <p:txBody>
          <a:bodyPr wrap="square" lIns="56624" tIns="28311" rIns="56624" bIns="283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展示内容：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科学实验室面积约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80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平方米，由工作人员和辅导员组织参观者进行动手实验；主要选取一些适于观众参与，反应效果明显，经典的科学实验。通过动手实验充分调动起观众参与的积极性，进而激发对科学的兴趣。实验室为封闭空间通风管道可保证室内空气流通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目的：</a:t>
            </a:r>
            <a:endParaRPr lang="zh-CN" altLang="en-US" sz="1200" dirty="0"/>
          </a:p>
          <a:p>
            <a:pPr defTabSz="801139">
              <a:lnSpc>
                <a:spcPct val="150000"/>
              </a:lnSpc>
              <a:defRPr/>
            </a:pPr>
            <a:r>
              <a:rPr lang="en-US" altLang="zh-CN" sz="1100" kern="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、培养学生动手实践能力，掌握创新思维和方法的同时，点燃对学习的兴趣。</a:t>
            </a:r>
          </a:p>
          <a:p>
            <a:pPr defTabSz="801139">
              <a:lnSpc>
                <a:spcPct val="150000"/>
              </a:lnSpc>
              <a:defRPr/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、问题启发式活动模式，把学习科学知识转化成玩知识、用知识、爱知识。</a:t>
            </a:r>
          </a:p>
          <a:p>
            <a:pPr defTabSz="801139">
              <a:lnSpc>
                <a:spcPct val="150000"/>
              </a:lnSpc>
              <a:defRPr/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、科学小实验室，取材生活，让复杂理论问题简单化，知识点生活化，书本概念形象化。将知识与生活建立横向联系，进而提高整体学生整体素质。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展示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方式：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动手体验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操作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说明：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展项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细节：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微软雅黑"/>
              </a:rPr>
              <a:t>目标人群：全体   </a:t>
            </a:r>
            <a:endParaRPr lang="en-US" altLang="zh-CN" sz="1100" dirty="0">
              <a:solidFill>
                <a:srgbClr val="000000"/>
              </a:solidFill>
              <a:latin typeface="微软雅黑"/>
              <a:ea typeface="微软雅黑"/>
              <a:cs typeface="微软雅黑"/>
              <a:sym typeface="微软雅黑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微软雅黑"/>
              </a:rPr>
              <a:t>参与人数：多人</a:t>
            </a:r>
            <a:endParaRPr lang="en-US" altLang="zh-CN" sz="1100" dirty="0">
              <a:solidFill>
                <a:srgbClr val="000000"/>
              </a:solidFill>
              <a:latin typeface="微软雅黑"/>
              <a:ea typeface="微软雅黑"/>
              <a:cs typeface="微软雅黑"/>
              <a:sym typeface="微软雅黑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微软雅黑"/>
              </a:rPr>
              <a:t>运营人员：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微软雅黑"/>
              </a:rPr>
              <a:t>1-2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微软雅黑"/>
                <a:sym typeface="微软雅黑"/>
              </a:rPr>
              <a:t>人</a:t>
            </a:r>
            <a:endParaRPr lang="en-US" altLang="zh-CN" sz="1100" dirty="0">
              <a:solidFill>
                <a:srgbClr val="000000"/>
              </a:solidFill>
              <a:latin typeface="微软雅黑"/>
              <a:ea typeface="微软雅黑"/>
              <a:cs typeface="微软雅黑"/>
              <a:sym typeface="微软雅黑"/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1839989" y="6249197"/>
            <a:ext cx="43196" cy="45815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632" tIns="28316" rIns="56632" bIns="28316"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Documents and Settings\Administrator\桌面\2015.01.25 科学实验室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6612" y="1309513"/>
            <a:ext cx="4125388" cy="2463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3" name="组合 18"/>
          <p:cNvGrpSpPr/>
          <p:nvPr/>
        </p:nvGrpSpPr>
        <p:grpSpPr>
          <a:xfrm>
            <a:off x="407920" y="204645"/>
            <a:ext cx="8333630" cy="223958"/>
            <a:chOff x="477040" y="225631"/>
            <a:chExt cx="9745717" cy="246924"/>
          </a:xfrm>
        </p:grpSpPr>
        <p:sp>
          <p:nvSpPr>
            <p:cNvPr id="20" name="TextBox 19"/>
            <p:cNvSpPr txBox="1"/>
            <p:nvPr/>
          </p:nvSpPr>
          <p:spPr>
            <a:xfrm>
              <a:off x="589434" y="314300"/>
              <a:ext cx="1696561" cy="134966"/>
            </a:xfrm>
            <a:prstGeom prst="rect">
              <a:avLst/>
            </a:prstGeom>
            <a:noFill/>
          </p:spPr>
          <p:txBody>
            <a:bodyPr wrap="square" lIns="0" tIns="0" rIns="0" bIns="32329" rtlCol="0">
              <a:spAutoFit/>
            </a:bodyPr>
            <a:lstStyle/>
            <a:p>
              <a:pPr>
                <a:lnSpc>
                  <a:spcPts val="743"/>
                </a:lnSpc>
              </a:pPr>
              <a:r>
                <a:rPr lang="zh-CN" altLang="en-US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许昌科学技术馆</a:t>
              </a:r>
            </a:p>
          </p:txBody>
        </p:sp>
        <p:sp>
          <p:nvSpPr>
            <p:cNvPr id="21" name="Freeform 3"/>
            <p:cNvSpPr/>
            <p:nvPr/>
          </p:nvSpPr>
          <p:spPr>
            <a:xfrm flipV="1">
              <a:off x="477040" y="423044"/>
              <a:ext cx="9745717" cy="49511"/>
            </a:xfrm>
            <a:custGeom>
              <a:avLst/>
              <a:gdLst>
                <a:gd name="connsiteX0" fmla="*/ 6350 w 12864795"/>
                <a:gd name="connsiteY0" fmla="*/ 6350 h 15240"/>
                <a:gd name="connsiteX1" fmla="*/ 12858445 w 12864795"/>
                <a:gd name="connsiteY1" fmla="*/ 6350 h 1524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2864795" h="15240">
                  <a:moveTo>
                    <a:pt x="6350" y="6350"/>
                  </a:moveTo>
                  <a:lnTo>
                    <a:pt x="12858445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4656" tIns="32329" rIns="64656" bIns="32329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1"/>
            <p:cNvSpPr txBox="1"/>
            <p:nvPr/>
          </p:nvSpPr>
          <p:spPr>
            <a:xfrm>
              <a:off x="2671577" y="315029"/>
              <a:ext cx="1465212" cy="134966"/>
            </a:xfrm>
            <a:prstGeom prst="rect">
              <a:avLst/>
            </a:prstGeom>
            <a:noFill/>
          </p:spPr>
          <p:txBody>
            <a:bodyPr wrap="square" lIns="0" tIns="0" rIns="0" bIns="32329" rtlCol="0">
              <a:spAutoFit/>
            </a:bodyPr>
            <a:lstStyle/>
            <a:p>
              <a:pPr>
                <a:lnSpc>
                  <a:spcPts val="743"/>
                </a:lnSpc>
              </a:pPr>
              <a:r>
                <a:rPr lang="zh-CN" altLang="en-US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楼层   </a:t>
              </a:r>
              <a:r>
                <a:rPr lang="en-US" altLang="zh-CN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3F</a:t>
              </a:r>
            </a:p>
          </p:txBody>
        </p:sp>
        <p:sp>
          <p:nvSpPr>
            <p:cNvPr id="23" name="TextBox 1"/>
            <p:cNvSpPr txBox="1"/>
            <p:nvPr/>
          </p:nvSpPr>
          <p:spPr>
            <a:xfrm>
              <a:off x="4599487" y="315028"/>
              <a:ext cx="1927910" cy="134966"/>
            </a:xfrm>
            <a:prstGeom prst="rect">
              <a:avLst/>
            </a:prstGeom>
            <a:noFill/>
          </p:spPr>
          <p:txBody>
            <a:bodyPr wrap="square" lIns="0" tIns="0" rIns="0" bIns="32329" rtlCol="0">
              <a:spAutoFit/>
            </a:bodyPr>
            <a:lstStyle/>
            <a:p>
              <a:pPr>
                <a:lnSpc>
                  <a:spcPts val="743"/>
                </a:lnSpc>
              </a:pPr>
              <a:r>
                <a:rPr lang="zh-CN" altLang="en-US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展厅</a:t>
              </a:r>
              <a:r>
                <a:rPr lang="en-US" altLang="zh-CN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  </a:t>
              </a:r>
              <a:r>
                <a:rPr lang="zh-CN" altLang="en-US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探索与创造</a:t>
              </a:r>
              <a:endParaRPr lang="en-US" altLang="zh-CN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58577" y="314299"/>
              <a:ext cx="1696561" cy="134966"/>
            </a:xfrm>
            <a:prstGeom prst="rect">
              <a:avLst/>
            </a:prstGeom>
            <a:noFill/>
          </p:spPr>
          <p:txBody>
            <a:bodyPr wrap="square" lIns="0" tIns="0" rIns="0" bIns="32329" rtlCol="0">
              <a:spAutoFit/>
            </a:bodyPr>
            <a:lstStyle/>
            <a:p>
              <a:pPr>
                <a:lnSpc>
                  <a:spcPts val="743"/>
                </a:lnSpc>
              </a:pPr>
              <a:r>
                <a:rPr lang="zh-CN" altLang="en-US" sz="1100" dirty="0">
                  <a:solidFill>
                    <a:srgbClr val="58585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展区    探索宇宙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 rot="5400000">
              <a:off x="2476315" y="343796"/>
              <a:ext cx="236291" cy="17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5400000">
              <a:off x="4405083" y="342920"/>
              <a:ext cx="236291" cy="17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6664172" y="342920"/>
              <a:ext cx="236291" cy="17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8" name="Picture 26" descr="F:\徐文毓新\徐文毓2\办公室\公司LOGO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6040" y="101587"/>
            <a:ext cx="344747" cy="355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462042" y="4518324"/>
            <a:ext cx="1893701" cy="241798"/>
          </a:xfrm>
          <a:prstGeom prst="rect">
            <a:avLst/>
          </a:prstGeom>
          <a:noFill/>
        </p:spPr>
        <p:txBody>
          <a:bodyPr wrap="square" lIns="56582" tIns="28290" rIns="56582" bIns="28290" rtlCol="0">
            <a:spAutoFit/>
          </a:bodyPr>
          <a:lstStyle/>
          <a:p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展品位置图：</a:t>
            </a:r>
          </a:p>
        </p:txBody>
      </p:sp>
    </p:spTree>
    <p:extLst>
      <p:ext uri="{BB962C8B-B14F-4D97-AF65-F5344CB8AC3E}">
        <p14:creationId xmlns:p14="http://schemas.microsoft.com/office/powerpoint/2010/main" xmlns="" val="277672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49499" y="285073"/>
            <a:ext cx="1450741" cy="122616"/>
          </a:xfrm>
          <a:prstGeom prst="rect">
            <a:avLst/>
          </a:prstGeom>
          <a:noFill/>
        </p:spPr>
        <p:txBody>
          <a:bodyPr wrap="square" lIns="0" tIns="0" rIns="0" bIns="28296" rtlCol="0">
            <a:spAutoFit/>
          </a:bodyPr>
          <a:lstStyle/>
          <a:p>
            <a:pPr>
              <a:lnSpc>
                <a:spcPts val="743"/>
              </a:lnSpc>
            </a:pPr>
            <a:r>
              <a:rPr lang="zh-CN" altLang="en-US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许昌科学技术馆</a:t>
            </a:r>
          </a:p>
        </p:txBody>
      </p:sp>
      <p:sp>
        <p:nvSpPr>
          <p:cNvPr id="27" name="Freeform 3"/>
          <p:cNvSpPr/>
          <p:nvPr/>
        </p:nvSpPr>
        <p:spPr>
          <a:xfrm flipV="1">
            <a:off x="453382" y="383700"/>
            <a:ext cx="8333630" cy="44906"/>
          </a:xfrm>
          <a:custGeom>
            <a:avLst/>
            <a:gdLst>
              <a:gd name="connsiteX0" fmla="*/ 6350 w 12864795"/>
              <a:gd name="connsiteY0" fmla="*/ 6350 h 15240"/>
              <a:gd name="connsiteX1" fmla="*/ 12858445 w 12864795"/>
              <a:gd name="connsiteY1" fmla="*/ 6350 h 152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864795" h="15240">
                <a:moveTo>
                  <a:pt x="6350" y="6350"/>
                </a:moveTo>
                <a:lnTo>
                  <a:pt x="12858445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6591" tIns="28296" rIns="56591" bIns="28296"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"/>
          <p:cNvSpPr txBox="1"/>
          <p:nvPr/>
        </p:nvSpPr>
        <p:spPr>
          <a:xfrm>
            <a:off x="2329946" y="285734"/>
            <a:ext cx="1252913" cy="118340"/>
          </a:xfrm>
          <a:prstGeom prst="rect">
            <a:avLst/>
          </a:prstGeom>
          <a:noFill/>
        </p:spPr>
        <p:txBody>
          <a:bodyPr wrap="square" lIns="0" tIns="0" rIns="0" bIns="28296" rtlCol="0">
            <a:spAutoFit/>
          </a:bodyPr>
          <a:lstStyle/>
          <a:p>
            <a:pPr>
              <a:lnSpc>
                <a:spcPts val="743"/>
              </a:lnSpc>
            </a:pPr>
            <a:r>
              <a:rPr lang="zh-CN" altLang="en-US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楼层   </a:t>
            </a:r>
            <a:r>
              <a:rPr lang="en-US" altLang="zh-CN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3F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3978517" y="285732"/>
            <a:ext cx="1648569" cy="122616"/>
          </a:xfrm>
          <a:prstGeom prst="rect">
            <a:avLst/>
          </a:prstGeom>
          <a:noFill/>
        </p:spPr>
        <p:txBody>
          <a:bodyPr wrap="square" lIns="0" tIns="0" rIns="0" bIns="28296" rtlCol="0">
            <a:spAutoFit/>
          </a:bodyPr>
          <a:lstStyle/>
          <a:p>
            <a:pPr>
              <a:lnSpc>
                <a:spcPts val="743"/>
              </a:lnSpc>
            </a:pPr>
            <a:r>
              <a:rPr lang="zh-CN" altLang="en-US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展厅</a:t>
            </a:r>
            <a:r>
              <a:rPr lang="en-US" altLang="zh-CN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  </a:t>
            </a:r>
            <a:r>
              <a:rPr lang="zh-CN" altLang="en-US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宇宙与生命</a:t>
            </a:r>
            <a:endParaRPr lang="en-US" altLang="zh-CN" sz="1100" dirty="0">
              <a:solidFill>
                <a:srgbClr val="58585A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10287" y="285072"/>
            <a:ext cx="1450741" cy="122616"/>
          </a:xfrm>
          <a:prstGeom prst="rect">
            <a:avLst/>
          </a:prstGeom>
          <a:noFill/>
        </p:spPr>
        <p:txBody>
          <a:bodyPr wrap="square" lIns="0" tIns="0" rIns="0" bIns="28296" rtlCol="0">
            <a:spAutoFit/>
          </a:bodyPr>
          <a:lstStyle/>
          <a:p>
            <a:pPr>
              <a:lnSpc>
                <a:spcPts val="743"/>
              </a:lnSpc>
            </a:pPr>
            <a:r>
              <a:rPr lang="zh-CN" altLang="en-US" sz="1100" dirty="0">
                <a:solidFill>
                  <a:srgbClr val="58585A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展区    探索宇宙</a:t>
            </a:r>
          </a:p>
        </p:txBody>
      </p:sp>
      <p:cxnSp>
        <p:nvCxnSpPr>
          <p:cNvPr id="31" name="直接连接符 30"/>
          <p:cNvCxnSpPr/>
          <p:nvPr/>
        </p:nvCxnSpPr>
        <p:spPr>
          <a:xfrm rot="5400000">
            <a:off x="2156846" y="321508"/>
            <a:ext cx="214314" cy="14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rot="5400000">
            <a:off x="3806149" y="320714"/>
            <a:ext cx="214314" cy="14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5400000">
            <a:off x="5737912" y="320714"/>
            <a:ext cx="214314" cy="14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72009" y="448501"/>
            <a:ext cx="4240597" cy="2362095"/>
          </a:xfrm>
          <a:prstGeom prst="rect">
            <a:avLst/>
          </a:prstGeom>
          <a:noFill/>
        </p:spPr>
        <p:txBody>
          <a:bodyPr wrap="square" lIns="56564" tIns="28281" rIns="56564" bIns="28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需布展单位配合制作内容：</a:t>
            </a: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、展品吊挂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壁挂安装基础：无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、展品说明牌：无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、展品图文板：无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、制作封闭墙体及外立面装饰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：封闭空间外部墙体装饰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、制作地台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护栏：无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展品投标时需计取除布展单位配合制作内容以外的所有设计、制作费用，如漏报、错报视为该部分报价已含到展品其他部分报价之中。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灯片编号占位符 19"/>
          <p:cNvSpPr>
            <a:spLocks noGrp="1"/>
          </p:cNvSpPr>
          <p:nvPr>
            <p:ph type="sldNum" sz="quarter" idx="12"/>
          </p:nvPr>
        </p:nvSpPr>
        <p:spPr>
          <a:xfrm>
            <a:off x="2617214" y="6707213"/>
            <a:ext cx="2133600" cy="365125"/>
          </a:xfrm>
        </p:spPr>
        <p:txBody>
          <a:bodyPr/>
          <a:lstStyle/>
          <a:p>
            <a:fld id="{C35DAED7-3D46-43E3-887E-0E9FEB1A9ADE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524" y="448498"/>
            <a:ext cx="3490993" cy="2365439"/>
          </a:xfrm>
          <a:prstGeom prst="rect">
            <a:avLst/>
          </a:prstGeom>
          <a:noFill/>
        </p:spPr>
        <p:txBody>
          <a:bodyPr wrap="square" lIns="56564" tIns="28281" rIns="56564" bIns="28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展品设计制作主要材料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设备要求：</a:t>
            </a: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、主体：详见下述说明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、设备：详见下述说明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、展品说明牌：不涉及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、展品图文板：烤漆钢板丝网印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、其他：除建筑结构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和封闭空间外部墙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装饰外，封闭空间的所有内部设施（包括实验器具、灯光系统、地台、道具、场景、内部装饰、座椅等）深化设计、制作。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、具体需求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：见下表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52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14282" y="285728"/>
          <a:ext cx="8572561" cy="6215105"/>
        </p:xfrm>
        <a:graphic>
          <a:graphicData uri="http://schemas.openxmlformats.org/drawingml/2006/table">
            <a:tbl>
              <a:tblPr/>
              <a:tblGrid>
                <a:gridCol w="411570"/>
                <a:gridCol w="1088628"/>
                <a:gridCol w="6159869"/>
                <a:gridCol w="511755"/>
                <a:gridCol w="400739"/>
              </a:tblGrid>
              <a:tr h="511952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序号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产品名称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规格型号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数量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单位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511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多媒体设备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壁挂，包含84寸液晶触摸一体机（含系统主机）、组合式黑板、音响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套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多媒体教师台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*规格：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2400*750*850mm，一体化台面，采用12.7mm厚知名品牌实验室专用抗培特板成型制作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张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教学安全主控电源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设有电源总开关、漏电保护开关、工作指示表、220V交流输出多用插座等多种操作功能；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zh-CN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个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学生操作台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*规格尺寸：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Φ1200×H750mm(6人/桌)，一体化台面，采用12.7mm抗倍特板成型制作，具有抗弯、易清洁、耐磨、耐辐射、耐高温、耐冲击、耐酸碱、耐腐蚀、防静电、防水、防火、并有稳定的抗菌性能，机械打磨，造型美观。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8</a:t>
                      </a:r>
                      <a:endParaRPr lang="zh-CN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张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学生电源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宋体"/>
                        </a:rPr>
                        <a:t>每张台接受教师演示台台的信号控制电源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。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16</a:t>
                      </a:r>
                      <a:endParaRPr lang="zh-CN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个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学生凳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*规格：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凳面直径350mm高度420-500mm连续可调，*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宋体"/>
                        </a:rPr>
                        <a:t>ABS凳面，喷塑铁架支撑、可升降旋转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。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48</a:t>
                      </a:r>
                      <a:endParaRPr lang="zh-CN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张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7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水槽台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规格尺寸：1200×600×750H，一体化台面，采用12.7mm厚知名品牌实验室专用抗培特板成型制作，四边加厚，机械打磨；新型环保材料，具有抗冲击、耐磨损、防震防摔、防潮、防水、防霉、耐化学腐蚀、耐热、防静电、易清洁防紫外线等特点；四周边缘加厚至25.4mm，并经精密加工、倒角、打磨，呈光滑半圆形，注重人性化设计，美观实用。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zh-CN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张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化验水糟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*规格：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420*320*200mm，*5mm厚高密度黑色PP一体成型，具有弹性、耐酸碱、耐有机溶剂、耐热在无外力作用下加热至1500不变形。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副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三联水嘴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*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宋体"/>
                        </a:rPr>
                        <a:t>铜塑三联化验水嘴、两低一高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。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副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货架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L1060*D400*H1680*7层可放置14个实验箱</a:t>
                      </a:r>
                      <a:endParaRPr lang="zh-CN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个</a:t>
                      </a:r>
                    </a:p>
                  </a:txBody>
                  <a:tcPr marL="5780" marR="5780" marT="57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2932</Words>
  <Application>Microsoft Office PowerPoint</Application>
  <PresentationFormat>全屏显示(4:3)</PresentationFormat>
  <Paragraphs>337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jc</cp:lastModifiedBy>
  <cp:revision>31</cp:revision>
  <dcterms:created xsi:type="dcterms:W3CDTF">2016-12-16T07:13:00Z</dcterms:created>
  <dcterms:modified xsi:type="dcterms:W3CDTF">2017-03-25T06:20:21Z</dcterms:modified>
</cp:coreProperties>
</file>