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1"/>
  </p:notesMasterIdLst>
  <p:sldIdLst>
    <p:sldId id="257" r:id="rId2"/>
    <p:sldId id="258" r:id="rId3"/>
    <p:sldId id="259" r:id="rId4"/>
    <p:sldId id="260" r:id="rId5"/>
    <p:sldId id="261" r:id="rId6"/>
    <p:sldId id="263" r:id="rId7"/>
    <p:sldId id="264" r:id="rId8"/>
    <p:sldId id="265" r:id="rId9"/>
    <p:sldId id="266" r:id="rId10"/>
  </p:sldIdLst>
  <p:sldSz cx="9144000" cy="6858000" type="screen4x3"/>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94" d="100"/>
          <a:sy n="94" d="100"/>
        </p:scale>
        <p:origin x="-1118" y="-67"/>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27782E0-79C0-4AF6-A4FF-69936E0D1A8E}" type="datetimeFigureOut">
              <a:rPr lang="zh-CN" altLang="en-US" smtClean="0"/>
              <a:pPr/>
              <a:t>2017/3/24 Friday</a:t>
            </a:fld>
            <a:endParaRPr lang="zh-CN" alt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1CD14CA-A1EE-41CD-8CE5-9A8B8351787A}" type="slidenum">
              <a:rPr lang="zh-CN" altLang="en-US" smtClean="0"/>
              <a:pPr/>
              <a:t>‹#›</a:t>
            </a:fld>
            <a:endParaRPr lang="zh-CN" altLang="en-US"/>
          </a:p>
        </p:txBody>
      </p:sp>
    </p:spTree>
    <p:extLst>
      <p:ext uri="{BB962C8B-B14F-4D97-AF65-F5344CB8AC3E}">
        <p14:creationId xmlns:p14="http://schemas.microsoft.com/office/powerpoint/2010/main" val="252438111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4722"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14723"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zh-CN" alt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pPr/>
              <a:t>2017/3/24 Friday</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pPr/>
              <a:t>2017/3/24 Friday</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pPr/>
              <a:t>2017/3/24 Friday</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pPr/>
              <a:t>2017/3/24 Friday</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pPr/>
              <a:t>2017/3/24 Friday</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pPr/>
              <a:t>2017/3/24 Friday</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pPr/>
              <a:t>2017/3/24 Friday</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pPr/>
              <a:t>2017/3/24 Friday</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pPr/>
              <a:t>2017/3/24 Friday</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pPr/>
              <a:t>2017/3/24 Friday</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pPr/>
              <a:t>2017/3/24 Friday</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pPr/>
              <a:t>2017/3/24 Friday</a:t>
            </a:fld>
            <a:endParaRPr lang="zh-CN" altLang="en-US"/>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pPr/>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Layout" Target="../slideLayouts/slideLayout7.xml"/><Relationship Id="rId4" Type="http://schemas.openxmlformats.org/officeDocument/2006/relationships/image" Target="../media/image5.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1.xml"/><Relationship Id="rId4" Type="http://schemas.openxmlformats.org/officeDocument/2006/relationships/image" Target="../media/image9.jpeg"/></Relationships>
</file>

<file path=ppt/slides/_rels/slide7.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7.xml"/><Relationship Id="rId6" Type="http://schemas.openxmlformats.org/officeDocument/2006/relationships/image" Target="../media/image8.png"/><Relationship Id="rId5" Type="http://schemas.openxmlformats.org/officeDocument/2006/relationships/image" Target="../media/image13.jpeg"/><Relationship Id="rId4" Type="http://schemas.openxmlformats.org/officeDocument/2006/relationships/image" Target="../media/image12.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矩形 8"/>
          <p:cNvSpPr>
            <a:spLocks noChangeArrowheads="1"/>
          </p:cNvSpPr>
          <p:nvPr/>
        </p:nvSpPr>
        <p:spPr bwMode="auto">
          <a:xfrm>
            <a:off x="785786" y="714356"/>
            <a:ext cx="5713559" cy="819580"/>
          </a:xfrm>
          <a:prstGeom prst="rect">
            <a:avLst/>
          </a:prstGeom>
          <a:noFill/>
          <a:ln w="9525">
            <a:noFill/>
            <a:miter lim="800000"/>
            <a:headEnd/>
            <a:tailEnd/>
          </a:ln>
        </p:spPr>
        <p:txBody>
          <a:bodyPr wrap="square" lIns="80133" tIns="40067" rIns="80133" bIns="40067">
            <a:spAutoFit/>
          </a:bodyPr>
          <a:lstStyle/>
          <a:p>
            <a:pPr defTabSz="914077">
              <a:lnSpc>
                <a:spcPct val="150000"/>
              </a:lnSpc>
              <a:defRPr/>
            </a:pPr>
            <a:r>
              <a:rPr lang="zh-CN" altLang="en-US" sz="1600" b="1" dirty="0">
                <a:solidFill>
                  <a:srgbClr val="FF6600"/>
                </a:solidFill>
                <a:latin typeface="微软雅黑" pitchFamily="34" charset="-122"/>
                <a:ea typeface="微软雅黑" pitchFamily="34" charset="-122"/>
              </a:rPr>
              <a:t>许昌市科学技术</a:t>
            </a:r>
            <a:r>
              <a:rPr lang="zh-CN" altLang="en-US" sz="1600" b="1" dirty="0" smtClean="0">
                <a:solidFill>
                  <a:srgbClr val="FF6600"/>
                </a:solidFill>
                <a:latin typeface="微软雅黑" pitchFamily="34" charset="-122"/>
                <a:ea typeface="微软雅黑" pitchFamily="34" charset="-122"/>
              </a:rPr>
              <a:t>馆展品招标技术文件 </a:t>
            </a:r>
            <a:r>
              <a:rPr lang="zh-CN" altLang="en-US" sz="1600" b="1" dirty="0" smtClean="0">
                <a:latin typeface="微软雅黑" pitchFamily="34" charset="-122"/>
                <a:ea typeface="微软雅黑" pitchFamily="34" charset="-122"/>
              </a:rPr>
              <a:t>第</a:t>
            </a:r>
            <a:r>
              <a:rPr lang="en-US" altLang="zh-CN" sz="1600" b="1" dirty="0" smtClean="0">
                <a:latin typeface="微软雅黑" pitchFamily="34" charset="-122"/>
                <a:ea typeface="微软雅黑" pitchFamily="34" charset="-122"/>
              </a:rPr>
              <a:t>2</a:t>
            </a:r>
            <a:r>
              <a:rPr lang="zh-CN" altLang="en-US" sz="1600" b="1" dirty="0" smtClean="0">
                <a:latin typeface="微软雅黑" pitchFamily="34" charset="-122"/>
                <a:ea typeface="微软雅黑" pitchFamily="34" charset="-122"/>
              </a:rPr>
              <a:t>批</a:t>
            </a:r>
            <a:r>
              <a:rPr lang="en-US" altLang="zh-CN" sz="1600" b="1" dirty="0" smtClean="0">
                <a:latin typeface="微软雅黑" pitchFamily="34" charset="-122"/>
                <a:ea typeface="微软雅黑" pitchFamily="34" charset="-122"/>
              </a:rPr>
              <a:t>-</a:t>
            </a:r>
            <a:r>
              <a:rPr lang="zh-CN" altLang="en-US" sz="1600" b="1" dirty="0" smtClean="0">
                <a:latin typeface="微软雅黑" pitchFamily="34" charset="-122"/>
                <a:ea typeface="微软雅黑" pitchFamily="34" charset="-122"/>
              </a:rPr>
              <a:t>第</a:t>
            </a:r>
            <a:r>
              <a:rPr lang="en-US" altLang="zh-CN" sz="1600" b="1" dirty="0" smtClean="0">
                <a:latin typeface="微软雅黑" pitchFamily="34" charset="-122"/>
                <a:ea typeface="微软雅黑" pitchFamily="34" charset="-122"/>
              </a:rPr>
              <a:t>2</a:t>
            </a:r>
            <a:r>
              <a:rPr lang="zh-CN" altLang="en-US" sz="1600" b="1" dirty="0" smtClean="0">
                <a:latin typeface="微软雅黑" pitchFamily="34" charset="-122"/>
                <a:ea typeface="微软雅黑" pitchFamily="34" charset="-122"/>
              </a:rPr>
              <a:t>包</a:t>
            </a:r>
            <a:r>
              <a:rPr lang="en-US" altLang="zh-CN" sz="1600" b="1" dirty="0" smtClean="0">
                <a:latin typeface="微软雅黑" pitchFamily="34" charset="-122"/>
                <a:ea typeface="微软雅黑" pitchFamily="34" charset="-122"/>
              </a:rPr>
              <a:t> </a:t>
            </a:r>
            <a:endParaRPr lang="en-US" altLang="zh-CN" sz="1600" b="1" dirty="0" smtClean="0">
              <a:solidFill>
                <a:srgbClr val="FF6600"/>
              </a:solidFill>
              <a:latin typeface="微软雅黑" pitchFamily="34" charset="-122"/>
              <a:ea typeface="微软雅黑" pitchFamily="34" charset="-122"/>
            </a:endParaRPr>
          </a:p>
          <a:p>
            <a:pPr defTabSz="914077">
              <a:lnSpc>
                <a:spcPct val="150000"/>
              </a:lnSpc>
              <a:defRPr/>
            </a:pPr>
            <a:r>
              <a:rPr lang="zh-CN" altLang="en-US" sz="1600" b="1" dirty="0" smtClean="0">
                <a:solidFill>
                  <a:srgbClr val="FF6600"/>
                </a:solidFill>
                <a:latin typeface="微软雅黑" pitchFamily="34" charset="-122"/>
                <a:ea typeface="微软雅黑" pitchFamily="34" charset="-122"/>
              </a:rPr>
              <a:t>展品清单：</a:t>
            </a:r>
            <a:endParaRPr lang="en-US" altLang="zh-CN" sz="1600" b="1" dirty="0" smtClean="0">
              <a:solidFill>
                <a:srgbClr val="FF6600"/>
              </a:solidFill>
              <a:latin typeface="微软雅黑" pitchFamily="34" charset="-122"/>
              <a:ea typeface="微软雅黑" pitchFamily="34" charset="-122"/>
            </a:endParaRPr>
          </a:p>
        </p:txBody>
      </p:sp>
      <p:sp>
        <p:nvSpPr>
          <p:cNvPr id="6" name="圆角矩形 5"/>
          <p:cNvSpPr/>
          <p:nvPr/>
        </p:nvSpPr>
        <p:spPr>
          <a:xfrm>
            <a:off x="555211" y="550022"/>
            <a:ext cx="8318651" cy="6123677"/>
          </a:xfrm>
          <a:prstGeom prst="roundRect">
            <a:avLst>
              <a:gd name="adj" fmla="val 2179"/>
            </a:avLst>
          </a:prstGeom>
          <a:noFill/>
          <a:ln w="1905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80133" tIns="40067" rIns="80133" bIns="40067" anchor="ctr"/>
          <a:lstStyle/>
          <a:p>
            <a:pPr algn="ctr" defTabSz="914077">
              <a:defRPr/>
            </a:pPr>
            <a:endParaRPr lang="zh-CN" altLang="en-US" dirty="0"/>
          </a:p>
        </p:txBody>
      </p:sp>
      <p:sp>
        <p:nvSpPr>
          <p:cNvPr id="3078" name="矩形 7"/>
          <p:cNvSpPr>
            <a:spLocks noChangeArrowheads="1"/>
          </p:cNvSpPr>
          <p:nvPr/>
        </p:nvSpPr>
        <p:spPr bwMode="auto">
          <a:xfrm>
            <a:off x="7901904" y="250534"/>
            <a:ext cx="728609" cy="3349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0133" tIns="40067" rIns="80133" bIns="40067">
            <a:spAutoFit/>
          </a:bodyPr>
          <a:lstStyle>
            <a:lvl1pPr eaLnBrk="0" hangingPunct="0">
              <a:defRPr sz="2100">
                <a:solidFill>
                  <a:schemeClr val="tx1"/>
                </a:solidFill>
                <a:latin typeface="Arial" pitchFamily="34" charset="0"/>
                <a:ea typeface="宋体" pitchFamily="2" charset="-122"/>
              </a:defRPr>
            </a:lvl1pPr>
            <a:lvl2pPr marL="742950" indent="-285750" eaLnBrk="0" hangingPunct="0">
              <a:defRPr sz="2100">
                <a:solidFill>
                  <a:schemeClr val="tx1"/>
                </a:solidFill>
                <a:latin typeface="Arial" pitchFamily="34" charset="0"/>
                <a:ea typeface="宋体" pitchFamily="2" charset="-122"/>
              </a:defRPr>
            </a:lvl2pPr>
            <a:lvl3pPr marL="1143000" indent="-228600" eaLnBrk="0" hangingPunct="0">
              <a:defRPr sz="2100">
                <a:solidFill>
                  <a:schemeClr val="tx1"/>
                </a:solidFill>
                <a:latin typeface="Arial" pitchFamily="34" charset="0"/>
                <a:ea typeface="宋体" pitchFamily="2" charset="-122"/>
              </a:defRPr>
            </a:lvl3pPr>
            <a:lvl4pPr marL="1600200" indent="-228600" eaLnBrk="0" hangingPunct="0">
              <a:defRPr sz="2100">
                <a:solidFill>
                  <a:schemeClr val="tx1"/>
                </a:solidFill>
                <a:latin typeface="Arial" pitchFamily="34" charset="0"/>
                <a:ea typeface="宋体" pitchFamily="2" charset="-122"/>
              </a:defRPr>
            </a:lvl4pPr>
            <a:lvl5pPr marL="2057400" indent="-228600" eaLnBrk="0" hangingPunct="0">
              <a:defRPr sz="2100">
                <a:solidFill>
                  <a:schemeClr val="tx1"/>
                </a:solidFill>
                <a:latin typeface="Arial" pitchFamily="34" charset="0"/>
                <a:ea typeface="宋体" pitchFamily="2" charset="-122"/>
              </a:defRPr>
            </a:lvl5pPr>
            <a:lvl6pPr marL="2514600" indent="-228600" defTabSz="1041400" eaLnBrk="0" fontAlgn="base" hangingPunct="0">
              <a:spcBef>
                <a:spcPct val="0"/>
              </a:spcBef>
              <a:spcAft>
                <a:spcPct val="0"/>
              </a:spcAft>
              <a:defRPr sz="2100">
                <a:solidFill>
                  <a:schemeClr val="tx1"/>
                </a:solidFill>
                <a:latin typeface="Arial" pitchFamily="34" charset="0"/>
                <a:ea typeface="宋体" pitchFamily="2" charset="-122"/>
              </a:defRPr>
            </a:lvl6pPr>
            <a:lvl7pPr marL="2971800" indent="-228600" defTabSz="1041400" eaLnBrk="0" fontAlgn="base" hangingPunct="0">
              <a:spcBef>
                <a:spcPct val="0"/>
              </a:spcBef>
              <a:spcAft>
                <a:spcPct val="0"/>
              </a:spcAft>
              <a:defRPr sz="2100">
                <a:solidFill>
                  <a:schemeClr val="tx1"/>
                </a:solidFill>
                <a:latin typeface="Arial" pitchFamily="34" charset="0"/>
                <a:ea typeface="宋体" pitchFamily="2" charset="-122"/>
              </a:defRPr>
            </a:lvl7pPr>
            <a:lvl8pPr marL="3429000" indent="-228600" defTabSz="1041400" eaLnBrk="0" fontAlgn="base" hangingPunct="0">
              <a:spcBef>
                <a:spcPct val="0"/>
              </a:spcBef>
              <a:spcAft>
                <a:spcPct val="0"/>
              </a:spcAft>
              <a:defRPr sz="2100">
                <a:solidFill>
                  <a:schemeClr val="tx1"/>
                </a:solidFill>
                <a:latin typeface="Arial" pitchFamily="34" charset="0"/>
                <a:ea typeface="宋体" pitchFamily="2" charset="-122"/>
              </a:defRPr>
            </a:lvl8pPr>
            <a:lvl9pPr marL="3886200" indent="-228600" defTabSz="1041400" eaLnBrk="0" fontAlgn="base" hangingPunct="0">
              <a:spcBef>
                <a:spcPct val="0"/>
              </a:spcBef>
              <a:spcAft>
                <a:spcPct val="0"/>
              </a:spcAft>
              <a:defRPr sz="2100">
                <a:solidFill>
                  <a:schemeClr val="tx1"/>
                </a:solidFill>
                <a:latin typeface="Arial" pitchFamily="34" charset="0"/>
                <a:ea typeface="宋体" pitchFamily="2" charset="-122"/>
              </a:defRPr>
            </a:lvl9pPr>
          </a:lstStyle>
          <a:p>
            <a:pPr eaLnBrk="1" hangingPunct="1"/>
            <a:r>
              <a:rPr lang="en-US" altLang="zh-CN" sz="1600" b="1" dirty="0" smtClean="0">
                <a:solidFill>
                  <a:schemeClr val="bg1"/>
                </a:solidFill>
                <a:latin typeface="微软雅黑" pitchFamily="34" charset="-122"/>
                <a:ea typeface="微软雅黑" pitchFamily="34" charset="-122"/>
              </a:rPr>
              <a:t>  1 F</a:t>
            </a:r>
            <a:endParaRPr lang="zh-CN" altLang="en-US" sz="1600" dirty="0">
              <a:solidFill>
                <a:schemeClr val="bg1"/>
              </a:solidFill>
              <a:latin typeface="Calibri" pitchFamily="34" charset="0"/>
            </a:endParaRPr>
          </a:p>
        </p:txBody>
      </p:sp>
      <p:cxnSp>
        <p:nvCxnSpPr>
          <p:cNvPr id="13" name="直接连接符 12"/>
          <p:cNvCxnSpPr/>
          <p:nvPr/>
        </p:nvCxnSpPr>
        <p:spPr>
          <a:xfrm flipV="1">
            <a:off x="857224" y="1142984"/>
            <a:ext cx="4643470" cy="1440"/>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graphicFrame>
        <p:nvGraphicFramePr>
          <p:cNvPr id="7" name="表格 6"/>
          <p:cNvGraphicFramePr>
            <a:graphicFrameLocks noGrp="1"/>
          </p:cNvGraphicFramePr>
          <p:nvPr/>
        </p:nvGraphicFramePr>
        <p:xfrm>
          <a:off x="857224" y="1571612"/>
          <a:ext cx="7072362" cy="1214446"/>
        </p:xfrm>
        <a:graphic>
          <a:graphicData uri="http://schemas.openxmlformats.org/drawingml/2006/table">
            <a:tbl>
              <a:tblPr/>
              <a:tblGrid>
                <a:gridCol w="2009448"/>
                <a:gridCol w="1212405"/>
                <a:gridCol w="2589458"/>
                <a:gridCol w="527622"/>
                <a:gridCol w="733429"/>
              </a:tblGrid>
              <a:tr h="388278">
                <a:tc>
                  <a:txBody>
                    <a:bodyPr/>
                    <a:lstStyle/>
                    <a:p>
                      <a:pPr algn="ctr" fontAlgn="ctr"/>
                      <a:r>
                        <a:rPr lang="zh-CN" altLang="en-US" sz="1200" b="1" i="0" u="none" strike="noStrike" dirty="0">
                          <a:solidFill>
                            <a:srgbClr val="000000"/>
                          </a:solidFill>
                          <a:latin typeface="宋体"/>
                        </a:rPr>
                        <a:t>展区名称</a:t>
                      </a:r>
                    </a:p>
                  </a:txBody>
                  <a:tcPr marL="6531" marR="6531" marT="653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zh-CN" altLang="en-US" sz="1200" b="1" i="0" u="none" strike="noStrike" dirty="0">
                          <a:solidFill>
                            <a:srgbClr val="000000"/>
                          </a:solidFill>
                          <a:latin typeface="宋体"/>
                        </a:rPr>
                        <a:t>序号</a:t>
                      </a:r>
                    </a:p>
                  </a:txBody>
                  <a:tcPr marL="6531" marR="6531" marT="653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zh-CN" altLang="en-US" sz="1200" b="1" i="0" u="none" strike="noStrike" dirty="0">
                          <a:solidFill>
                            <a:srgbClr val="000000"/>
                          </a:solidFill>
                          <a:latin typeface="宋体"/>
                        </a:rPr>
                        <a:t>展项名称</a:t>
                      </a:r>
                    </a:p>
                  </a:txBody>
                  <a:tcPr marL="6531" marR="6531" marT="653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zh-CN" altLang="en-US" sz="1200" b="1" i="0" u="none" strike="noStrike" dirty="0">
                          <a:solidFill>
                            <a:srgbClr val="000000"/>
                          </a:solidFill>
                          <a:latin typeface="宋体"/>
                        </a:rPr>
                        <a:t>体量</a:t>
                      </a:r>
                    </a:p>
                  </a:txBody>
                  <a:tcPr marL="6531" marR="6531" marT="653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zh-CN" altLang="en-US" sz="1200" b="1" i="0" u="none" strike="noStrike" dirty="0">
                          <a:solidFill>
                            <a:srgbClr val="000000"/>
                          </a:solidFill>
                          <a:latin typeface="宋体"/>
                        </a:rPr>
                        <a:t>批次</a:t>
                      </a:r>
                    </a:p>
                  </a:txBody>
                  <a:tcPr marL="6531" marR="6531" marT="653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r>
              <a:tr h="413084">
                <a:tc>
                  <a:txBody>
                    <a:bodyPr/>
                    <a:lstStyle/>
                    <a:p>
                      <a:pPr algn="l" fontAlgn="ctr"/>
                      <a:r>
                        <a:rPr lang="zh-CN" altLang="en-US" sz="1100" b="0" i="0" u="none" strike="noStrike" dirty="0">
                          <a:solidFill>
                            <a:srgbClr val="000000"/>
                          </a:solidFill>
                          <a:latin typeface="等线"/>
                        </a:rPr>
                        <a:t>二层</a:t>
                      </a:r>
                      <a:r>
                        <a:rPr lang="en-US" altLang="zh-CN" sz="1100" b="0" i="0" u="none" strike="noStrike" dirty="0">
                          <a:solidFill>
                            <a:srgbClr val="000000"/>
                          </a:solidFill>
                          <a:latin typeface="等线"/>
                        </a:rPr>
                        <a:t>.4.</a:t>
                      </a:r>
                      <a:r>
                        <a:rPr lang="zh-CN" altLang="en-US" sz="1100" b="0" i="0" u="none" strike="noStrike" dirty="0">
                          <a:solidFill>
                            <a:srgbClr val="000000"/>
                          </a:solidFill>
                          <a:latin typeface="等线"/>
                        </a:rPr>
                        <a:t>数学</a:t>
                      </a:r>
                    </a:p>
                  </a:txBody>
                  <a:tcPr marL="6531" marR="6531" marT="653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US" sz="1100" b="0" i="0" u="none" strike="noStrike" dirty="0">
                          <a:solidFill>
                            <a:srgbClr val="000000"/>
                          </a:solidFill>
                          <a:latin typeface="等线"/>
                        </a:rPr>
                        <a:t>XC02-4-18</a:t>
                      </a:r>
                    </a:p>
                  </a:txBody>
                  <a:tcPr marL="6531" marR="6531" marT="653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zh-CN" altLang="en-US" sz="1100" b="0" i="0" u="none" strike="noStrike" dirty="0">
                          <a:solidFill>
                            <a:srgbClr val="000000"/>
                          </a:solidFill>
                          <a:latin typeface="等线"/>
                        </a:rPr>
                        <a:t>梦幻剧场</a:t>
                      </a:r>
                    </a:p>
                  </a:txBody>
                  <a:tcPr marL="6531" marR="6531" marT="653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zh-CN" altLang="en-US" sz="1100" b="0" i="0" u="none" strike="noStrike" dirty="0">
                          <a:solidFill>
                            <a:srgbClr val="000000"/>
                          </a:solidFill>
                          <a:latin typeface="等线"/>
                        </a:rPr>
                        <a:t>大型</a:t>
                      </a:r>
                    </a:p>
                  </a:txBody>
                  <a:tcPr marL="6531" marR="6531" marT="653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zh-CN" altLang="en-US" sz="1100" b="0" i="0" u="none" strike="noStrike" dirty="0">
                          <a:solidFill>
                            <a:srgbClr val="000000"/>
                          </a:solidFill>
                          <a:latin typeface="等线"/>
                        </a:rPr>
                        <a:t>第</a:t>
                      </a:r>
                      <a:r>
                        <a:rPr lang="en-US" altLang="zh-CN" sz="1100" b="0" i="0" u="none" strike="noStrike" dirty="0">
                          <a:solidFill>
                            <a:srgbClr val="000000"/>
                          </a:solidFill>
                          <a:latin typeface="等线"/>
                        </a:rPr>
                        <a:t>2</a:t>
                      </a:r>
                      <a:r>
                        <a:rPr lang="zh-CN" altLang="en-US" sz="1100" b="0" i="0" u="none" strike="noStrike" dirty="0">
                          <a:solidFill>
                            <a:srgbClr val="000000"/>
                          </a:solidFill>
                          <a:latin typeface="等线"/>
                        </a:rPr>
                        <a:t>批</a:t>
                      </a:r>
                    </a:p>
                  </a:txBody>
                  <a:tcPr marL="6531" marR="6531" marT="653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r>
              <a:tr h="413084">
                <a:tc>
                  <a:txBody>
                    <a:bodyPr/>
                    <a:lstStyle/>
                    <a:p>
                      <a:pPr algn="l" fontAlgn="ctr"/>
                      <a:r>
                        <a:rPr lang="zh-CN" altLang="en-US" sz="1100" b="0" i="0" u="none" strike="noStrike">
                          <a:solidFill>
                            <a:srgbClr val="000000"/>
                          </a:solidFill>
                          <a:latin typeface="等线"/>
                        </a:rPr>
                        <a:t>三层</a:t>
                      </a:r>
                      <a:r>
                        <a:rPr lang="en-US" altLang="zh-CN" sz="1100" b="0" i="0" u="none" strike="noStrike">
                          <a:solidFill>
                            <a:srgbClr val="000000"/>
                          </a:solidFill>
                          <a:latin typeface="等线"/>
                        </a:rPr>
                        <a:t>.3.</a:t>
                      </a:r>
                      <a:r>
                        <a:rPr lang="zh-CN" altLang="en-US" sz="1100" b="0" i="0" u="none" strike="noStrike">
                          <a:solidFill>
                            <a:srgbClr val="000000"/>
                          </a:solidFill>
                          <a:latin typeface="等线"/>
                        </a:rPr>
                        <a:t>珍爱生命</a:t>
                      </a:r>
                    </a:p>
                  </a:txBody>
                  <a:tcPr marL="6531" marR="6531" marT="653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US" sz="1100" b="0" i="0" u="none" strike="noStrike">
                          <a:solidFill>
                            <a:srgbClr val="000000"/>
                          </a:solidFill>
                          <a:latin typeface="等线"/>
                        </a:rPr>
                        <a:t>XC03-4-18</a:t>
                      </a:r>
                    </a:p>
                  </a:txBody>
                  <a:tcPr marL="6531" marR="6531" marT="653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zh-CN" altLang="en-US" sz="1100" b="0" i="0" u="none" strike="noStrike">
                          <a:solidFill>
                            <a:srgbClr val="000000"/>
                          </a:solidFill>
                          <a:latin typeface="等线"/>
                        </a:rPr>
                        <a:t>人体剧场</a:t>
                      </a:r>
                    </a:p>
                  </a:txBody>
                  <a:tcPr marL="6531" marR="6531" marT="653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zh-CN" altLang="en-US" sz="1100" b="0" i="0" u="none" strike="noStrike">
                          <a:solidFill>
                            <a:srgbClr val="000000"/>
                          </a:solidFill>
                          <a:latin typeface="等线"/>
                        </a:rPr>
                        <a:t>大型</a:t>
                      </a:r>
                    </a:p>
                  </a:txBody>
                  <a:tcPr marL="6531" marR="6531" marT="653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zh-CN" altLang="en-US" sz="1100" b="0" i="0" u="none" strike="noStrike" dirty="0">
                          <a:solidFill>
                            <a:srgbClr val="000000"/>
                          </a:solidFill>
                          <a:latin typeface="等线"/>
                        </a:rPr>
                        <a:t>第</a:t>
                      </a:r>
                      <a:r>
                        <a:rPr lang="en-US" altLang="zh-CN" sz="1100" b="0" i="0" u="none" strike="noStrike" dirty="0">
                          <a:solidFill>
                            <a:srgbClr val="000000"/>
                          </a:solidFill>
                          <a:latin typeface="等线"/>
                        </a:rPr>
                        <a:t>2</a:t>
                      </a:r>
                      <a:r>
                        <a:rPr lang="zh-CN" altLang="en-US" sz="1100" b="0" i="0" u="none" strike="noStrike" dirty="0">
                          <a:solidFill>
                            <a:srgbClr val="000000"/>
                          </a:solidFill>
                          <a:latin typeface="等线"/>
                        </a:rPr>
                        <a:t>批</a:t>
                      </a:r>
                    </a:p>
                  </a:txBody>
                  <a:tcPr marL="6531" marR="6531" marT="653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r>
            </a:tbl>
          </a:graphicData>
        </a:graphic>
      </p:graphicFrame>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4722" name="灯片编号占位符 1"/>
          <p:cNvSpPr>
            <a:spLocks noGrp="1"/>
          </p:cNvSpPr>
          <p:nvPr>
            <p:ph type="sldNum" sz="quarter" idx="10"/>
          </p:nvPr>
        </p:nvSpPr>
        <p:spPr/>
        <p:txBody>
          <a:bodyPr/>
          <a:lstStyle/>
          <a:p>
            <a:pPr defTabSz="912787" fontAlgn="base">
              <a:spcBef>
                <a:spcPct val="0"/>
              </a:spcBef>
              <a:spcAft>
                <a:spcPct val="0"/>
              </a:spcAft>
              <a:defRPr/>
            </a:pPr>
            <a:fld id="{0A6A4DF5-C17E-4470-9753-405754539A2D}" type="slidenum">
              <a:rPr lang="zh-CN" altLang="en-US" smtClean="0"/>
              <a:pPr defTabSz="912787" fontAlgn="base">
                <a:spcBef>
                  <a:spcPct val="0"/>
                </a:spcBef>
                <a:spcAft>
                  <a:spcPct val="0"/>
                </a:spcAft>
                <a:defRPr/>
              </a:pPr>
              <a:t>2</a:t>
            </a:fld>
            <a:endParaRPr lang="en-US" altLang="zh-CN" smtClean="0"/>
          </a:p>
        </p:txBody>
      </p:sp>
      <p:sp>
        <p:nvSpPr>
          <p:cNvPr id="422915" name="TextBox 11"/>
          <p:cNvSpPr txBox="1">
            <a:spLocks noChangeArrowheads="1"/>
          </p:cNvSpPr>
          <p:nvPr/>
        </p:nvSpPr>
        <p:spPr bwMode="auto">
          <a:xfrm>
            <a:off x="483264" y="499628"/>
            <a:ext cx="4946665" cy="241861"/>
          </a:xfrm>
          <a:prstGeom prst="rect">
            <a:avLst/>
          </a:prstGeom>
          <a:noFill/>
          <a:ln w="9525">
            <a:noFill/>
            <a:miter lim="800000"/>
            <a:headEnd/>
            <a:tailEnd/>
          </a:ln>
        </p:spPr>
        <p:txBody>
          <a:bodyPr lIns="56644" tIns="28321" rIns="56644" bIns="28321">
            <a:spAutoFit/>
          </a:bodyPr>
          <a:lstStyle/>
          <a:p>
            <a:r>
              <a:rPr lang="zh-CN" altLang="en-US" sz="1200" b="1" dirty="0">
                <a:latin typeface="微软雅黑" pitchFamily="34" charset="-122"/>
                <a:ea typeface="微软雅黑" pitchFamily="34" charset="-122"/>
              </a:rPr>
              <a:t>展项编号及名称：</a:t>
            </a:r>
            <a:r>
              <a:rPr lang="en-US" altLang="zh-CN" sz="1200" b="1" dirty="0">
                <a:latin typeface="微软雅黑" pitchFamily="34" charset="-122"/>
                <a:ea typeface="微软雅黑" pitchFamily="34" charset="-122"/>
                <a:sym typeface="微软雅黑" pitchFamily="34" charset="-122"/>
              </a:rPr>
              <a:t>XC02-4-18</a:t>
            </a:r>
            <a:r>
              <a:rPr lang="zh-CN" altLang="en-US" sz="1200" b="1" dirty="0">
                <a:latin typeface="微软雅黑" pitchFamily="34" charset="-122"/>
                <a:ea typeface="微软雅黑" pitchFamily="34" charset="-122"/>
                <a:sym typeface="微软雅黑" pitchFamily="34" charset="-122"/>
              </a:rPr>
              <a:t>梦幻剧场</a:t>
            </a:r>
            <a:endParaRPr lang="zh-CN" altLang="en-US" sz="1200" b="1" dirty="0">
              <a:latin typeface="微软雅黑" pitchFamily="34" charset="-122"/>
              <a:ea typeface="微软雅黑" pitchFamily="34" charset="-122"/>
            </a:endParaRPr>
          </a:p>
        </p:txBody>
      </p:sp>
      <p:sp>
        <p:nvSpPr>
          <p:cNvPr id="422916" name="TextBox 12"/>
          <p:cNvSpPr txBox="1">
            <a:spLocks noChangeArrowheads="1"/>
          </p:cNvSpPr>
          <p:nvPr/>
        </p:nvSpPr>
        <p:spPr bwMode="auto">
          <a:xfrm>
            <a:off x="285071" y="5143140"/>
            <a:ext cx="4023577" cy="241861"/>
          </a:xfrm>
          <a:prstGeom prst="rect">
            <a:avLst/>
          </a:prstGeom>
          <a:noFill/>
          <a:ln w="9525">
            <a:noFill/>
            <a:miter lim="800000"/>
            <a:headEnd/>
            <a:tailEnd/>
          </a:ln>
        </p:spPr>
        <p:txBody>
          <a:bodyPr lIns="56644" tIns="28321" rIns="56644" bIns="28321">
            <a:spAutoFit/>
          </a:bodyPr>
          <a:lstStyle/>
          <a:p>
            <a:r>
              <a:rPr lang="zh-CN" altLang="en-US" sz="1200" b="1">
                <a:latin typeface="微软雅黑" pitchFamily="34" charset="-122"/>
                <a:ea typeface="微软雅黑" pitchFamily="34" charset="-122"/>
              </a:rPr>
              <a:t>展项位置图：</a:t>
            </a:r>
          </a:p>
        </p:txBody>
      </p:sp>
      <p:pic>
        <p:nvPicPr>
          <p:cNvPr id="422917" name="Picture 2" descr="C:\Documents and Settings\Administrator\桌面\许昌12月最新展品效果图\黑线框平面.pn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12218" y="5334640"/>
            <a:ext cx="2201837" cy="1523360"/>
          </a:xfrm>
          <a:prstGeom prst="rect">
            <a:avLst/>
          </a:prstGeom>
          <a:noFill/>
          <a:ln w="9525">
            <a:noFill/>
            <a:miter lim="800000"/>
            <a:headEnd/>
            <a:tailEnd/>
          </a:ln>
        </p:spPr>
      </p:pic>
      <p:sp>
        <p:nvSpPr>
          <p:cNvPr id="422918" name="TextBox 14"/>
          <p:cNvSpPr txBox="1">
            <a:spLocks noChangeArrowheads="1"/>
          </p:cNvSpPr>
          <p:nvPr/>
        </p:nvSpPr>
        <p:spPr bwMode="auto">
          <a:xfrm>
            <a:off x="4789198" y="499629"/>
            <a:ext cx="4022220" cy="5042350"/>
          </a:xfrm>
          <a:prstGeom prst="rect">
            <a:avLst/>
          </a:prstGeom>
          <a:noFill/>
          <a:ln w="9525">
            <a:noFill/>
            <a:miter lim="800000"/>
            <a:headEnd/>
            <a:tailEnd/>
          </a:ln>
        </p:spPr>
        <p:txBody>
          <a:bodyPr lIns="56644" tIns="28321" rIns="56644" bIns="28321">
            <a:spAutoFit/>
          </a:bodyPr>
          <a:lstStyle/>
          <a:p>
            <a:pPr>
              <a:lnSpc>
                <a:spcPct val="150000"/>
              </a:lnSpc>
            </a:pPr>
            <a:r>
              <a:rPr lang="zh-CN" altLang="en-US" sz="1200" b="1" dirty="0">
                <a:latin typeface="微软雅黑" pitchFamily="34" charset="-122"/>
                <a:ea typeface="微软雅黑" pitchFamily="34" charset="-122"/>
              </a:rPr>
              <a:t>展示内容：</a:t>
            </a:r>
            <a:endParaRPr lang="en-US" altLang="zh-CN" sz="1200" b="1" dirty="0">
              <a:latin typeface="微软雅黑" pitchFamily="34" charset="-122"/>
              <a:ea typeface="微软雅黑" pitchFamily="34" charset="-122"/>
            </a:endParaRPr>
          </a:p>
          <a:p>
            <a:pPr>
              <a:lnSpc>
                <a:spcPct val="150000"/>
              </a:lnSpc>
            </a:pPr>
            <a:r>
              <a:rPr lang="zh-CN" altLang="en-US" sz="1100" dirty="0">
                <a:latin typeface="微软雅黑" pitchFamily="34" charset="-122"/>
                <a:ea typeface="微软雅黑" pitchFamily="34" charset="-122"/>
              </a:rPr>
              <a:t>梦幻科普剧场是将全息影像表演为主的梦幻剧场和常规科普剧表演及影片播放场地合三为一。日常以播放梦幻剧为主，平时还可进行影片播放</a:t>
            </a:r>
            <a:r>
              <a:rPr lang="zh-CN" altLang="en-US" sz="1100" dirty="0">
                <a:solidFill>
                  <a:srgbClr val="000000"/>
                </a:solidFill>
                <a:latin typeface="微软雅黑" pitchFamily="34" charset="-122"/>
                <a:ea typeface="微软雅黑" pitchFamily="34" charset="-122"/>
                <a:sym typeface="微软雅黑" pitchFamily="34" charset="-122"/>
              </a:rPr>
              <a:t>。</a:t>
            </a:r>
            <a:endParaRPr lang="en-US" altLang="zh-CN" sz="1100" dirty="0">
              <a:solidFill>
                <a:srgbClr val="000000"/>
              </a:solidFill>
              <a:latin typeface="微软雅黑" pitchFamily="34" charset="-122"/>
              <a:ea typeface="微软雅黑" pitchFamily="34" charset="-122"/>
              <a:sym typeface="微软雅黑" pitchFamily="34" charset="-122"/>
            </a:endParaRPr>
          </a:p>
          <a:p>
            <a:pPr>
              <a:lnSpc>
                <a:spcPct val="150000"/>
              </a:lnSpc>
            </a:pPr>
            <a:endParaRPr lang="en-US" altLang="zh-CN" sz="1100" dirty="0">
              <a:solidFill>
                <a:srgbClr val="000000"/>
              </a:solidFill>
              <a:latin typeface="微软雅黑" pitchFamily="34" charset="-122"/>
              <a:ea typeface="微软雅黑" pitchFamily="34" charset="-122"/>
              <a:sym typeface="微软雅黑" pitchFamily="34" charset="-122"/>
            </a:endParaRPr>
          </a:p>
          <a:p>
            <a:pPr>
              <a:lnSpc>
                <a:spcPct val="150000"/>
              </a:lnSpc>
            </a:pPr>
            <a:r>
              <a:rPr lang="zh-CN" altLang="en-US" sz="1200" b="1" dirty="0">
                <a:latin typeface="微软雅黑" pitchFamily="34" charset="-122"/>
                <a:ea typeface="微软雅黑" pitchFamily="34" charset="-122"/>
                <a:sym typeface="微软雅黑" pitchFamily="34" charset="-122"/>
              </a:rPr>
              <a:t>科学原理：</a:t>
            </a:r>
            <a:endParaRPr lang="en-US" altLang="zh-CN" sz="1200" b="1" dirty="0">
              <a:latin typeface="微软雅黑" pitchFamily="34" charset="-122"/>
              <a:ea typeface="微软雅黑" pitchFamily="34" charset="-122"/>
              <a:sym typeface="微软雅黑" pitchFamily="34" charset="-122"/>
            </a:endParaRPr>
          </a:p>
          <a:p>
            <a:pPr>
              <a:lnSpc>
                <a:spcPct val="150000"/>
              </a:lnSpc>
            </a:pPr>
            <a:r>
              <a:rPr lang="zh-CN" altLang="en-US" sz="1100" dirty="0">
                <a:latin typeface="微软雅黑" pitchFamily="34" charset="-122"/>
                <a:ea typeface="微软雅黑" pitchFamily="34" charset="-122"/>
              </a:rPr>
              <a:t>科普剧表演时电动投影幕布将影像演示区隔开，幕布投影可配合剧场表演，平时还可进行影片播放</a:t>
            </a:r>
            <a:endParaRPr lang="en-US" altLang="zh-CN" sz="1100" dirty="0">
              <a:solidFill>
                <a:srgbClr val="000000"/>
              </a:solidFill>
              <a:latin typeface="微软雅黑" pitchFamily="34" charset="-122"/>
              <a:ea typeface="微软雅黑" pitchFamily="34" charset="-122"/>
              <a:sym typeface="微软雅黑" pitchFamily="34" charset="-122"/>
            </a:endParaRPr>
          </a:p>
          <a:p>
            <a:pPr>
              <a:lnSpc>
                <a:spcPct val="150000"/>
              </a:lnSpc>
            </a:pPr>
            <a:endParaRPr lang="en-US" altLang="zh-CN" sz="1100" dirty="0">
              <a:solidFill>
                <a:srgbClr val="000000"/>
              </a:solidFill>
              <a:latin typeface="微软雅黑" pitchFamily="34" charset="-122"/>
              <a:ea typeface="微软雅黑" pitchFamily="34" charset="-122"/>
              <a:sym typeface="微软雅黑" pitchFamily="34" charset="-122"/>
            </a:endParaRPr>
          </a:p>
          <a:p>
            <a:pPr>
              <a:lnSpc>
                <a:spcPct val="150000"/>
              </a:lnSpc>
            </a:pPr>
            <a:r>
              <a:rPr lang="zh-CN" altLang="en-US" sz="1200" b="1" dirty="0">
                <a:latin typeface="微软雅黑" pitchFamily="34" charset="-122"/>
                <a:ea typeface="微软雅黑" pitchFamily="34" charset="-122"/>
              </a:rPr>
              <a:t>展示方式：</a:t>
            </a:r>
            <a:endParaRPr lang="en-US" altLang="zh-CN" sz="1200" b="1" dirty="0">
              <a:latin typeface="微软雅黑" pitchFamily="34" charset="-122"/>
              <a:ea typeface="微软雅黑" pitchFamily="34" charset="-122"/>
            </a:endParaRPr>
          </a:p>
          <a:p>
            <a:pPr>
              <a:lnSpc>
                <a:spcPct val="150000"/>
              </a:lnSpc>
            </a:pPr>
            <a:r>
              <a:rPr lang="zh-CN" altLang="en-US" sz="1100" dirty="0">
                <a:solidFill>
                  <a:srgbClr val="000000"/>
                </a:solidFill>
                <a:latin typeface="微软雅黑" pitchFamily="34" charset="-122"/>
                <a:ea typeface="微软雅黑" pitchFamily="34" charset="-122"/>
                <a:sym typeface="微软雅黑" pitchFamily="34" charset="-122"/>
              </a:rPr>
              <a:t>多媒体</a:t>
            </a:r>
            <a:endParaRPr lang="en-US" altLang="zh-CN" sz="1100" dirty="0">
              <a:solidFill>
                <a:srgbClr val="000000"/>
              </a:solidFill>
              <a:latin typeface="微软雅黑" pitchFamily="34" charset="-122"/>
              <a:ea typeface="微软雅黑" pitchFamily="34" charset="-122"/>
              <a:sym typeface="微软雅黑" pitchFamily="34" charset="-122"/>
            </a:endParaRPr>
          </a:p>
          <a:p>
            <a:pPr>
              <a:lnSpc>
                <a:spcPct val="150000"/>
              </a:lnSpc>
            </a:pPr>
            <a:endParaRPr lang="en-US" altLang="zh-CN" sz="1100" dirty="0">
              <a:solidFill>
                <a:srgbClr val="000000"/>
              </a:solidFill>
              <a:latin typeface="微软雅黑" pitchFamily="34" charset="-122"/>
              <a:ea typeface="微软雅黑" pitchFamily="34" charset="-122"/>
              <a:sym typeface="微软雅黑" pitchFamily="34" charset="-122"/>
            </a:endParaRPr>
          </a:p>
          <a:p>
            <a:pPr>
              <a:lnSpc>
                <a:spcPct val="150000"/>
              </a:lnSpc>
            </a:pPr>
            <a:r>
              <a:rPr lang="zh-CN" altLang="en-US" sz="1200" b="1" dirty="0">
                <a:latin typeface="微软雅黑" pitchFamily="34" charset="-122"/>
                <a:ea typeface="微软雅黑" pitchFamily="34" charset="-122"/>
              </a:rPr>
              <a:t>操作说明：</a:t>
            </a:r>
            <a:endParaRPr lang="en-US" altLang="zh-CN" sz="1200" b="1" dirty="0">
              <a:latin typeface="微软雅黑" pitchFamily="34" charset="-122"/>
              <a:ea typeface="微软雅黑" pitchFamily="34" charset="-122"/>
            </a:endParaRPr>
          </a:p>
          <a:p>
            <a:pPr>
              <a:lnSpc>
                <a:spcPct val="150000"/>
              </a:lnSpc>
            </a:pPr>
            <a:r>
              <a:rPr lang="zh-CN" altLang="en-US" sz="1100" dirty="0">
                <a:solidFill>
                  <a:srgbClr val="000000"/>
                </a:solidFill>
                <a:latin typeface="微软雅黑" pitchFamily="34" charset="-122"/>
                <a:ea typeface="微软雅黑" pitchFamily="34" charset="-122"/>
                <a:sym typeface="微软雅黑" pitchFamily="34" charset="-122"/>
              </a:rPr>
              <a:t>观看</a:t>
            </a:r>
            <a:endParaRPr lang="en-US" altLang="zh-CN" sz="1100" dirty="0">
              <a:solidFill>
                <a:srgbClr val="000000"/>
              </a:solidFill>
              <a:latin typeface="微软雅黑" pitchFamily="34" charset="-122"/>
              <a:ea typeface="微软雅黑" pitchFamily="34" charset="-122"/>
              <a:sym typeface="微软雅黑" pitchFamily="34" charset="-122"/>
            </a:endParaRPr>
          </a:p>
          <a:p>
            <a:pPr>
              <a:lnSpc>
                <a:spcPct val="150000"/>
              </a:lnSpc>
            </a:pPr>
            <a:endParaRPr lang="en-US" altLang="zh-CN" sz="1100" b="1" dirty="0">
              <a:latin typeface="微软雅黑" pitchFamily="34" charset="-122"/>
              <a:ea typeface="微软雅黑" pitchFamily="34" charset="-122"/>
            </a:endParaRPr>
          </a:p>
          <a:p>
            <a:pPr>
              <a:lnSpc>
                <a:spcPct val="150000"/>
              </a:lnSpc>
            </a:pPr>
            <a:r>
              <a:rPr lang="zh-CN" altLang="en-US" sz="1200" b="1" dirty="0">
                <a:latin typeface="微软雅黑" pitchFamily="34" charset="-122"/>
                <a:ea typeface="微软雅黑" pitchFamily="34" charset="-122"/>
              </a:rPr>
              <a:t>展项细节：</a:t>
            </a:r>
            <a:endParaRPr lang="en-US" altLang="zh-CN" sz="1200" b="1" dirty="0">
              <a:latin typeface="微软雅黑" pitchFamily="34" charset="-122"/>
              <a:ea typeface="微软雅黑" pitchFamily="34" charset="-122"/>
            </a:endParaRPr>
          </a:p>
          <a:p>
            <a:pPr>
              <a:lnSpc>
                <a:spcPct val="150000"/>
              </a:lnSpc>
            </a:pPr>
            <a:r>
              <a:rPr lang="zh-CN" altLang="en-US" sz="1100" dirty="0">
                <a:solidFill>
                  <a:srgbClr val="000000"/>
                </a:solidFill>
                <a:latin typeface="微软雅黑" pitchFamily="34" charset="-122"/>
                <a:ea typeface="微软雅黑" pitchFamily="34" charset="-122"/>
                <a:sym typeface="微软雅黑" pitchFamily="34" charset="-122"/>
              </a:rPr>
              <a:t>目标人群：建议</a:t>
            </a:r>
            <a:r>
              <a:rPr lang="en-US" altLang="zh-CN" sz="1100" dirty="0">
                <a:solidFill>
                  <a:srgbClr val="000000"/>
                </a:solidFill>
                <a:latin typeface="微软雅黑" pitchFamily="34" charset="-122"/>
                <a:ea typeface="微软雅黑" pitchFamily="34" charset="-122"/>
                <a:sym typeface="微软雅黑" pitchFamily="34" charset="-122"/>
              </a:rPr>
              <a:t>10</a:t>
            </a:r>
            <a:r>
              <a:rPr lang="zh-CN" altLang="en-US" sz="1100" dirty="0">
                <a:solidFill>
                  <a:srgbClr val="000000"/>
                </a:solidFill>
                <a:latin typeface="微软雅黑" pitchFamily="34" charset="-122"/>
                <a:ea typeface="微软雅黑" pitchFamily="34" charset="-122"/>
                <a:sym typeface="微软雅黑" pitchFamily="34" charset="-122"/>
              </a:rPr>
              <a:t>周岁以上   </a:t>
            </a:r>
            <a:endParaRPr lang="en-US" altLang="zh-CN" sz="1100" dirty="0">
              <a:solidFill>
                <a:srgbClr val="000000"/>
              </a:solidFill>
              <a:latin typeface="微软雅黑" pitchFamily="34" charset="-122"/>
              <a:ea typeface="微软雅黑" pitchFamily="34" charset="-122"/>
              <a:sym typeface="微软雅黑" pitchFamily="34" charset="-122"/>
            </a:endParaRPr>
          </a:p>
          <a:p>
            <a:pPr>
              <a:lnSpc>
                <a:spcPct val="150000"/>
              </a:lnSpc>
            </a:pPr>
            <a:r>
              <a:rPr lang="zh-CN" altLang="en-US" sz="1100" dirty="0">
                <a:solidFill>
                  <a:srgbClr val="000000"/>
                </a:solidFill>
                <a:latin typeface="微软雅黑" pitchFamily="34" charset="-122"/>
                <a:ea typeface="微软雅黑" pitchFamily="34" charset="-122"/>
                <a:sym typeface="微软雅黑" pitchFamily="34" charset="-122"/>
              </a:rPr>
              <a:t>参与人数：</a:t>
            </a:r>
            <a:r>
              <a:rPr lang="en-US" altLang="zh-CN" sz="1100" dirty="0">
                <a:latin typeface="微软雅黑" pitchFamily="34" charset="-122"/>
                <a:ea typeface="微软雅黑" pitchFamily="34" charset="-122"/>
              </a:rPr>
              <a:t>10-30</a:t>
            </a:r>
            <a:r>
              <a:rPr lang="zh-CN" altLang="en-US" sz="1100" dirty="0">
                <a:latin typeface="微软雅黑" pitchFamily="34" charset="-122"/>
                <a:ea typeface="微软雅黑" pitchFamily="34" charset="-122"/>
              </a:rPr>
              <a:t>人</a:t>
            </a:r>
            <a:endParaRPr lang="en-US" altLang="zh-CN" sz="1100" dirty="0">
              <a:solidFill>
                <a:srgbClr val="000000"/>
              </a:solidFill>
              <a:latin typeface="微软雅黑" pitchFamily="34" charset="-122"/>
              <a:ea typeface="微软雅黑" pitchFamily="34" charset="-122"/>
              <a:sym typeface="微软雅黑" pitchFamily="34" charset="-122"/>
            </a:endParaRPr>
          </a:p>
          <a:p>
            <a:pPr>
              <a:lnSpc>
                <a:spcPct val="150000"/>
              </a:lnSpc>
            </a:pPr>
            <a:r>
              <a:rPr lang="zh-CN" altLang="en-US" sz="1100" dirty="0">
                <a:solidFill>
                  <a:srgbClr val="000000"/>
                </a:solidFill>
                <a:latin typeface="微软雅黑" pitchFamily="34" charset="-122"/>
                <a:ea typeface="微软雅黑" pitchFamily="34" charset="-122"/>
                <a:sym typeface="微软雅黑" pitchFamily="34" charset="-122"/>
              </a:rPr>
              <a:t>运营人员：有</a:t>
            </a:r>
            <a:endParaRPr lang="en-US" altLang="zh-CN" sz="1100" dirty="0">
              <a:solidFill>
                <a:srgbClr val="000000"/>
              </a:solidFill>
              <a:latin typeface="微软雅黑" pitchFamily="34" charset="-122"/>
              <a:ea typeface="微软雅黑" pitchFamily="34" charset="-122"/>
              <a:sym typeface="微软雅黑" pitchFamily="34" charset="-122"/>
            </a:endParaRPr>
          </a:p>
        </p:txBody>
      </p:sp>
      <p:sp>
        <p:nvSpPr>
          <p:cNvPr id="16" name="流程图: 联系 15"/>
          <p:cNvSpPr/>
          <p:nvPr/>
        </p:nvSpPr>
        <p:spPr>
          <a:xfrm>
            <a:off x="700461" y="5615410"/>
            <a:ext cx="43439" cy="44636"/>
          </a:xfrm>
          <a:prstGeom prst="flowChartConnector">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56652" tIns="28326" rIns="56652" bIns="28326" anchor="ctr"/>
          <a:lstStyle/>
          <a:p>
            <a:pPr algn="ctr" defTabSz="913755">
              <a:defRPr/>
            </a:pPr>
            <a:endParaRPr lang="zh-CN" altLang="en-US" dirty="0">
              <a:solidFill>
                <a:srgbClr val="FF0000"/>
              </a:solidFill>
            </a:endParaRPr>
          </a:p>
        </p:txBody>
      </p:sp>
      <p:sp>
        <p:nvSpPr>
          <p:cNvPr id="422920" name="TextBox 16"/>
          <p:cNvSpPr txBox="1">
            <a:spLocks noChangeArrowheads="1"/>
          </p:cNvSpPr>
          <p:nvPr/>
        </p:nvSpPr>
        <p:spPr bwMode="auto">
          <a:xfrm>
            <a:off x="479191" y="901346"/>
            <a:ext cx="607750" cy="261558"/>
          </a:xfrm>
          <a:prstGeom prst="rect">
            <a:avLst/>
          </a:prstGeom>
          <a:noFill/>
          <a:ln w="9525">
            <a:noFill/>
            <a:miter lim="800000"/>
            <a:headEnd/>
            <a:tailEnd/>
          </a:ln>
        </p:spPr>
        <p:txBody>
          <a:bodyPr wrap="none" lIns="91386" tIns="45694" rIns="91386" bIns="45694">
            <a:spAutoFit/>
          </a:bodyPr>
          <a:lstStyle/>
          <a:p>
            <a:r>
              <a:rPr lang="zh-CN" altLang="en-US" sz="1100" b="1" u="sng">
                <a:latin typeface="微软雅黑" pitchFamily="34" charset="-122"/>
                <a:ea typeface="微软雅黑" pitchFamily="34" charset="-122"/>
              </a:rPr>
              <a:t>效果图</a:t>
            </a:r>
          </a:p>
        </p:txBody>
      </p:sp>
      <p:pic>
        <p:nvPicPr>
          <p:cNvPr id="19" name="图片 18" descr="34(1.jpg"/>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a:xfrm>
            <a:off x="446612" y="1173478"/>
            <a:ext cx="3981495" cy="2951690"/>
          </a:xfrm>
          <a:prstGeom prst="rect">
            <a:avLst/>
          </a:prstGeom>
          <a:ln>
            <a:solidFill>
              <a:schemeClr val="bg1">
                <a:lumMod val="85000"/>
              </a:schemeClr>
            </a:solidFill>
          </a:ln>
        </p:spPr>
      </p:pic>
      <p:grpSp>
        <p:nvGrpSpPr>
          <p:cNvPr id="422922" name="组合 2"/>
          <p:cNvGrpSpPr>
            <a:grpSpLocks/>
          </p:cNvGrpSpPr>
          <p:nvPr/>
        </p:nvGrpSpPr>
        <p:grpSpPr bwMode="auto">
          <a:xfrm>
            <a:off x="407244" y="204458"/>
            <a:ext cx="8334941" cy="224617"/>
            <a:chOff x="477040" y="225630"/>
            <a:chExt cx="9745717" cy="246925"/>
          </a:xfrm>
        </p:grpSpPr>
        <p:sp>
          <p:nvSpPr>
            <p:cNvPr id="422924" name="TextBox 3"/>
            <p:cNvSpPr txBox="1">
              <a:spLocks noChangeArrowheads="1"/>
            </p:cNvSpPr>
            <p:nvPr/>
          </p:nvSpPr>
          <p:spPr bwMode="auto">
            <a:xfrm>
              <a:off x="589434" y="314300"/>
              <a:ext cx="1696561" cy="134571"/>
            </a:xfrm>
            <a:prstGeom prst="rect">
              <a:avLst/>
            </a:prstGeom>
            <a:noFill/>
            <a:ln w="9525">
              <a:noFill/>
              <a:miter lim="800000"/>
              <a:headEnd/>
              <a:tailEnd/>
            </a:ln>
          </p:spPr>
          <p:txBody>
            <a:bodyPr lIns="0" tIns="0" rIns="0" bIns="32329">
              <a:spAutoFit/>
            </a:bodyPr>
            <a:lstStyle/>
            <a:p>
              <a:pPr>
                <a:lnSpc>
                  <a:spcPts val="745"/>
                </a:lnSpc>
              </a:pPr>
              <a:r>
                <a:rPr lang="zh-CN" altLang="en-US" sz="1100">
                  <a:solidFill>
                    <a:srgbClr val="58585A"/>
                  </a:solidFill>
                  <a:latin typeface="微软雅黑" pitchFamily="34" charset="-122"/>
                  <a:ea typeface="微软雅黑" pitchFamily="34" charset="-122"/>
                  <a:cs typeface="Times New Roman" pitchFamily="18" charset="0"/>
                </a:rPr>
                <a:t>许昌科学技术馆</a:t>
              </a:r>
            </a:p>
          </p:txBody>
        </p:sp>
        <p:sp>
          <p:nvSpPr>
            <p:cNvPr id="22" name="Freeform 3"/>
            <p:cNvSpPr/>
            <p:nvPr/>
          </p:nvSpPr>
          <p:spPr>
            <a:xfrm flipV="1">
              <a:off x="477040" y="423487"/>
              <a:ext cx="9745717" cy="49068"/>
            </a:xfrm>
            <a:custGeom>
              <a:avLst/>
              <a:gdLst>
                <a:gd name="connsiteX0" fmla="*/ 6350 w 12864795"/>
                <a:gd name="connsiteY0" fmla="*/ 6350 h 15240"/>
                <a:gd name="connsiteX1" fmla="*/ 12858445 w 12864795"/>
                <a:gd name="connsiteY1" fmla="*/ 6350 h 15240"/>
              </a:gdLst>
              <a:ahLst/>
              <a:cxnLst>
                <a:cxn ang="0">
                  <a:pos x="connsiteX0" y="connsiteY0"/>
                </a:cxn>
                <a:cxn ang="1">
                  <a:pos x="connsiteX1" y="connsiteY1"/>
                </a:cxn>
              </a:cxnLst>
              <a:rect l="l" t="t" r="r" b="b"/>
              <a:pathLst>
                <a:path w="12864795" h="15240">
                  <a:moveTo>
                    <a:pt x="6350" y="6350"/>
                  </a:moveTo>
                  <a:lnTo>
                    <a:pt x="12858445" y="6350"/>
                  </a:lnTo>
                </a:path>
              </a:pathLst>
            </a:custGeom>
            <a:ln w="12700">
              <a:solidFill>
                <a:srgbClr val="000000">
                  <a:alpha val="100000"/>
                </a:srgbClr>
              </a:solidFill>
              <a:prstDash val="solid"/>
            </a:ln>
          </p:spPr>
          <p:style>
            <a:lnRef idx="1">
              <a:schemeClr val="accent1"/>
            </a:lnRef>
            <a:fillRef idx="0">
              <a:schemeClr val="accent1"/>
            </a:fillRef>
            <a:effectRef idx="0">
              <a:schemeClr val="accent1"/>
            </a:effectRef>
            <a:fontRef idx="minor">
              <a:schemeClr val="tx1"/>
            </a:fontRef>
          </p:style>
          <p:txBody>
            <a:bodyPr lIns="64656" tIns="32329" rIns="64656" bIns="32329" anchor="ctr"/>
            <a:lstStyle/>
            <a:p>
              <a:pPr algn="ctr" defTabSz="913755">
                <a:defRPr/>
              </a:pPr>
              <a:endParaRPr lang="zh-CN" altLang="en-US"/>
            </a:p>
          </p:txBody>
        </p:sp>
        <p:sp>
          <p:nvSpPr>
            <p:cNvPr id="422926" name="TextBox 1"/>
            <p:cNvSpPr txBox="1">
              <a:spLocks noChangeArrowheads="1"/>
            </p:cNvSpPr>
            <p:nvPr/>
          </p:nvSpPr>
          <p:spPr bwMode="auto">
            <a:xfrm>
              <a:off x="2671577" y="315029"/>
              <a:ext cx="1465212" cy="134571"/>
            </a:xfrm>
            <a:prstGeom prst="rect">
              <a:avLst/>
            </a:prstGeom>
            <a:noFill/>
            <a:ln w="9525">
              <a:noFill/>
              <a:miter lim="800000"/>
              <a:headEnd/>
              <a:tailEnd/>
            </a:ln>
          </p:spPr>
          <p:txBody>
            <a:bodyPr lIns="0" tIns="0" rIns="0" bIns="32329">
              <a:spAutoFit/>
            </a:bodyPr>
            <a:lstStyle/>
            <a:p>
              <a:pPr>
                <a:lnSpc>
                  <a:spcPts val="745"/>
                </a:lnSpc>
              </a:pPr>
              <a:r>
                <a:rPr lang="zh-CN" altLang="en-US" sz="1100">
                  <a:solidFill>
                    <a:srgbClr val="58585A"/>
                  </a:solidFill>
                  <a:latin typeface="微软雅黑" pitchFamily="34" charset="-122"/>
                  <a:ea typeface="微软雅黑" pitchFamily="34" charset="-122"/>
                  <a:cs typeface="Times New Roman" pitchFamily="18" charset="0"/>
                </a:rPr>
                <a:t>楼层   </a:t>
              </a:r>
              <a:r>
                <a:rPr lang="en-US" altLang="zh-CN" sz="1100">
                  <a:solidFill>
                    <a:srgbClr val="58585A"/>
                  </a:solidFill>
                  <a:latin typeface="微软雅黑" pitchFamily="34" charset="-122"/>
                  <a:ea typeface="微软雅黑" pitchFamily="34" charset="-122"/>
                  <a:cs typeface="Times New Roman" pitchFamily="18" charset="0"/>
                </a:rPr>
                <a:t>2F</a:t>
              </a:r>
            </a:p>
          </p:txBody>
        </p:sp>
        <p:sp>
          <p:nvSpPr>
            <p:cNvPr id="422927" name="TextBox 1"/>
            <p:cNvSpPr txBox="1">
              <a:spLocks noChangeArrowheads="1"/>
            </p:cNvSpPr>
            <p:nvPr/>
          </p:nvSpPr>
          <p:spPr bwMode="auto">
            <a:xfrm>
              <a:off x="4599487" y="315028"/>
              <a:ext cx="1927910" cy="135237"/>
            </a:xfrm>
            <a:prstGeom prst="rect">
              <a:avLst/>
            </a:prstGeom>
            <a:noFill/>
            <a:ln w="9525">
              <a:noFill/>
              <a:miter lim="800000"/>
              <a:headEnd/>
              <a:tailEnd/>
            </a:ln>
          </p:spPr>
          <p:txBody>
            <a:bodyPr lIns="0" tIns="0" rIns="0" bIns="32329">
              <a:spAutoFit/>
            </a:bodyPr>
            <a:lstStyle/>
            <a:p>
              <a:pPr>
                <a:lnSpc>
                  <a:spcPts val="745"/>
                </a:lnSpc>
              </a:pPr>
              <a:r>
                <a:rPr lang="zh-CN" altLang="en-US" sz="1100">
                  <a:solidFill>
                    <a:srgbClr val="58585A"/>
                  </a:solidFill>
                  <a:latin typeface="微软雅黑" pitchFamily="34" charset="-122"/>
                  <a:ea typeface="微软雅黑" pitchFamily="34" charset="-122"/>
                  <a:cs typeface="Times New Roman" pitchFamily="18" charset="0"/>
                </a:rPr>
                <a:t>展厅</a:t>
              </a:r>
              <a:r>
                <a:rPr lang="en-US" altLang="zh-CN" sz="1100">
                  <a:solidFill>
                    <a:srgbClr val="58585A"/>
                  </a:solidFill>
                  <a:latin typeface="微软雅黑" pitchFamily="34" charset="-122"/>
                  <a:ea typeface="微软雅黑" pitchFamily="34" charset="-122"/>
                  <a:cs typeface="Times New Roman" pitchFamily="18" charset="0"/>
                </a:rPr>
                <a:t>  </a:t>
              </a:r>
              <a:r>
                <a:rPr lang="zh-CN" altLang="en-US" sz="1100">
                  <a:solidFill>
                    <a:srgbClr val="58585A"/>
                  </a:solidFill>
                  <a:latin typeface="微软雅黑" pitchFamily="34" charset="-122"/>
                  <a:ea typeface="微软雅黑" pitchFamily="34" charset="-122"/>
                  <a:cs typeface="Times New Roman" pitchFamily="18" charset="0"/>
                </a:rPr>
                <a:t>探索与创造</a:t>
              </a:r>
              <a:endParaRPr lang="en-US" altLang="zh-CN" sz="1100">
                <a:solidFill>
                  <a:srgbClr val="58585A"/>
                </a:solidFill>
                <a:latin typeface="微软雅黑" pitchFamily="34" charset="-122"/>
                <a:ea typeface="微软雅黑" pitchFamily="34" charset="-122"/>
                <a:cs typeface="Times New Roman" pitchFamily="18" charset="0"/>
              </a:endParaRPr>
            </a:p>
          </p:txBody>
        </p:sp>
        <p:sp>
          <p:nvSpPr>
            <p:cNvPr id="422928" name="TextBox 7"/>
            <p:cNvSpPr txBox="1">
              <a:spLocks noChangeArrowheads="1"/>
            </p:cNvSpPr>
            <p:nvPr/>
          </p:nvSpPr>
          <p:spPr bwMode="auto">
            <a:xfrm>
              <a:off x="6858577" y="314299"/>
              <a:ext cx="1696561" cy="134571"/>
            </a:xfrm>
            <a:prstGeom prst="rect">
              <a:avLst/>
            </a:prstGeom>
            <a:noFill/>
            <a:ln w="9525">
              <a:noFill/>
              <a:miter lim="800000"/>
              <a:headEnd/>
              <a:tailEnd/>
            </a:ln>
          </p:spPr>
          <p:txBody>
            <a:bodyPr lIns="0" tIns="0" rIns="0" bIns="32329">
              <a:spAutoFit/>
            </a:bodyPr>
            <a:lstStyle/>
            <a:p>
              <a:pPr>
                <a:lnSpc>
                  <a:spcPts val="745"/>
                </a:lnSpc>
              </a:pPr>
              <a:r>
                <a:rPr lang="zh-CN" altLang="en-US" sz="1100">
                  <a:solidFill>
                    <a:srgbClr val="58585A"/>
                  </a:solidFill>
                  <a:latin typeface="微软雅黑" pitchFamily="34" charset="-122"/>
                  <a:ea typeface="微软雅黑" pitchFamily="34" charset="-122"/>
                  <a:cs typeface="Times New Roman" pitchFamily="18" charset="0"/>
                </a:rPr>
                <a:t>展区    数学</a:t>
              </a:r>
            </a:p>
          </p:txBody>
        </p:sp>
        <p:cxnSp>
          <p:nvCxnSpPr>
            <p:cNvPr id="26" name="直接连接符 25"/>
            <p:cNvCxnSpPr/>
            <p:nvPr/>
          </p:nvCxnSpPr>
          <p:spPr>
            <a:xfrm rot="5400000">
              <a:off x="2476511" y="343549"/>
              <a:ext cx="235844" cy="3175"/>
            </a:xfrm>
            <a:prstGeom prst="line">
              <a:avLst/>
            </a:prstGeom>
          </p:spPr>
          <p:style>
            <a:lnRef idx="1">
              <a:schemeClr val="dk1"/>
            </a:lnRef>
            <a:fillRef idx="0">
              <a:schemeClr val="dk1"/>
            </a:fillRef>
            <a:effectRef idx="0">
              <a:schemeClr val="dk1"/>
            </a:effectRef>
            <a:fontRef idx="minor">
              <a:schemeClr val="tx1"/>
            </a:fontRef>
          </p:style>
        </p:cxnSp>
        <p:cxnSp>
          <p:nvCxnSpPr>
            <p:cNvPr id="27" name="直接连接符 26"/>
            <p:cNvCxnSpPr/>
            <p:nvPr/>
          </p:nvCxnSpPr>
          <p:spPr>
            <a:xfrm rot="5400000">
              <a:off x="4405813" y="342759"/>
              <a:ext cx="235845" cy="1587"/>
            </a:xfrm>
            <a:prstGeom prst="line">
              <a:avLst/>
            </a:prstGeom>
          </p:spPr>
          <p:style>
            <a:lnRef idx="1">
              <a:schemeClr val="dk1"/>
            </a:lnRef>
            <a:fillRef idx="0">
              <a:schemeClr val="dk1"/>
            </a:fillRef>
            <a:effectRef idx="0">
              <a:schemeClr val="dk1"/>
            </a:effectRef>
            <a:fontRef idx="minor">
              <a:schemeClr val="tx1"/>
            </a:fontRef>
          </p:style>
        </p:cxnSp>
        <p:cxnSp>
          <p:nvCxnSpPr>
            <p:cNvPr id="28" name="直接连接符 27"/>
            <p:cNvCxnSpPr/>
            <p:nvPr/>
          </p:nvCxnSpPr>
          <p:spPr>
            <a:xfrm rot="5400000">
              <a:off x="6664470" y="342759"/>
              <a:ext cx="235845" cy="1588"/>
            </a:xfrm>
            <a:prstGeom prst="line">
              <a:avLst/>
            </a:prstGeom>
          </p:spPr>
          <p:style>
            <a:lnRef idx="1">
              <a:schemeClr val="dk1"/>
            </a:lnRef>
            <a:fillRef idx="0">
              <a:schemeClr val="dk1"/>
            </a:fillRef>
            <a:effectRef idx="0">
              <a:schemeClr val="dk1"/>
            </a:effectRef>
            <a:fontRef idx="minor">
              <a:schemeClr val="tx1"/>
            </a:fontRef>
          </p:style>
        </p:cxnSp>
      </p:grpSp>
    </p:spTree>
    <p:extLst>
      <p:ext uri="{BB962C8B-B14F-4D97-AF65-F5344CB8AC3E}">
        <p14:creationId xmlns:p14="http://schemas.microsoft.com/office/powerpoint/2010/main" val="46027991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0"/>
          </p:nvPr>
        </p:nvSpPr>
        <p:spPr/>
        <p:txBody>
          <a:bodyPr/>
          <a:lstStyle/>
          <a:p>
            <a:pPr>
              <a:defRPr/>
            </a:pPr>
            <a:fld id="{D0B7D14B-79AC-4655-8408-905619F09A84}" type="slidenum">
              <a:rPr lang="zh-CN" altLang="en-US" smtClean="0"/>
              <a:pPr>
                <a:defRPr/>
              </a:pPr>
              <a:t>3</a:t>
            </a:fld>
            <a:endParaRPr lang="en-US" altLang="zh-CN" dirty="0"/>
          </a:p>
        </p:txBody>
      </p:sp>
      <p:grpSp>
        <p:nvGrpSpPr>
          <p:cNvPr id="423939" name="组合 2"/>
          <p:cNvGrpSpPr>
            <a:grpSpLocks/>
          </p:cNvGrpSpPr>
          <p:nvPr/>
        </p:nvGrpSpPr>
        <p:grpSpPr bwMode="auto">
          <a:xfrm>
            <a:off x="407244" y="204458"/>
            <a:ext cx="8334941" cy="224617"/>
            <a:chOff x="477040" y="225630"/>
            <a:chExt cx="9745717" cy="246925"/>
          </a:xfrm>
        </p:grpSpPr>
        <p:sp>
          <p:nvSpPr>
            <p:cNvPr id="423981" name="TextBox 3"/>
            <p:cNvSpPr txBox="1">
              <a:spLocks noChangeArrowheads="1"/>
            </p:cNvSpPr>
            <p:nvPr/>
          </p:nvSpPr>
          <p:spPr bwMode="auto">
            <a:xfrm>
              <a:off x="589434" y="314300"/>
              <a:ext cx="1696561" cy="134571"/>
            </a:xfrm>
            <a:prstGeom prst="rect">
              <a:avLst/>
            </a:prstGeom>
            <a:noFill/>
            <a:ln w="9525">
              <a:noFill/>
              <a:miter lim="800000"/>
              <a:headEnd/>
              <a:tailEnd/>
            </a:ln>
          </p:spPr>
          <p:txBody>
            <a:bodyPr lIns="0" tIns="0" rIns="0" bIns="32329">
              <a:spAutoFit/>
            </a:bodyPr>
            <a:lstStyle/>
            <a:p>
              <a:pPr>
                <a:lnSpc>
                  <a:spcPts val="745"/>
                </a:lnSpc>
              </a:pPr>
              <a:r>
                <a:rPr lang="zh-CN" altLang="en-US" sz="1100">
                  <a:solidFill>
                    <a:srgbClr val="58585A"/>
                  </a:solidFill>
                  <a:latin typeface="微软雅黑" pitchFamily="34" charset="-122"/>
                  <a:ea typeface="微软雅黑" pitchFamily="34" charset="-122"/>
                  <a:cs typeface="Times New Roman" pitchFamily="18" charset="0"/>
                </a:rPr>
                <a:t>许昌科学技术馆</a:t>
              </a:r>
            </a:p>
          </p:txBody>
        </p:sp>
        <p:sp>
          <p:nvSpPr>
            <p:cNvPr id="5" name="Freeform 3"/>
            <p:cNvSpPr/>
            <p:nvPr/>
          </p:nvSpPr>
          <p:spPr>
            <a:xfrm flipV="1">
              <a:off x="477040" y="423487"/>
              <a:ext cx="9745717" cy="49068"/>
            </a:xfrm>
            <a:custGeom>
              <a:avLst/>
              <a:gdLst>
                <a:gd name="connsiteX0" fmla="*/ 6350 w 12864795"/>
                <a:gd name="connsiteY0" fmla="*/ 6350 h 15240"/>
                <a:gd name="connsiteX1" fmla="*/ 12858445 w 12864795"/>
                <a:gd name="connsiteY1" fmla="*/ 6350 h 15240"/>
              </a:gdLst>
              <a:ahLst/>
              <a:cxnLst>
                <a:cxn ang="0">
                  <a:pos x="connsiteX0" y="connsiteY0"/>
                </a:cxn>
                <a:cxn ang="1">
                  <a:pos x="connsiteX1" y="connsiteY1"/>
                </a:cxn>
              </a:cxnLst>
              <a:rect l="l" t="t" r="r" b="b"/>
              <a:pathLst>
                <a:path w="12864795" h="15240">
                  <a:moveTo>
                    <a:pt x="6350" y="6350"/>
                  </a:moveTo>
                  <a:lnTo>
                    <a:pt x="12858445" y="6350"/>
                  </a:lnTo>
                </a:path>
              </a:pathLst>
            </a:custGeom>
            <a:ln w="12700">
              <a:solidFill>
                <a:srgbClr val="000000">
                  <a:alpha val="100000"/>
                </a:srgbClr>
              </a:solidFill>
              <a:prstDash val="solid"/>
            </a:ln>
          </p:spPr>
          <p:style>
            <a:lnRef idx="1">
              <a:schemeClr val="accent1"/>
            </a:lnRef>
            <a:fillRef idx="0">
              <a:schemeClr val="accent1"/>
            </a:fillRef>
            <a:effectRef idx="0">
              <a:schemeClr val="accent1"/>
            </a:effectRef>
            <a:fontRef idx="minor">
              <a:schemeClr val="tx1"/>
            </a:fontRef>
          </p:style>
          <p:txBody>
            <a:bodyPr lIns="64656" tIns="32329" rIns="64656" bIns="32329" anchor="ctr"/>
            <a:lstStyle/>
            <a:p>
              <a:pPr algn="ctr" defTabSz="913755">
                <a:defRPr/>
              </a:pPr>
              <a:endParaRPr lang="zh-CN" altLang="en-US"/>
            </a:p>
          </p:txBody>
        </p:sp>
        <p:sp>
          <p:nvSpPr>
            <p:cNvPr id="423983" name="TextBox 1"/>
            <p:cNvSpPr txBox="1">
              <a:spLocks noChangeArrowheads="1"/>
            </p:cNvSpPr>
            <p:nvPr/>
          </p:nvSpPr>
          <p:spPr bwMode="auto">
            <a:xfrm>
              <a:off x="2671577" y="315029"/>
              <a:ext cx="1465212" cy="134571"/>
            </a:xfrm>
            <a:prstGeom prst="rect">
              <a:avLst/>
            </a:prstGeom>
            <a:noFill/>
            <a:ln w="9525">
              <a:noFill/>
              <a:miter lim="800000"/>
              <a:headEnd/>
              <a:tailEnd/>
            </a:ln>
          </p:spPr>
          <p:txBody>
            <a:bodyPr lIns="0" tIns="0" rIns="0" bIns="32329">
              <a:spAutoFit/>
            </a:bodyPr>
            <a:lstStyle/>
            <a:p>
              <a:pPr>
                <a:lnSpc>
                  <a:spcPts val="745"/>
                </a:lnSpc>
              </a:pPr>
              <a:r>
                <a:rPr lang="zh-CN" altLang="en-US" sz="1100">
                  <a:solidFill>
                    <a:srgbClr val="58585A"/>
                  </a:solidFill>
                  <a:latin typeface="微软雅黑" pitchFamily="34" charset="-122"/>
                  <a:ea typeface="微软雅黑" pitchFamily="34" charset="-122"/>
                  <a:cs typeface="Times New Roman" pitchFamily="18" charset="0"/>
                </a:rPr>
                <a:t>楼层   </a:t>
              </a:r>
              <a:r>
                <a:rPr lang="en-US" altLang="zh-CN" sz="1100">
                  <a:solidFill>
                    <a:srgbClr val="58585A"/>
                  </a:solidFill>
                  <a:latin typeface="微软雅黑" pitchFamily="34" charset="-122"/>
                  <a:ea typeface="微软雅黑" pitchFamily="34" charset="-122"/>
                  <a:cs typeface="Times New Roman" pitchFamily="18" charset="0"/>
                </a:rPr>
                <a:t>2F</a:t>
              </a:r>
            </a:p>
          </p:txBody>
        </p:sp>
        <p:sp>
          <p:nvSpPr>
            <p:cNvPr id="423984" name="TextBox 1"/>
            <p:cNvSpPr txBox="1">
              <a:spLocks noChangeArrowheads="1"/>
            </p:cNvSpPr>
            <p:nvPr/>
          </p:nvSpPr>
          <p:spPr bwMode="auto">
            <a:xfrm>
              <a:off x="4599487" y="315028"/>
              <a:ext cx="1927910" cy="135237"/>
            </a:xfrm>
            <a:prstGeom prst="rect">
              <a:avLst/>
            </a:prstGeom>
            <a:noFill/>
            <a:ln w="9525">
              <a:noFill/>
              <a:miter lim="800000"/>
              <a:headEnd/>
              <a:tailEnd/>
            </a:ln>
          </p:spPr>
          <p:txBody>
            <a:bodyPr lIns="0" tIns="0" rIns="0" bIns="32329">
              <a:spAutoFit/>
            </a:bodyPr>
            <a:lstStyle/>
            <a:p>
              <a:pPr>
                <a:lnSpc>
                  <a:spcPts val="745"/>
                </a:lnSpc>
              </a:pPr>
              <a:r>
                <a:rPr lang="zh-CN" altLang="en-US" sz="1100">
                  <a:solidFill>
                    <a:srgbClr val="58585A"/>
                  </a:solidFill>
                  <a:latin typeface="微软雅黑" pitchFamily="34" charset="-122"/>
                  <a:ea typeface="微软雅黑" pitchFamily="34" charset="-122"/>
                  <a:cs typeface="Times New Roman" pitchFamily="18" charset="0"/>
                </a:rPr>
                <a:t>展厅</a:t>
              </a:r>
              <a:r>
                <a:rPr lang="en-US" altLang="zh-CN" sz="1100">
                  <a:solidFill>
                    <a:srgbClr val="58585A"/>
                  </a:solidFill>
                  <a:latin typeface="微软雅黑" pitchFamily="34" charset="-122"/>
                  <a:ea typeface="微软雅黑" pitchFamily="34" charset="-122"/>
                  <a:cs typeface="Times New Roman" pitchFamily="18" charset="0"/>
                </a:rPr>
                <a:t>  </a:t>
              </a:r>
              <a:r>
                <a:rPr lang="zh-CN" altLang="en-US" sz="1100">
                  <a:solidFill>
                    <a:srgbClr val="58585A"/>
                  </a:solidFill>
                  <a:latin typeface="微软雅黑" pitchFamily="34" charset="-122"/>
                  <a:ea typeface="微软雅黑" pitchFamily="34" charset="-122"/>
                  <a:cs typeface="Times New Roman" pitchFamily="18" charset="0"/>
                </a:rPr>
                <a:t>探索与创造</a:t>
              </a:r>
              <a:endParaRPr lang="en-US" altLang="zh-CN" sz="1100">
                <a:solidFill>
                  <a:srgbClr val="58585A"/>
                </a:solidFill>
                <a:latin typeface="微软雅黑" pitchFamily="34" charset="-122"/>
                <a:ea typeface="微软雅黑" pitchFamily="34" charset="-122"/>
                <a:cs typeface="Times New Roman" pitchFamily="18" charset="0"/>
              </a:endParaRPr>
            </a:p>
          </p:txBody>
        </p:sp>
        <p:sp>
          <p:nvSpPr>
            <p:cNvPr id="423985" name="TextBox 7"/>
            <p:cNvSpPr txBox="1">
              <a:spLocks noChangeArrowheads="1"/>
            </p:cNvSpPr>
            <p:nvPr/>
          </p:nvSpPr>
          <p:spPr bwMode="auto">
            <a:xfrm>
              <a:off x="6858577" y="314299"/>
              <a:ext cx="1696561" cy="134571"/>
            </a:xfrm>
            <a:prstGeom prst="rect">
              <a:avLst/>
            </a:prstGeom>
            <a:noFill/>
            <a:ln w="9525">
              <a:noFill/>
              <a:miter lim="800000"/>
              <a:headEnd/>
              <a:tailEnd/>
            </a:ln>
          </p:spPr>
          <p:txBody>
            <a:bodyPr lIns="0" tIns="0" rIns="0" bIns="32329">
              <a:spAutoFit/>
            </a:bodyPr>
            <a:lstStyle/>
            <a:p>
              <a:pPr>
                <a:lnSpc>
                  <a:spcPts val="745"/>
                </a:lnSpc>
              </a:pPr>
              <a:r>
                <a:rPr lang="zh-CN" altLang="en-US" sz="1100">
                  <a:solidFill>
                    <a:srgbClr val="58585A"/>
                  </a:solidFill>
                  <a:latin typeface="微软雅黑" pitchFamily="34" charset="-122"/>
                  <a:ea typeface="微软雅黑" pitchFamily="34" charset="-122"/>
                  <a:cs typeface="Times New Roman" pitchFamily="18" charset="0"/>
                </a:rPr>
                <a:t>展区    数学</a:t>
              </a:r>
            </a:p>
          </p:txBody>
        </p:sp>
        <p:cxnSp>
          <p:nvCxnSpPr>
            <p:cNvPr id="9" name="直接连接符 8"/>
            <p:cNvCxnSpPr/>
            <p:nvPr/>
          </p:nvCxnSpPr>
          <p:spPr>
            <a:xfrm rot="5400000">
              <a:off x="2476511" y="343549"/>
              <a:ext cx="235844" cy="3175"/>
            </a:xfrm>
            <a:prstGeom prst="line">
              <a:avLst/>
            </a:prstGeom>
          </p:spPr>
          <p:style>
            <a:lnRef idx="1">
              <a:schemeClr val="dk1"/>
            </a:lnRef>
            <a:fillRef idx="0">
              <a:schemeClr val="dk1"/>
            </a:fillRef>
            <a:effectRef idx="0">
              <a:schemeClr val="dk1"/>
            </a:effectRef>
            <a:fontRef idx="minor">
              <a:schemeClr val="tx1"/>
            </a:fontRef>
          </p:style>
        </p:cxnSp>
        <p:cxnSp>
          <p:nvCxnSpPr>
            <p:cNvPr id="10" name="直接连接符 9"/>
            <p:cNvCxnSpPr/>
            <p:nvPr/>
          </p:nvCxnSpPr>
          <p:spPr>
            <a:xfrm rot="5400000">
              <a:off x="4405813" y="342759"/>
              <a:ext cx="235845" cy="1587"/>
            </a:xfrm>
            <a:prstGeom prst="line">
              <a:avLst/>
            </a:prstGeom>
          </p:spPr>
          <p:style>
            <a:lnRef idx="1">
              <a:schemeClr val="dk1"/>
            </a:lnRef>
            <a:fillRef idx="0">
              <a:schemeClr val="dk1"/>
            </a:fillRef>
            <a:effectRef idx="0">
              <a:schemeClr val="dk1"/>
            </a:effectRef>
            <a:fontRef idx="minor">
              <a:schemeClr val="tx1"/>
            </a:fontRef>
          </p:style>
        </p:cxnSp>
        <p:cxnSp>
          <p:nvCxnSpPr>
            <p:cNvPr id="11" name="直接连接符 10"/>
            <p:cNvCxnSpPr/>
            <p:nvPr/>
          </p:nvCxnSpPr>
          <p:spPr>
            <a:xfrm rot="5400000">
              <a:off x="6664470" y="342759"/>
              <a:ext cx="235845" cy="1588"/>
            </a:xfrm>
            <a:prstGeom prst="line">
              <a:avLst/>
            </a:prstGeom>
          </p:spPr>
          <p:style>
            <a:lnRef idx="1">
              <a:schemeClr val="dk1"/>
            </a:lnRef>
            <a:fillRef idx="0">
              <a:schemeClr val="dk1"/>
            </a:fillRef>
            <a:effectRef idx="0">
              <a:schemeClr val="dk1"/>
            </a:effectRef>
            <a:fontRef idx="minor">
              <a:schemeClr val="tx1"/>
            </a:fontRef>
          </p:style>
        </p:cxnSp>
      </p:grpSp>
      <p:sp>
        <p:nvSpPr>
          <p:cNvPr id="423941" name="TextBox 1"/>
          <p:cNvSpPr txBox="1">
            <a:spLocks noChangeArrowheads="1"/>
          </p:cNvSpPr>
          <p:nvPr/>
        </p:nvSpPr>
        <p:spPr bwMode="auto">
          <a:xfrm>
            <a:off x="483264" y="499628"/>
            <a:ext cx="4946665" cy="241841"/>
          </a:xfrm>
          <a:prstGeom prst="rect">
            <a:avLst/>
          </a:prstGeom>
          <a:noFill/>
          <a:ln w="9525">
            <a:noFill/>
            <a:miter lim="800000"/>
            <a:headEnd/>
            <a:tailEnd/>
          </a:ln>
        </p:spPr>
        <p:txBody>
          <a:bodyPr lIns="56624" tIns="28311" rIns="56624" bIns="28311">
            <a:spAutoFit/>
          </a:bodyPr>
          <a:lstStyle/>
          <a:p>
            <a:r>
              <a:rPr lang="zh-CN" altLang="en-US" sz="1200" b="1">
                <a:latin typeface="微软雅黑" pitchFamily="34" charset="-122"/>
                <a:ea typeface="微软雅黑" pitchFamily="34" charset="-122"/>
              </a:rPr>
              <a:t>展项三视图：</a:t>
            </a:r>
          </a:p>
        </p:txBody>
      </p:sp>
      <p:grpSp>
        <p:nvGrpSpPr>
          <p:cNvPr id="423942" name="组合 51"/>
          <p:cNvGrpSpPr>
            <a:grpSpLocks/>
          </p:cNvGrpSpPr>
          <p:nvPr/>
        </p:nvGrpSpPr>
        <p:grpSpPr bwMode="auto">
          <a:xfrm>
            <a:off x="522631" y="1085646"/>
            <a:ext cx="8165301" cy="5357678"/>
            <a:chOff x="611559" y="1196752"/>
            <a:chExt cx="8062364" cy="5324602"/>
          </a:xfrm>
        </p:grpSpPr>
        <p:pic>
          <p:nvPicPr>
            <p:cNvPr id="14" name="图片 13" descr="34(1.jpg"/>
            <p:cNvPicPr>
              <a:picLocks noChangeAspect="1"/>
            </p:cNvPicPr>
            <p:nvPr/>
          </p:nvPicPr>
          <p:blipFill>
            <a:blip r:embed="rId2" cstate="email">
              <a:extLst>
                <a:ext uri="{28A0092B-C50C-407E-A947-70E740481C1C}">
                  <a14:useLocalDpi xmlns:a14="http://schemas.microsoft.com/office/drawing/2010/main"/>
                </a:ext>
              </a:extLst>
            </a:blip>
            <a:srcRect/>
            <a:stretch>
              <a:fillRect/>
            </a:stretch>
          </p:blipFill>
          <p:spPr>
            <a:xfrm>
              <a:off x="611559" y="1196752"/>
              <a:ext cx="3400516" cy="2519921"/>
            </a:xfrm>
            <a:prstGeom prst="rect">
              <a:avLst/>
            </a:prstGeom>
            <a:ln>
              <a:solidFill>
                <a:schemeClr val="bg1">
                  <a:lumMod val="85000"/>
                </a:schemeClr>
              </a:solidFill>
            </a:ln>
          </p:spPr>
        </p:pic>
        <p:pic>
          <p:nvPicPr>
            <p:cNvPr id="423944" name="Picture 5" descr="C:\Users\Administrator\Desktop\展品效果图\宇宙\B-05行星称(2).tif"/>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rot="-5400000">
              <a:off x="4997534" y="2613249"/>
              <a:ext cx="2330656" cy="3731635"/>
            </a:xfrm>
            <a:prstGeom prst="rect">
              <a:avLst/>
            </a:prstGeom>
            <a:noFill/>
            <a:ln w="9525">
              <a:noFill/>
              <a:miter lim="800000"/>
              <a:headEnd/>
              <a:tailEnd/>
            </a:ln>
          </p:spPr>
        </p:pic>
        <p:sp>
          <p:nvSpPr>
            <p:cNvPr id="423945" name="TextBox 15"/>
            <p:cNvSpPr txBox="1">
              <a:spLocks noChangeArrowheads="1"/>
            </p:cNvSpPr>
            <p:nvPr/>
          </p:nvSpPr>
          <p:spPr bwMode="auto">
            <a:xfrm rot="16200000">
              <a:off x="7853855" y="3222690"/>
              <a:ext cx="733650" cy="255927"/>
            </a:xfrm>
            <a:prstGeom prst="rect">
              <a:avLst/>
            </a:prstGeom>
            <a:noFill/>
            <a:ln w="9525">
              <a:noFill/>
              <a:miter lim="800000"/>
              <a:headEnd/>
              <a:tailEnd/>
            </a:ln>
          </p:spPr>
          <p:txBody>
            <a:bodyPr lIns="104287" tIns="52144" rIns="104287" bIns="52144">
              <a:spAutoFit/>
            </a:bodyPr>
            <a:lstStyle/>
            <a:p>
              <a:r>
                <a:rPr lang="en-US" altLang="zh-CN" sz="1000"/>
                <a:t>1200</a:t>
              </a:r>
              <a:endParaRPr lang="zh-CN" altLang="en-US" sz="1000"/>
            </a:p>
          </p:txBody>
        </p:sp>
        <p:cxnSp>
          <p:nvCxnSpPr>
            <p:cNvPr id="17" name="直接箭头连接符 16"/>
            <p:cNvCxnSpPr/>
            <p:nvPr/>
          </p:nvCxnSpPr>
          <p:spPr>
            <a:xfrm flipH="1">
              <a:off x="4407484" y="5835924"/>
              <a:ext cx="1469044" cy="0"/>
            </a:xfrm>
            <a:prstGeom prst="straightConnector1">
              <a:avLst/>
            </a:prstGeom>
            <a:ln>
              <a:headEnd type="triangle" w="sm" len="med"/>
              <a:tailEnd type="triangle" w="sm" len="med"/>
            </a:ln>
          </p:spPr>
          <p:style>
            <a:lnRef idx="1">
              <a:schemeClr val="dk1"/>
            </a:lnRef>
            <a:fillRef idx="0">
              <a:schemeClr val="dk1"/>
            </a:fillRef>
            <a:effectRef idx="0">
              <a:schemeClr val="dk1"/>
            </a:effectRef>
            <a:fontRef idx="minor">
              <a:schemeClr val="tx1"/>
            </a:fontRef>
          </p:style>
        </p:cxnSp>
        <p:cxnSp>
          <p:nvCxnSpPr>
            <p:cNvPr id="423947" name="直接连接符 17"/>
            <p:cNvCxnSpPr>
              <a:cxnSpLocks noChangeShapeType="1"/>
            </p:cNvCxnSpPr>
            <p:nvPr/>
          </p:nvCxnSpPr>
          <p:spPr bwMode="auto">
            <a:xfrm rot="-5400000">
              <a:off x="7675929" y="5850865"/>
              <a:ext cx="288033" cy="1616"/>
            </a:xfrm>
            <a:prstGeom prst="line">
              <a:avLst/>
            </a:prstGeom>
            <a:noFill/>
            <a:ln w="9525" algn="ctr">
              <a:solidFill>
                <a:schemeClr val="tx1"/>
              </a:solidFill>
              <a:round/>
              <a:headEnd/>
              <a:tailEnd/>
            </a:ln>
          </p:spPr>
        </p:cxnSp>
        <p:sp>
          <p:nvSpPr>
            <p:cNvPr id="423948" name="TextBox 18"/>
            <p:cNvSpPr txBox="1">
              <a:spLocks noChangeArrowheads="1"/>
            </p:cNvSpPr>
            <p:nvPr/>
          </p:nvSpPr>
          <p:spPr bwMode="auto">
            <a:xfrm>
              <a:off x="6751384" y="5835297"/>
              <a:ext cx="729155" cy="257595"/>
            </a:xfrm>
            <a:prstGeom prst="rect">
              <a:avLst/>
            </a:prstGeom>
            <a:noFill/>
            <a:ln w="9525">
              <a:noFill/>
              <a:miter lim="800000"/>
              <a:headEnd/>
              <a:tailEnd/>
            </a:ln>
          </p:spPr>
          <p:txBody>
            <a:bodyPr lIns="104287" tIns="52144" rIns="104287" bIns="52144">
              <a:spAutoFit/>
            </a:bodyPr>
            <a:lstStyle/>
            <a:p>
              <a:r>
                <a:rPr lang="en-US" altLang="zh-CN" sz="1000"/>
                <a:t>8700</a:t>
              </a:r>
              <a:endParaRPr lang="zh-CN" altLang="en-US" sz="1000"/>
            </a:p>
          </p:txBody>
        </p:sp>
        <p:sp>
          <p:nvSpPr>
            <p:cNvPr id="20" name="任意多边形 19"/>
            <p:cNvSpPr/>
            <p:nvPr/>
          </p:nvSpPr>
          <p:spPr>
            <a:xfrm>
              <a:off x="6227705" y="3284523"/>
              <a:ext cx="1608443" cy="2358222"/>
            </a:xfrm>
            <a:custGeom>
              <a:avLst/>
              <a:gdLst>
                <a:gd name="connsiteX0" fmla="*/ 0 w 1742536"/>
                <a:gd name="connsiteY0" fmla="*/ 511834 h 2357887"/>
                <a:gd name="connsiteX1" fmla="*/ 17253 w 1742536"/>
                <a:gd name="connsiteY1" fmla="*/ 2357887 h 2357887"/>
                <a:gd name="connsiteX2" fmla="*/ 1736785 w 1742536"/>
                <a:gd name="connsiteY2" fmla="*/ 2357887 h 2357887"/>
                <a:gd name="connsiteX3" fmla="*/ 1742536 w 1742536"/>
                <a:gd name="connsiteY3" fmla="*/ 0 h 2357887"/>
                <a:gd name="connsiteX4" fmla="*/ 661358 w 1742536"/>
                <a:gd name="connsiteY4" fmla="*/ 11502 h 2357887"/>
                <a:gd name="connsiteX5" fmla="*/ 678611 w 1742536"/>
                <a:gd name="connsiteY5" fmla="*/ 500333 h 2357887"/>
                <a:gd name="connsiteX6" fmla="*/ 0 w 1742536"/>
                <a:gd name="connsiteY6" fmla="*/ 511834 h 23578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742536" h="2357887">
                  <a:moveTo>
                    <a:pt x="0" y="511834"/>
                  </a:moveTo>
                  <a:lnTo>
                    <a:pt x="17253" y="2357887"/>
                  </a:lnTo>
                  <a:lnTo>
                    <a:pt x="1736785" y="2357887"/>
                  </a:lnTo>
                  <a:lnTo>
                    <a:pt x="1742536" y="0"/>
                  </a:lnTo>
                  <a:lnTo>
                    <a:pt x="661358" y="11502"/>
                  </a:lnTo>
                  <a:lnTo>
                    <a:pt x="678611" y="500333"/>
                  </a:lnTo>
                  <a:lnTo>
                    <a:pt x="0" y="511834"/>
                  </a:lnTo>
                  <a:close/>
                </a:path>
              </a:pathLst>
            </a:custGeom>
            <a:solidFill>
              <a:srgbClr val="FF0000">
                <a:alpha val="3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21" name="任意多边形 20"/>
            <p:cNvSpPr/>
            <p:nvPr/>
          </p:nvSpPr>
          <p:spPr>
            <a:xfrm>
              <a:off x="5877868" y="3771049"/>
              <a:ext cx="365921" cy="1868834"/>
            </a:xfrm>
            <a:custGeom>
              <a:avLst/>
              <a:gdLst>
                <a:gd name="connsiteX0" fmla="*/ 373811 w 396815"/>
                <a:gd name="connsiteY0" fmla="*/ 17252 h 1869056"/>
                <a:gd name="connsiteX1" fmla="*/ 166777 w 396815"/>
                <a:gd name="connsiteY1" fmla="*/ 0 h 1869056"/>
                <a:gd name="connsiteX2" fmla="*/ 5751 w 396815"/>
                <a:gd name="connsiteY2" fmla="*/ 207034 h 1869056"/>
                <a:gd name="connsiteX3" fmla="*/ 0 w 396815"/>
                <a:gd name="connsiteY3" fmla="*/ 1662022 h 1869056"/>
                <a:gd name="connsiteX4" fmla="*/ 172528 w 396815"/>
                <a:gd name="connsiteY4" fmla="*/ 1869056 h 1869056"/>
                <a:gd name="connsiteX5" fmla="*/ 396815 w 396815"/>
                <a:gd name="connsiteY5" fmla="*/ 1863305 h 1869056"/>
                <a:gd name="connsiteX6" fmla="*/ 373811 w 396815"/>
                <a:gd name="connsiteY6" fmla="*/ 17252 h 18690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96815" h="1869056">
                  <a:moveTo>
                    <a:pt x="373811" y="17252"/>
                  </a:moveTo>
                  <a:lnTo>
                    <a:pt x="166777" y="0"/>
                  </a:lnTo>
                  <a:lnTo>
                    <a:pt x="5751" y="207034"/>
                  </a:lnTo>
                  <a:lnTo>
                    <a:pt x="0" y="1662022"/>
                  </a:lnTo>
                  <a:lnTo>
                    <a:pt x="172528" y="1869056"/>
                  </a:lnTo>
                  <a:lnTo>
                    <a:pt x="396815" y="1863305"/>
                  </a:lnTo>
                  <a:lnTo>
                    <a:pt x="373811" y="17252"/>
                  </a:lnTo>
                  <a:close/>
                </a:path>
              </a:pathLst>
            </a:custGeom>
            <a:solidFill>
              <a:srgbClr val="00B0F0">
                <a:alpha val="3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22" name="任意多边形 21"/>
            <p:cNvSpPr/>
            <p:nvPr/>
          </p:nvSpPr>
          <p:spPr>
            <a:xfrm>
              <a:off x="4323040" y="3758170"/>
              <a:ext cx="1746501" cy="1886005"/>
            </a:xfrm>
            <a:custGeom>
              <a:avLst/>
              <a:gdLst>
                <a:gd name="connsiteX0" fmla="*/ 1731034 w 1765540"/>
                <a:gd name="connsiteY0" fmla="*/ 28755 h 1880558"/>
                <a:gd name="connsiteX1" fmla="*/ 1593012 w 1765540"/>
                <a:gd name="connsiteY1" fmla="*/ 212785 h 1880558"/>
                <a:gd name="connsiteX2" fmla="*/ 1570008 w 1765540"/>
                <a:gd name="connsiteY2" fmla="*/ 1690777 h 1880558"/>
                <a:gd name="connsiteX3" fmla="*/ 1765540 w 1765540"/>
                <a:gd name="connsiteY3" fmla="*/ 1880558 h 1880558"/>
                <a:gd name="connsiteX4" fmla="*/ 0 w 1765540"/>
                <a:gd name="connsiteY4" fmla="*/ 1880558 h 1880558"/>
                <a:gd name="connsiteX5" fmla="*/ 592347 w 1765540"/>
                <a:gd name="connsiteY5" fmla="*/ 557841 h 1880558"/>
                <a:gd name="connsiteX6" fmla="*/ 1265208 w 1765540"/>
                <a:gd name="connsiteY6" fmla="*/ 0 h 1880558"/>
                <a:gd name="connsiteX7" fmla="*/ 1731034 w 1765540"/>
                <a:gd name="connsiteY7" fmla="*/ 28755 h 18805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65540" h="1880558">
                  <a:moveTo>
                    <a:pt x="1731034" y="28755"/>
                  </a:moveTo>
                  <a:lnTo>
                    <a:pt x="1593012" y="212785"/>
                  </a:lnTo>
                  <a:lnTo>
                    <a:pt x="1570008" y="1690777"/>
                  </a:lnTo>
                  <a:lnTo>
                    <a:pt x="1765540" y="1880558"/>
                  </a:lnTo>
                  <a:lnTo>
                    <a:pt x="0" y="1880558"/>
                  </a:lnTo>
                  <a:lnTo>
                    <a:pt x="592347" y="557841"/>
                  </a:lnTo>
                  <a:lnTo>
                    <a:pt x="1265208" y="0"/>
                  </a:lnTo>
                  <a:lnTo>
                    <a:pt x="1731034" y="28755"/>
                  </a:lnTo>
                  <a:close/>
                </a:path>
              </a:pathLst>
            </a:custGeom>
            <a:solidFill>
              <a:srgbClr val="FFC000">
                <a:alpha val="5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23" name="TextBox 22"/>
            <p:cNvSpPr txBox="1"/>
            <p:nvPr/>
          </p:nvSpPr>
          <p:spPr>
            <a:xfrm>
              <a:off x="6751789" y="4503701"/>
              <a:ext cx="733182" cy="257595"/>
            </a:xfrm>
            <a:prstGeom prst="rect">
              <a:avLst/>
            </a:prstGeom>
            <a:noFill/>
          </p:spPr>
          <p:txBody>
            <a:bodyPr lIns="104287" tIns="52144" rIns="104287" bIns="52144">
              <a:spAutoFit/>
            </a:bodyPr>
            <a:lstStyle/>
            <a:p>
              <a:pPr>
                <a:defRPr/>
              </a:pPr>
              <a:r>
                <a:rPr lang="zh-CN" altLang="en-US" sz="1000" dirty="0">
                  <a:solidFill>
                    <a:schemeClr val="bg1"/>
                  </a:solidFill>
                  <a:latin typeface="+mn-ea"/>
                </a:rPr>
                <a:t>观众席</a:t>
              </a:r>
            </a:p>
          </p:txBody>
        </p:sp>
        <p:sp>
          <p:nvSpPr>
            <p:cNvPr id="24" name="TextBox 23"/>
            <p:cNvSpPr txBox="1"/>
            <p:nvPr/>
          </p:nvSpPr>
          <p:spPr>
            <a:xfrm>
              <a:off x="5838998" y="4526596"/>
              <a:ext cx="733181" cy="257595"/>
            </a:xfrm>
            <a:prstGeom prst="rect">
              <a:avLst/>
            </a:prstGeom>
            <a:noFill/>
          </p:spPr>
          <p:txBody>
            <a:bodyPr lIns="104287" tIns="52144" rIns="104287" bIns="52144">
              <a:spAutoFit/>
            </a:bodyPr>
            <a:lstStyle/>
            <a:p>
              <a:pPr>
                <a:defRPr/>
              </a:pPr>
              <a:r>
                <a:rPr lang="zh-CN" altLang="en-US" sz="1000" dirty="0">
                  <a:solidFill>
                    <a:schemeClr val="bg1"/>
                  </a:solidFill>
                  <a:latin typeface="+mn-ea"/>
                </a:rPr>
                <a:t>舞台</a:t>
              </a:r>
            </a:p>
          </p:txBody>
        </p:sp>
        <p:sp>
          <p:nvSpPr>
            <p:cNvPr id="25" name="TextBox 24"/>
            <p:cNvSpPr txBox="1"/>
            <p:nvPr/>
          </p:nvSpPr>
          <p:spPr>
            <a:xfrm>
              <a:off x="5121900" y="4526596"/>
              <a:ext cx="733182" cy="257595"/>
            </a:xfrm>
            <a:prstGeom prst="rect">
              <a:avLst/>
            </a:prstGeom>
            <a:noFill/>
          </p:spPr>
          <p:txBody>
            <a:bodyPr lIns="104287" tIns="52144" rIns="104287" bIns="52144">
              <a:spAutoFit/>
            </a:bodyPr>
            <a:lstStyle/>
            <a:p>
              <a:pPr>
                <a:defRPr/>
              </a:pPr>
              <a:r>
                <a:rPr lang="zh-CN" altLang="en-US" sz="1000" dirty="0">
                  <a:solidFill>
                    <a:schemeClr val="bg1"/>
                  </a:solidFill>
                  <a:latin typeface="+mn-ea"/>
                </a:rPr>
                <a:t>后台</a:t>
              </a:r>
            </a:p>
          </p:txBody>
        </p:sp>
        <p:cxnSp>
          <p:nvCxnSpPr>
            <p:cNvPr id="423955" name="直接连接符 25"/>
            <p:cNvCxnSpPr>
              <a:cxnSpLocks noChangeShapeType="1"/>
            </p:cNvCxnSpPr>
            <p:nvPr/>
          </p:nvCxnSpPr>
          <p:spPr bwMode="auto">
            <a:xfrm rot="-5400000">
              <a:off x="6100902" y="5850865"/>
              <a:ext cx="288033" cy="1616"/>
            </a:xfrm>
            <a:prstGeom prst="line">
              <a:avLst/>
            </a:prstGeom>
            <a:noFill/>
            <a:ln w="9525" algn="ctr">
              <a:solidFill>
                <a:schemeClr val="tx1"/>
              </a:solidFill>
              <a:round/>
              <a:headEnd/>
              <a:tailEnd/>
            </a:ln>
          </p:spPr>
        </p:cxnSp>
        <p:cxnSp>
          <p:nvCxnSpPr>
            <p:cNvPr id="423956" name="直接连接符 26"/>
            <p:cNvCxnSpPr>
              <a:cxnSpLocks noChangeShapeType="1"/>
            </p:cNvCxnSpPr>
            <p:nvPr/>
          </p:nvCxnSpPr>
          <p:spPr bwMode="auto">
            <a:xfrm rot="-5400000">
              <a:off x="5732995" y="5844630"/>
              <a:ext cx="288033" cy="1616"/>
            </a:xfrm>
            <a:prstGeom prst="line">
              <a:avLst/>
            </a:prstGeom>
            <a:noFill/>
            <a:ln w="9525" algn="ctr">
              <a:solidFill>
                <a:schemeClr val="tx1"/>
              </a:solidFill>
              <a:round/>
              <a:headEnd/>
              <a:tailEnd/>
            </a:ln>
          </p:spPr>
        </p:cxnSp>
        <p:cxnSp>
          <p:nvCxnSpPr>
            <p:cNvPr id="423957" name="直接连接符 27"/>
            <p:cNvCxnSpPr>
              <a:cxnSpLocks noChangeShapeType="1"/>
            </p:cNvCxnSpPr>
            <p:nvPr/>
          </p:nvCxnSpPr>
          <p:spPr bwMode="auto">
            <a:xfrm rot="-5400000">
              <a:off x="4262523" y="5827861"/>
              <a:ext cx="288033" cy="1616"/>
            </a:xfrm>
            <a:prstGeom prst="line">
              <a:avLst/>
            </a:prstGeom>
            <a:noFill/>
            <a:ln w="9525" algn="ctr">
              <a:solidFill>
                <a:schemeClr val="tx1"/>
              </a:solidFill>
              <a:round/>
              <a:headEnd/>
              <a:tailEnd/>
            </a:ln>
          </p:spPr>
        </p:cxnSp>
        <p:cxnSp>
          <p:nvCxnSpPr>
            <p:cNvPr id="29" name="直接箭头连接符 28"/>
            <p:cNvCxnSpPr/>
            <p:nvPr/>
          </p:nvCxnSpPr>
          <p:spPr>
            <a:xfrm flipH="1">
              <a:off x="5877868" y="5835924"/>
              <a:ext cx="367261" cy="0"/>
            </a:xfrm>
            <a:prstGeom prst="straightConnector1">
              <a:avLst/>
            </a:prstGeom>
            <a:ln>
              <a:headEnd type="triangle" w="sm" len="med"/>
              <a:tailEnd type="triangle" w="sm" len="med"/>
            </a:ln>
          </p:spPr>
          <p:style>
            <a:lnRef idx="1">
              <a:schemeClr val="dk1"/>
            </a:lnRef>
            <a:fillRef idx="0">
              <a:schemeClr val="dk1"/>
            </a:fillRef>
            <a:effectRef idx="0">
              <a:schemeClr val="dk1"/>
            </a:effectRef>
            <a:fontRef idx="minor">
              <a:schemeClr val="tx1"/>
            </a:fontRef>
          </p:style>
        </p:cxnSp>
        <p:cxnSp>
          <p:nvCxnSpPr>
            <p:cNvPr id="30" name="直接箭头连接符 29"/>
            <p:cNvCxnSpPr/>
            <p:nvPr/>
          </p:nvCxnSpPr>
          <p:spPr>
            <a:xfrm flipH="1">
              <a:off x="6245129" y="5835924"/>
              <a:ext cx="1576274" cy="0"/>
            </a:xfrm>
            <a:prstGeom prst="straightConnector1">
              <a:avLst/>
            </a:prstGeom>
            <a:ln>
              <a:headEnd type="triangle" w="sm" len="med"/>
              <a:tailEnd type="triangle" w="sm" len="med"/>
            </a:ln>
          </p:spPr>
          <p:style>
            <a:lnRef idx="1">
              <a:schemeClr val="dk1"/>
            </a:lnRef>
            <a:fillRef idx="0">
              <a:schemeClr val="dk1"/>
            </a:fillRef>
            <a:effectRef idx="0">
              <a:schemeClr val="dk1"/>
            </a:effectRef>
            <a:fontRef idx="minor">
              <a:schemeClr val="tx1"/>
            </a:fontRef>
          </p:style>
        </p:cxnSp>
        <p:sp>
          <p:nvSpPr>
            <p:cNvPr id="423960" name="TextBox 30"/>
            <p:cNvSpPr txBox="1">
              <a:spLocks noChangeArrowheads="1"/>
            </p:cNvSpPr>
            <p:nvPr/>
          </p:nvSpPr>
          <p:spPr bwMode="auto">
            <a:xfrm>
              <a:off x="5828626" y="5858388"/>
              <a:ext cx="729155" cy="257595"/>
            </a:xfrm>
            <a:prstGeom prst="rect">
              <a:avLst/>
            </a:prstGeom>
            <a:noFill/>
            <a:ln w="9525">
              <a:noFill/>
              <a:miter lim="800000"/>
              <a:headEnd/>
              <a:tailEnd/>
            </a:ln>
          </p:spPr>
          <p:txBody>
            <a:bodyPr lIns="104287" tIns="52144" rIns="104287" bIns="52144">
              <a:spAutoFit/>
            </a:bodyPr>
            <a:lstStyle/>
            <a:p>
              <a:r>
                <a:rPr lang="en-US" altLang="zh-CN" sz="1000"/>
                <a:t>2100</a:t>
              </a:r>
              <a:endParaRPr lang="zh-CN" altLang="en-US" sz="1000"/>
            </a:p>
          </p:txBody>
        </p:sp>
        <p:sp>
          <p:nvSpPr>
            <p:cNvPr id="423961" name="TextBox 31"/>
            <p:cNvSpPr txBox="1">
              <a:spLocks noChangeArrowheads="1"/>
            </p:cNvSpPr>
            <p:nvPr/>
          </p:nvSpPr>
          <p:spPr bwMode="auto">
            <a:xfrm>
              <a:off x="4820514" y="5835297"/>
              <a:ext cx="729155" cy="257595"/>
            </a:xfrm>
            <a:prstGeom prst="rect">
              <a:avLst/>
            </a:prstGeom>
            <a:noFill/>
            <a:ln w="9525">
              <a:noFill/>
              <a:miter lim="800000"/>
              <a:headEnd/>
              <a:tailEnd/>
            </a:ln>
          </p:spPr>
          <p:txBody>
            <a:bodyPr lIns="104287" tIns="52144" rIns="104287" bIns="52144">
              <a:spAutoFit/>
            </a:bodyPr>
            <a:lstStyle/>
            <a:p>
              <a:r>
                <a:rPr lang="en-US" altLang="zh-CN" sz="1000" dirty="0"/>
                <a:t>3600</a:t>
              </a:r>
              <a:endParaRPr lang="zh-CN" altLang="en-US" sz="1000" dirty="0"/>
            </a:p>
          </p:txBody>
        </p:sp>
        <p:cxnSp>
          <p:nvCxnSpPr>
            <p:cNvPr id="423962" name="直接连接符 32"/>
            <p:cNvCxnSpPr>
              <a:cxnSpLocks noChangeShapeType="1"/>
            </p:cNvCxnSpPr>
            <p:nvPr/>
          </p:nvCxnSpPr>
          <p:spPr bwMode="auto">
            <a:xfrm>
              <a:off x="8000229" y="3744947"/>
              <a:ext cx="232782" cy="119"/>
            </a:xfrm>
            <a:prstGeom prst="line">
              <a:avLst/>
            </a:prstGeom>
            <a:noFill/>
            <a:ln w="9525" algn="ctr">
              <a:solidFill>
                <a:schemeClr val="tx1"/>
              </a:solidFill>
              <a:round/>
              <a:headEnd/>
              <a:tailEnd/>
            </a:ln>
          </p:spPr>
        </p:cxnSp>
        <p:cxnSp>
          <p:nvCxnSpPr>
            <p:cNvPr id="423963" name="直接连接符 33"/>
            <p:cNvCxnSpPr>
              <a:cxnSpLocks noChangeShapeType="1"/>
            </p:cNvCxnSpPr>
            <p:nvPr/>
          </p:nvCxnSpPr>
          <p:spPr bwMode="auto">
            <a:xfrm>
              <a:off x="7987479" y="3282721"/>
              <a:ext cx="232782" cy="119"/>
            </a:xfrm>
            <a:prstGeom prst="line">
              <a:avLst/>
            </a:prstGeom>
            <a:noFill/>
            <a:ln w="9525" algn="ctr">
              <a:solidFill>
                <a:schemeClr val="tx1"/>
              </a:solidFill>
              <a:round/>
              <a:headEnd/>
              <a:tailEnd/>
            </a:ln>
          </p:spPr>
        </p:cxnSp>
        <p:cxnSp>
          <p:nvCxnSpPr>
            <p:cNvPr id="35" name="直接箭头连接符 34"/>
            <p:cNvCxnSpPr/>
            <p:nvPr/>
          </p:nvCxnSpPr>
          <p:spPr>
            <a:xfrm flipV="1">
              <a:off x="8122987" y="3283091"/>
              <a:ext cx="0" cy="466493"/>
            </a:xfrm>
            <a:prstGeom prst="straightConnector1">
              <a:avLst/>
            </a:prstGeom>
            <a:ln>
              <a:headEnd type="triangle" w="sm" len="med"/>
              <a:tailEnd type="triangle" w="sm" len="med"/>
            </a:ln>
          </p:spPr>
          <p:style>
            <a:lnRef idx="1">
              <a:schemeClr val="dk1"/>
            </a:lnRef>
            <a:fillRef idx="0">
              <a:schemeClr val="dk1"/>
            </a:fillRef>
            <a:effectRef idx="0">
              <a:schemeClr val="dk1"/>
            </a:effectRef>
            <a:fontRef idx="minor">
              <a:schemeClr val="tx1"/>
            </a:fontRef>
          </p:style>
        </p:cxnSp>
        <p:cxnSp>
          <p:nvCxnSpPr>
            <p:cNvPr id="423965" name="直接连接符 35"/>
            <p:cNvCxnSpPr>
              <a:cxnSpLocks noChangeShapeType="1"/>
            </p:cNvCxnSpPr>
            <p:nvPr/>
          </p:nvCxnSpPr>
          <p:spPr bwMode="auto">
            <a:xfrm>
              <a:off x="8006029" y="5639647"/>
              <a:ext cx="232782" cy="119"/>
            </a:xfrm>
            <a:prstGeom prst="line">
              <a:avLst/>
            </a:prstGeom>
            <a:noFill/>
            <a:ln w="9525" algn="ctr">
              <a:solidFill>
                <a:schemeClr val="tx1"/>
              </a:solidFill>
              <a:round/>
              <a:headEnd/>
              <a:tailEnd/>
            </a:ln>
          </p:spPr>
        </p:cxnSp>
        <p:cxnSp>
          <p:nvCxnSpPr>
            <p:cNvPr id="37" name="直接箭头连接符 36"/>
            <p:cNvCxnSpPr/>
            <p:nvPr/>
          </p:nvCxnSpPr>
          <p:spPr>
            <a:xfrm flipV="1">
              <a:off x="8122987" y="3763894"/>
              <a:ext cx="0" cy="1875989"/>
            </a:xfrm>
            <a:prstGeom prst="straightConnector1">
              <a:avLst/>
            </a:prstGeom>
            <a:ln>
              <a:headEnd type="triangle" w="sm" len="med"/>
              <a:tailEnd type="triangle" w="sm" len="med"/>
            </a:ln>
          </p:spPr>
          <p:style>
            <a:lnRef idx="1">
              <a:schemeClr val="dk1"/>
            </a:lnRef>
            <a:fillRef idx="0">
              <a:schemeClr val="dk1"/>
            </a:fillRef>
            <a:effectRef idx="0">
              <a:schemeClr val="dk1"/>
            </a:effectRef>
            <a:fontRef idx="minor">
              <a:schemeClr val="tx1"/>
            </a:fontRef>
          </p:style>
        </p:cxnSp>
        <p:sp>
          <p:nvSpPr>
            <p:cNvPr id="423967" name="TextBox 37"/>
            <p:cNvSpPr txBox="1">
              <a:spLocks noChangeArrowheads="1"/>
            </p:cNvSpPr>
            <p:nvPr/>
          </p:nvSpPr>
          <p:spPr bwMode="auto">
            <a:xfrm rot="16200000">
              <a:off x="7925872" y="4535584"/>
              <a:ext cx="733650" cy="255927"/>
            </a:xfrm>
            <a:prstGeom prst="rect">
              <a:avLst/>
            </a:prstGeom>
            <a:noFill/>
            <a:ln w="9525">
              <a:noFill/>
              <a:miter lim="800000"/>
              <a:headEnd/>
              <a:tailEnd/>
            </a:ln>
          </p:spPr>
          <p:txBody>
            <a:bodyPr lIns="104287" tIns="52144" rIns="104287" bIns="52144">
              <a:spAutoFit/>
            </a:bodyPr>
            <a:lstStyle/>
            <a:p>
              <a:r>
                <a:rPr lang="en-US" altLang="zh-CN" sz="1000"/>
                <a:t>11600</a:t>
              </a:r>
              <a:endParaRPr lang="zh-CN" altLang="en-US" sz="1000"/>
            </a:p>
          </p:txBody>
        </p:sp>
        <p:pic>
          <p:nvPicPr>
            <p:cNvPr id="423968" name="Picture 5" descr="C:\Users\Administrator\Desktop\展品效果图\宇宙\B-05行星称(2).tif"/>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4283968" y="1196752"/>
              <a:ext cx="3731636" cy="1205345"/>
            </a:xfrm>
            <a:prstGeom prst="rect">
              <a:avLst/>
            </a:prstGeom>
            <a:noFill/>
            <a:ln w="9525">
              <a:noFill/>
              <a:miter lim="800000"/>
              <a:headEnd/>
              <a:tailEnd/>
            </a:ln>
          </p:spPr>
        </p:pic>
        <p:cxnSp>
          <p:nvCxnSpPr>
            <p:cNvPr id="423969" name="直接连接符 39"/>
            <p:cNvCxnSpPr>
              <a:cxnSpLocks noChangeShapeType="1"/>
            </p:cNvCxnSpPr>
            <p:nvPr/>
          </p:nvCxnSpPr>
          <p:spPr bwMode="auto">
            <a:xfrm>
              <a:off x="8272897" y="1559250"/>
              <a:ext cx="232782" cy="119"/>
            </a:xfrm>
            <a:prstGeom prst="line">
              <a:avLst/>
            </a:prstGeom>
            <a:noFill/>
            <a:ln w="9525" algn="ctr">
              <a:solidFill>
                <a:schemeClr val="tx1"/>
              </a:solidFill>
              <a:round/>
              <a:headEnd/>
              <a:tailEnd/>
            </a:ln>
          </p:spPr>
        </p:cxnSp>
        <p:cxnSp>
          <p:nvCxnSpPr>
            <p:cNvPr id="41" name="直接箭头连接符 40"/>
            <p:cNvCxnSpPr/>
            <p:nvPr/>
          </p:nvCxnSpPr>
          <p:spPr>
            <a:xfrm flipV="1">
              <a:off x="8395081" y="1558785"/>
              <a:ext cx="0" cy="838542"/>
            </a:xfrm>
            <a:prstGeom prst="straightConnector1">
              <a:avLst/>
            </a:prstGeom>
            <a:ln>
              <a:headEnd type="triangle" w="sm" len="med"/>
              <a:tailEnd type="triangle" w="sm" len="med"/>
            </a:ln>
          </p:spPr>
          <p:style>
            <a:lnRef idx="1">
              <a:schemeClr val="dk1"/>
            </a:lnRef>
            <a:fillRef idx="0">
              <a:schemeClr val="dk1"/>
            </a:fillRef>
            <a:effectRef idx="0">
              <a:schemeClr val="dk1"/>
            </a:effectRef>
            <a:fontRef idx="minor">
              <a:schemeClr val="tx1"/>
            </a:fontRef>
          </p:style>
        </p:cxnSp>
        <p:cxnSp>
          <p:nvCxnSpPr>
            <p:cNvPr id="423971" name="直接连接符 41"/>
            <p:cNvCxnSpPr>
              <a:cxnSpLocks noChangeShapeType="1"/>
            </p:cNvCxnSpPr>
            <p:nvPr/>
          </p:nvCxnSpPr>
          <p:spPr bwMode="auto">
            <a:xfrm>
              <a:off x="7870002" y="1618749"/>
              <a:ext cx="232782" cy="119"/>
            </a:xfrm>
            <a:prstGeom prst="line">
              <a:avLst/>
            </a:prstGeom>
            <a:noFill/>
            <a:ln w="9525" algn="ctr">
              <a:solidFill>
                <a:schemeClr val="tx1"/>
              </a:solidFill>
              <a:round/>
              <a:headEnd/>
              <a:tailEnd/>
            </a:ln>
          </p:spPr>
        </p:cxnSp>
        <p:cxnSp>
          <p:nvCxnSpPr>
            <p:cNvPr id="423972" name="直接连接符 42"/>
            <p:cNvCxnSpPr>
              <a:cxnSpLocks noChangeShapeType="1"/>
            </p:cNvCxnSpPr>
            <p:nvPr/>
          </p:nvCxnSpPr>
          <p:spPr bwMode="auto">
            <a:xfrm>
              <a:off x="7899213" y="2217910"/>
              <a:ext cx="232782" cy="119"/>
            </a:xfrm>
            <a:prstGeom prst="line">
              <a:avLst/>
            </a:prstGeom>
            <a:noFill/>
            <a:ln w="9525" algn="ctr">
              <a:solidFill>
                <a:schemeClr val="tx1"/>
              </a:solidFill>
              <a:round/>
              <a:headEnd/>
              <a:tailEnd/>
            </a:ln>
          </p:spPr>
        </p:cxnSp>
        <p:cxnSp>
          <p:nvCxnSpPr>
            <p:cNvPr id="423973" name="直接连接符 43"/>
            <p:cNvCxnSpPr>
              <a:cxnSpLocks noChangeShapeType="1"/>
            </p:cNvCxnSpPr>
            <p:nvPr/>
          </p:nvCxnSpPr>
          <p:spPr bwMode="auto">
            <a:xfrm>
              <a:off x="7899213" y="2391166"/>
              <a:ext cx="661716" cy="771"/>
            </a:xfrm>
            <a:prstGeom prst="line">
              <a:avLst/>
            </a:prstGeom>
            <a:noFill/>
            <a:ln w="9525" algn="ctr">
              <a:solidFill>
                <a:schemeClr val="tx1"/>
              </a:solidFill>
              <a:round/>
              <a:headEnd/>
              <a:tailEnd/>
            </a:ln>
          </p:spPr>
        </p:cxnSp>
        <p:cxnSp>
          <p:nvCxnSpPr>
            <p:cNvPr id="45" name="直接箭头连接符 44"/>
            <p:cNvCxnSpPr/>
            <p:nvPr/>
          </p:nvCxnSpPr>
          <p:spPr>
            <a:xfrm flipV="1">
              <a:off x="8015757" y="1611730"/>
              <a:ext cx="0" cy="606727"/>
            </a:xfrm>
            <a:prstGeom prst="straightConnector1">
              <a:avLst/>
            </a:prstGeom>
            <a:ln>
              <a:headEnd type="triangle" w="sm" len="med"/>
              <a:tailEnd type="triangle" w="sm" len="med"/>
            </a:ln>
          </p:spPr>
          <p:style>
            <a:lnRef idx="1">
              <a:schemeClr val="dk1"/>
            </a:lnRef>
            <a:fillRef idx="0">
              <a:schemeClr val="dk1"/>
            </a:fillRef>
            <a:effectRef idx="0">
              <a:schemeClr val="dk1"/>
            </a:effectRef>
            <a:fontRef idx="minor">
              <a:schemeClr val="tx1"/>
            </a:fontRef>
          </p:style>
        </p:cxnSp>
        <p:cxnSp>
          <p:nvCxnSpPr>
            <p:cNvPr id="46" name="直接箭头连接符 45"/>
            <p:cNvCxnSpPr/>
            <p:nvPr/>
          </p:nvCxnSpPr>
          <p:spPr>
            <a:xfrm flipV="1">
              <a:off x="8015757" y="2218457"/>
              <a:ext cx="0" cy="183163"/>
            </a:xfrm>
            <a:prstGeom prst="straightConnector1">
              <a:avLst/>
            </a:prstGeom>
            <a:ln>
              <a:headEnd type="triangle" w="sm" len="med"/>
              <a:tailEnd type="triangle" w="sm" len="med"/>
            </a:ln>
          </p:spPr>
          <p:style>
            <a:lnRef idx="1">
              <a:schemeClr val="dk1"/>
            </a:lnRef>
            <a:fillRef idx="0">
              <a:schemeClr val="dk1"/>
            </a:fillRef>
            <a:effectRef idx="0">
              <a:schemeClr val="dk1"/>
            </a:effectRef>
            <a:fontRef idx="minor">
              <a:schemeClr val="tx1"/>
            </a:fontRef>
          </p:style>
        </p:cxnSp>
        <p:sp>
          <p:nvSpPr>
            <p:cNvPr id="423976" name="TextBox 46"/>
            <p:cNvSpPr txBox="1">
              <a:spLocks noChangeArrowheads="1"/>
            </p:cNvSpPr>
            <p:nvPr/>
          </p:nvSpPr>
          <p:spPr bwMode="auto">
            <a:xfrm rot="16200000">
              <a:off x="8179135" y="1708264"/>
              <a:ext cx="733650" cy="255927"/>
            </a:xfrm>
            <a:prstGeom prst="rect">
              <a:avLst/>
            </a:prstGeom>
            <a:noFill/>
            <a:ln w="9525">
              <a:noFill/>
              <a:miter lim="800000"/>
              <a:headEnd/>
              <a:tailEnd/>
            </a:ln>
          </p:spPr>
          <p:txBody>
            <a:bodyPr lIns="104287" tIns="52144" rIns="104287" bIns="52144">
              <a:spAutoFit/>
            </a:bodyPr>
            <a:lstStyle/>
            <a:p>
              <a:r>
                <a:rPr lang="en-US" altLang="zh-CN" sz="1000"/>
                <a:t>4500</a:t>
              </a:r>
              <a:endParaRPr lang="zh-CN" altLang="en-US" sz="1000"/>
            </a:p>
          </p:txBody>
        </p:sp>
        <p:sp>
          <p:nvSpPr>
            <p:cNvPr id="423977" name="TextBox 47"/>
            <p:cNvSpPr txBox="1">
              <a:spLocks noChangeArrowheads="1"/>
            </p:cNvSpPr>
            <p:nvPr/>
          </p:nvSpPr>
          <p:spPr bwMode="auto">
            <a:xfrm rot="16200000">
              <a:off x="7827349" y="1636258"/>
              <a:ext cx="733650" cy="255927"/>
            </a:xfrm>
            <a:prstGeom prst="rect">
              <a:avLst/>
            </a:prstGeom>
            <a:noFill/>
            <a:ln w="9525">
              <a:noFill/>
              <a:miter lim="800000"/>
              <a:headEnd/>
              <a:tailEnd/>
            </a:ln>
          </p:spPr>
          <p:txBody>
            <a:bodyPr lIns="104287" tIns="52144" rIns="104287" bIns="52144">
              <a:spAutoFit/>
            </a:bodyPr>
            <a:lstStyle/>
            <a:p>
              <a:r>
                <a:rPr lang="en-US" altLang="zh-CN" sz="1000"/>
                <a:t>3280</a:t>
              </a:r>
              <a:endParaRPr lang="zh-CN" altLang="en-US" sz="1000"/>
            </a:p>
          </p:txBody>
        </p:sp>
        <p:sp>
          <p:nvSpPr>
            <p:cNvPr id="423978" name="TextBox 48"/>
            <p:cNvSpPr txBox="1">
              <a:spLocks noChangeArrowheads="1"/>
            </p:cNvSpPr>
            <p:nvPr/>
          </p:nvSpPr>
          <p:spPr bwMode="auto">
            <a:xfrm rot="16200000">
              <a:off x="7827349" y="1996298"/>
              <a:ext cx="733650" cy="255927"/>
            </a:xfrm>
            <a:prstGeom prst="rect">
              <a:avLst/>
            </a:prstGeom>
            <a:noFill/>
            <a:ln w="9525">
              <a:noFill/>
              <a:miter lim="800000"/>
              <a:headEnd/>
              <a:tailEnd/>
            </a:ln>
          </p:spPr>
          <p:txBody>
            <a:bodyPr lIns="104287" tIns="52144" rIns="104287" bIns="52144">
              <a:spAutoFit/>
            </a:bodyPr>
            <a:lstStyle/>
            <a:p>
              <a:r>
                <a:rPr lang="en-US" altLang="zh-CN" sz="1000"/>
                <a:t>500</a:t>
              </a:r>
              <a:endParaRPr lang="zh-CN" altLang="en-US" sz="1000"/>
            </a:p>
          </p:txBody>
        </p:sp>
        <p:sp>
          <p:nvSpPr>
            <p:cNvPr id="50" name="灯片编号占位符 1"/>
            <p:cNvSpPr txBox="1">
              <a:spLocks/>
            </p:cNvSpPr>
            <p:nvPr/>
          </p:nvSpPr>
          <p:spPr bwMode="auto">
            <a:xfrm>
              <a:off x="5939525" y="2420223"/>
              <a:ext cx="786797" cy="608157"/>
            </a:xfrm>
            <a:prstGeom prst="rect">
              <a:avLst/>
            </a:prstGeom>
            <a:noFill/>
            <a:ln w="9525">
              <a:noFill/>
              <a:miter lim="800000"/>
              <a:headEnd/>
              <a:tailEnd/>
            </a:ln>
          </p:spPr>
          <p:txBody>
            <a:bodyPr lIns="80119" tIns="40060" rIns="80119" bIns="40060" anchor="ctr"/>
            <a:lstStyle/>
            <a:p>
              <a:pPr algn="ctr" defTabSz="913755">
                <a:defRPr/>
              </a:pPr>
              <a:r>
                <a:rPr lang="zh-CN" altLang="en-US" sz="1100">
                  <a:ea typeface="微软雅黑" pitchFamily="34" charset="-122"/>
                </a:rPr>
                <a:t>主视图</a:t>
              </a:r>
              <a:endParaRPr lang="en-US" altLang="zh-CN" sz="1100" dirty="0">
                <a:ea typeface="微软雅黑" pitchFamily="34" charset="-122"/>
              </a:endParaRPr>
            </a:p>
          </p:txBody>
        </p:sp>
        <p:sp>
          <p:nvSpPr>
            <p:cNvPr id="51" name="灯片编号占位符 1"/>
            <p:cNvSpPr txBox="1">
              <a:spLocks/>
            </p:cNvSpPr>
            <p:nvPr/>
          </p:nvSpPr>
          <p:spPr bwMode="auto">
            <a:xfrm>
              <a:off x="5868486" y="6021949"/>
              <a:ext cx="856495" cy="499405"/>
            </a:xfrm>
            <a:prstGeom prst="rect">
              <a:avLst/>
            </a:prstGeom>
            <a:noFill/>
            <a:ln w="9525">
              <a:noFill/>
              <a:miter lim="800000"/>
              <a:headEnd/>
              <a:tailEnd/>
            </a:ln>
          </p:spPr>
          <p:txBody>
            <a:bodyPr lIns="80119" tIns="40060" rIns="80119" bIns="40060" anchor="ctr"/>
            <a:lstStyle/>
            <a:p>
              <a:pPr algn="ctr" defTabSz="913755">
                <a:defRPr/>
              </a:pPr>
              <a:r>
                <a:rPr lang="zh-CN" altLang="en-US" sz="1100">
                  <a:ea typeface="微软雅黑" pitchFamily="34" charset="-122"/>
                </a:rPr>
                <a:t>俯视图</a:t>
              </a:r>
              <a:endParaRPr lang="en-US" altLang="zh-CN" sz="1100" dirty="0">
                <a:ea typeface="微软雅黑" pitchFamily="34" charset="-122"/>
              </a:endParaRPr>
            </a:p>
          </p:txBody>
        </p:sp>
      </p:grpSp>
    </p:spTree>
    <p:extLst>
      <p:ext uri="{BB962C8B-B14F-4D97-AF65-F5344CB8AC3E}">
        <p14:creationId xmlns:p14="http://schemas.microsoft.com/office/powerpoint/2010/main" val="329605270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4962" name="TextBox 45"/>
          <p:cNvSpPr txBox="1">
            <a:spLocks noChangeArrowheads="1"/>
          </p:cNvSpPr>
          <p:nvPr/>
        </p:nvSpPr>
        <p:spPr bwMode="auto">
          <a:xfrm>
            <a:off x="503626" y="447794"/>
            <a:ext cx="3757511" cy="241861"/>
          </a:xfrm>
          <a:prstGeom prst="rect">
            <a:avLst/>
          </a:prstGeom>
          <a:noFill/>
          <a:ln w="9525">
            <a:noFill/>
            <a:miter lim="800000"/>
            <a:headEnd/>
            <a:tailEnd/>
          </a:ln>
        </p:spPr>
        <p:txBody>
          <a:bodyPr lIns="56644" tIns="28321" rIns="56644" bIns="28321">
            <a:spAutoFit/>
          </a:bodyPr>
          <a:lstStyle/>
          <a:p>
            <a:r>
              <a:rPr lang="zh-CN" altLang="en-US" sz="1200" b="1">
                <a:latin typeface="微软雅黑" pitchFamily="34" charset="-122"/>
                <a:ea typeface="微软雅黑" pitchFamily="34" charset="-122"/>
              </a:rPr>
              <a:t>设计制作注意事项：</a:t>
            </a:r>
          </a:p>
        </p:txBody>
      </p:sp>
      <p:sp>
        <p:nvSpPr>
          <p:cNvPr id="424963" name="TextBox 47"/>
          <p:cNvSpPr txBox="1">
            <a:spLocks noChangeArrowheads="1"/>
          </p:cNvSpPr>
          <p:nvPr/>
        </p:nvSpPr>
        <p:spPr bwMode="auto">
          <a:xfrm>
            <a:off x="503626" y="2148255"/>
            <a:ext cx="3757511" cy="241861"/>
          </a:xfrm>
          <a:prstGeom prst="rect">
            <a:avLst/>
          </a:prstGeom>
          <a:noFill/>
          <a:ln w="9525">
            <a:noFill/>
            <a:miter lim="800000"/>
            <a:headEnd/>
            <a:tailEnd/>
          </a:ln>
        </p:spPr>
        <p:txBody>
          <a:bodyPr lIns="56644" tIns="28321" rIns="56644" bIns="28321">
            <a:spAutoFit/>
          </a:bodyPr>
          <a:lstStyle/>
          <a:p>
            <a:r>
              <a:rPr lang="zh-CN" altLang="en-US" sz="1200" b="1">
                <a:latin typeface="微软雅黑" pitchFamily="34" charset="-122"/>
                <a:ea typeface="微软雅黑" pitchFamily="34" charset="-122"/>
              </a:rPr>
              <a:t>维护保养注意事项：</a:t>
            </a:r>
          </a:p>
        </p:txBody>
      </p:sp>
      <p:sp>
        <p:nvSpPr>
          <p:cNvPr id="424964" name="TextBox 57"/>
          <p:cNvSpPr txBox="1">
            <a:spLocks noChangeArrowheads="1"/>
          </p:cNvSpPr>
          <p:nvPr/>
        </p:nvSpPr>
        <p:spPr bwMode="auto">
          <a:xfrm>
            <a:off x="521274" y="616256"/>
            <a:ext cx="8577930" cy="1586713"/>
          </a:xfrm>
          <a:prstGeom prst="rect">
            <a:avLst/>
          </a:prstGeom>
          <a:noFill/>
          <a:ln w="9525">
            <a:noFill/>
            <a:miter lim="800000"/>
            <a:headEnd/>
            <a:tailEnd/>
          </a:ln>
        </p:spPr>
        <p:txBody>
          <a:bodyPr lIns="56644" tIns="28321" rIns="56644" bIns="28321">
            <a:spAutoFit/>
          </a:bodyPr>
          <a:lstStyle/>
          <a:p>
            <a:pPr>
              <a:lnSpc>
                <a:spcPct val="150000"/>
              </a:lnSpc>
            </a:pPr>
            <a:r>
              <a:rPr lang="en-US" altLang="zh-CN" sz="1100">
                <a:latin typeface="微软雅黑" pitchFamily="34" charset="-122"/>
                <a:ea typeface="微软雅黑" pitchFamily="34" charset="-122"/>
              </a:rPr>
              <a:t>1</a:t>
            </a:r>
            <a:r>
              <a:rPr lang="zh-CN" altLang="en-US" sz="1100">
                <a:latin typeface="微软雅黑" pitchFamily="34" charset="-122"/>
                <a:ea typeface="微软雅黑" pitchFamily="34" charset="-122"/>
              </a:rPr>
              <a:t>、首先满足展项的安全性与功能性；</a:t>
            </a:r>
            <a:endParaRPr lang="en-US" altLang="zh-CN" sz="1100">
              <a:latin typeface="微软雅黑" pitchFamily="34" charset="-122"/>
              <a:ea typeface="微软雅黑" pitchFamily="34" charset="-122"/>
            </a:endParaRPr>
          </a:p>
          <a:p>
            <a:pPr>
              <a:lnSpc>
                <a:spcPct val="150000"/>
              </a:lnSpc>
            </a:pPr>
            <a:r>
              <a:rPr lang="en-US" altLang="zh-CN" sz="1100">
                <a:latin typeface="微软雅黑" pitchFamily="34" charset="-122"/>
                <a:ea typeface="微软雅黑" pitchFamily="34" charset="-122"/>
              </a:rPr>
              <a:t>2</a:t>
            </a:r>
            <a:r>
              <a:rPr lang="zh-CN" altLang="en-US" sz="1100">
                <a:latin typeface="微软雅黑" pitchFamily="34" charset="-122"/>
                <a:ea typeface="微软雅黑" pitchFamily="34" charset="-122"/>
              </a:rPr>
              <a:t>、应保证展项的牢固性和可靠性；</a:t>
            </a:r>
            <a:endParaRPr lang="en-US" altLang="zh-CN" sz="1100">
              <a:latin typeface="微软雅黑" pitchFamily="34" charset="-122"/>
              <a:ea typeface="微软雅黑" pitchFamily="34" charset="-122"/>
            </a:endParaRPr>
          </a:p>
          <a:p>
            <a:pPr>
              <a:lnSpc>
                <a:spcPct val="150000"/>
              </a:lnSpc>
            </a:pPr>
            <a:r>
              <a:rPr lang="en-US" altLang="zh-CN" sz="1100">
                <a:latin typeface="微软雅黑" pitchFamily="34" charset="-122"/>
                <a:ea typeface="微软雅黑" pitchFamily="34" charset="-122"/>
              </a:rPr>
              <a:t>3</a:t>
            </a:r>
            <a:r>
              <a:rPr lang="zh-CN" altLang="en-US" sz="1100">
                <a:latin typeface="微软雅黑" pitchFamily="34" charset="-122"/>
                <a:ea typeface="微软雅黑" pitchFamily="34" charset="-122"/>
              </a:rPr>
              <a:t>、应确保展项造型的美观性，应与原设计保持一致；</a:t>
            </a:r>
            <a:endParaRPr lang="en-US" altLang="zh-CN" sz="1100">
              <a:latin typeface="微软雅黑" pitchFamily="34" charset="-122"/>
              <a:ea typeface="微软雅黑" pitchFamily="34" charset="-122"/>
            </a:endParaRPr>
          </a:p>
          <a:p>
            <a:pPr>
              <a:lnSpc>
                <a:spcPct val="150000"/>
              </a:lnSpc>
            </a:pPr>
            <a:r>
              <a:rPr lang="en-US" altLang="zh-CN" sz="1100">
                <a:latin typeface="微软雅黑" pitchFamily="34" charset="-122"/>
                <a:ea typeface="微软雅黑" pitchFamily="34" charset="-122"/>
              </a:rPr>
              <a:t>4</a:t>
            </a:r>
            <a:r>
              <a:rPr lang="zh-CN" altLang="en-US" sz="1100">
                <a:latin typeface="微软雅黑" pitchFamily="34" charset="-122"/>
                <a:ea typeface="微软雅黑" pitchFamily="34" charset="-122"/>
              </a:rPr>
              <a:t>、</a:t>
            </a:r>
            <a:r>
              <a:rPr lang="zh-CN" altLang="en-US" sz="1100">
                <a:solidFill>
                  <a:srgbClr val="000000"/>
                </a:solidFill>
                <a:latin typeface="微软雅黑" pitchFamily="34" charset="-122"/>
                <a:ea typeface="微软雅黑" pitchFamily="34" charset="-122"/>
                <a:sym typeface="华文细黑" pitchFamily="2" charset="-122"/>
              </a:rPr>
              <a:t>展项阳角的设计要求倒圆角，其中半径 </a:t>
            </a:r>
            <a:r>
              <a:rPr lang="en-US" altLang="zh-CN" sz="1100">
                <a:solidFill>
                  <a:srgbClr val="000000"/>
                </a:solidFill>
                <a:latin typeface="微软雅黑" pitchFamily="34" charset="-122"/>
                <a:ea typeface="微软雅黑" pitchFamily="34" charset="-122"/>
                <a:sym typeface="华文细黑" pitchFamily="2" charset="-122"/>
              </a:rPr>
              <a:t>10mm</a:t>
            </a:r>
            <a:r>
              <a:rPr lang="zh-CN" altLang="en-US" sz="1100">
                <a:solidFill>
                  <a:srgbClr val="000000"/>
                </a:solidFill>
                <a:latin typeface="微软雅黑" pitchFamily="34" charset="-122"/>
                <a:ea typeface="微软雅黑" pitchFamily="34" charset="-122"/>
                <a:sym typeface="华文细黑" pitchFamily="2" charset="-122"/>
              </a:rPr>
              <a:t>，弧长 </a:t>
            </a:r>
            <a:r>
              <a:rPr lang="en-US" altLang="zh-CN" sz="1100">
                <a:solidFill>
                  <a:srgbClr val="000000"/>
                </a:solidFill>
                <a:latin typeface="微软雅黑" pitchFamily="34" charset="-122"/>
                <a:ea typeface="微软雅黑" pitchFamily="34" charset="-122"/>
                <a:sym typeface="华文细黑" pitchFamily="2" charset="-122"/>
              </a:rPr>
              <a:t>15mm </a:t>
            </a:r>
            <a:r>
              <a:rPr lang="zh-CN" altLang="en-US" sz="1100">
                <a:solidFill>
                  <a:srgbClr val="000000"/>
                </a:solidFill>
                <a:latin typeface="微软雅黑" pitchFamily="34" charset="-122"/>
                <a:ea typeface="微软雅黑" pitchFamily="34" charset="-122"/>
                <a:sym typeface="华文细黑" pitchFamily="2" charset="-122"/>
              </a:rPr>
              <a:t>；</a:t>
            </a:r>
            <a:endParaRPr lang="en-US" altLang="zh-CN" sz="1100">
              <a:solidFill>
                <a:srgbClr val="000000"/>
              </a:solidFill>
              <a:latin typeface="微软雅黑" pitchFamily="34" charset="-122"/>
              <a:ea typeface="微软雅黑" pitchFamily="34" charset="-122"/>
              <a:sym typeface="华文细黑" pitchFamily="2" charset="-122"/>
            </a:endParaRPr>
          </a:p>
          <a:p>
            <a:pPr>
              <a:lnSpc>
                <a:spcPct val="150000"/>
              </a:lnSpc>
            </a:pPr>
            <a:r>
              <a:rPr lang="en-US" altLang="zh-CN" sz="1100">
                <a:solidFill>
                  <a:srgbClr val="000000"/>
                </a:solidFill>
                <a:latin typeface="微软雅黑" pitchFamily="34" charset="-122"/>
                <a:ea typeface="微软雅黑" pitchFamily="34" charset="-122"/>
                <a:sym typeface="华文细黑" pitchFamily="2" charset="-122"/>
              </a:rPr>
              <a:t>5</a:t>
            </a:r>
            <a:r>
              <a:rPr lang="zh-CN" altLang="en-US" sz="1100">
                <a:solidFill>
                  <a:srgbClr val="000000"/>
                </a:solidFill>
                <a:latin typeface="微软雅黑" pitchFamily="34" charset="-122"/>
                <a:ea typeface="微软雅黑" pitchFamily="34" charset="-122"/>
                <a:sym typeface="华文细黑" pitchFamily="2" charset="-122"/>
              </a:rPr>
              <a:t>、内部带电器件全部隐藏，设置有漏电保护装置，内部部件有隔离保护及接地保护接线端子</a:t>
            </a:r>
            <a:r>
              <a:rPr lang="zh-CN" altLang="en-US" sz="1100">
                <a:latin typeface="微软雅黑" pitchFamily="34" charset="-122"/>
                <a:ea typeface="微软雅黑" pitchFamily="34" charset="-122"/>
              </a:rPr>
              <a:t>；</a:t>
            </a:r>
            <a:endParaRPr lang="en-US" altLang="zh-CN" sz="1100">
              <a:latin typeface="微软雅黑" pitchFamily="34" charset="-122"/>
              <a:ea typeface="微软雅黑" pitchFamily="34" charset="-122"/>
            </a:endParaRPr>
          </a:p>
          <a:p>
            <a:pPr>
              <a:lnSpc>
                <a:spcPct val="150000"/>
              </a:lnSpc>
            </a:pPr>
            <a:r>
              <a:rPr lang="en-US" altLang="zh-CN" sz="1100">
                <a:latin typeface="微软雅黑" pitchFamily="34" charset="-122"/>
                <a:ea typeface="微软雅黑" pitchFamily="34" charset="-122"/>
              </a:rPr>
              <a:t>6</a:t>
            </a:r>
            <a:r>
              <a:rPr lang="zh-CN" altLang="en-US" sz="1100">
                <a:latin typeface="微软雅黑" pitchFamily="34" charset="-122"/>
                <a:ea typeface="微软雅黑" pitchFamily="34" charset="-122"/>
              </a:rPr>
              <a:t>、</a:t>
            </a:r>
            <a:r>
              <a:rPr lang="en-US" altLang="zh-CN" sz="1100">
                <a:latin typeface="微软雅黑" pitchFamily="34" charset="-122"/>
                <a:ea typeface="微软雅黑" pitchFamily="34" charset="-122"/>
                <a:sym typeface="微软雅黑" pitchFamily="34" charset="-122"/>
              </a:rPr>
              <a:t>应考虑人机功能学方面的需求，确保</a:t>
            </a:r>
            <a:r>
              <a:rPr lang="zh-CN" altLang="en-US" sz="1100">
                <a:latin typeface="微软雅黑" pitchFamily="34" charset="-122"/>
                <a:ea typeface="微软雅黑" pitchFamily="34" charset="-122"/>
                <a:sym typeface="微软雅黑" pitchFamily="34" charset="-122"/>
              </a:rPr>
              <a:t>展品</a:t>
            </a:r>
            <a:r>
              <a:rPr lang="en-US" altLang="zh-CN" sz="1100">
                <a:latin typeface="微软雅黑" pitchFamily="34" charset="-122"/>
                <a:ea typeface="微软雅黑" pitchFamily="34" charset="-122"/>
                <a:sym typeface="微软雅黑" pitchFamily="34" charset="-122"/>
              </a:rPr>
              <a:t>人性化的操作；</a:t>
            </a:r>
            <a:endParaRPr lang="en-US" altLang="zh-CN" sz="1100">
              <a:latin typeface="微软雅黑" pitchFamily="34" charset="-122"/>
              <a:ea typeface="微软雅黑" pitchFamily="34" charset="-122"/>
            </a:endParaRPr>
          </a:p>
        </p:txBody>
      </p:sp>
      <p:sp>
        <p:nvSpPr>
          <p:cNvPr id="424965" name="TextBox 33"/>
          <p:cNvSpPr txBox="1">
            <a:spLocks noChangeArrowheads="1"/>
          </p:cNvSpPr>
          <p:nvPr/>
        </p:nvSpPr>
        <p:spPr bwMode="auto">
          <a:xfrm>
            <a:off x="521274" y="2345514"/>
            <a:ext cx="8577930" cy="1316022"/>
          </a:xfrm>
          <a:prstGeom prst="rect">
            <a:avLst/>
          </a:prstGeom>
          <a:noFill/>
          <a:ln w="9525">
            <a:noFill/>
            <a:miter lim="800000"/>
            <a:headEnd/>
            <a:tailEnd/>
          </a:ln>
        </p:spPr>
        <p:txBody>
          <a:bodyPr lIns="56644" tIns="28321" rIns="56644" bIns="28321">
            <a:spAutoFit/>
          </a:bodyPr>
          <a:lstStyle/>
          <a:p>
            <a:pPr>
              <a:lnSpc>
                <a:spcPct val="150000"/>
              </a:lnSpc>
            </a:pPr>
            <a:r>
              <a:rPr lang="en-US" altLang="zh-CN" sz="1100">
                <a:solidFill>
                  <a:srgbClr val="000000"/>
                </a:solidFill>
                <a:latin typeface="微软雅黑" pitchFamily="34" charset="-122"/>
                <a:ea typeface="微软雅黑" pitchFamily="34" charset="-122"/>
                <a:sym typeface="微软雅黑" pitchFamily="34" charset="-122"/>
              </a:rPr>
              <a:t>1</a:t>
            </a:r>
            <a:r>
              <a:rPr lang="zh-CN" altLang="en-US" sz="1100">
                <a:solidFill>
                  <a:srgbClr val="000000"/>
                </a:solidFill>
                <a:latin typeface="微软雅黑" pitchFamily="34" charset="-122"/>
                <a:ea typeface="微软雅黑" pitchFamily="34" charset="-122"/>
                <a:sym typeface="微软雅黑" pitchFamily="34" charset="-122"/>
              </a:rPr>
              <a:t>、保持展品整体整洁；</a:t>
            </a:r>
          </a:p>
          <a:p>
            <a:pPr>
              <a:lnSpc>
                <a:spcPct val="150000"/>
              </a:lnSpc>
            </a:pPr>
            <a:r>
              <a:rPr lang="en-US" altLang="zh-CN" sz="1100">
                <a:solidFill>
                  <a:srgbClr val="000000"/>
                </a:solidFill>
                <a:latin typeface="微软雅黑" pitchFamily="34" charset="-122"/>
                <a:ea typeface="微软雅黑" pitchFamily="34" charset="-122"/>
                <a:sym typeface="微软雅黑" pitchFamily="34" charset="-122"/>
              </a:rPr>
              <a:t>2</a:t>
            </a:r>
            <a:r>
              <a:rPr lang="zh-CN" altLang="en-US" sz="1100">
                <a:solidFill>
                  <a:srgbClr val="000000"/>
                </a:solidFill>
                <a:latin typeface="微软雅黑" pitchFamily="34" charset="-122"/>
                <a:ea typeface="微软雅黑" pitchFamily="34" charset="-122"/>
                <a:sym typeface="微软雅黑" pitchFamily="34" charset="-122"/>
              </a:rPr>
              <a:t>、正确开、关展品电源，正确操作展品，定期检查接地线；</a:t>
            </a:r>
          </a:p>
          <a:p>
            <a:pPr>
              <a:lnSpc>
                <a:spcPct val="150000"/>
              </a:lnSpc>
            </a:pPr>
            <a:r>
              <a:rPr lang="en-US" altLang="zh-CN" sz="1100">
                <a:solidFill>
                  <a:srgbClr val="000000"/>
                </a:solidFill>
                <a:latin typeface="微软雅黑" pitchFamily="34" charset="-122"/>
                <a:ea typeface="微软雅黑" pitchFamily="34" charset="-122"/>
                <a:sym typeface="微软雅黑" pitchFamily="34" charset="-122"/>
              </a:rPr>
              <a:t>3</a:t>
            </a:r>
            <a:r>
              <a:rPr lang="zh-CN" altLang="en-US" sz="1100">
                <a:solidFill>
                  <a:srgbClr val="000000"/>
                </a:solidFill>
                <a:latin typeface="微软雅黑" pitchFamily="34" charset="-122"/>
                <a:ea typeface="微软雅黑" pitchFamily="34" charset="-122"/>
                <a:sym typeface="微软雅黑" pitchFamily="34" charset="-122"/>
              </a:rPr>
              <a:t>、展品出现故障，应先切断电源，及时维修，待修复后方可运行；</a:t>
            </a:r>
            <a:endParaRPr lang="en-US" altLang="zh-CN" sz="1100">
              <a:solidFill>
                <a:srgbClr val="000000"/>
              </a:solidFill>
              <a:latin typeface="微软雅黑" pitchFamily="34" charset="-122"/>
              <a:ea typeface="微软雅黑" pitchFamily="34" charset="-122"/>
              <a:sym typeface="微软雅黑" pitchFamily="34" charset="-122"/>
            </a:endParaRPr>
          </a:p>
          <a:p>
            <a:pPr>
              <a:lnSpc>
                <a:spcPct val="150000"/>
              </a:lnSpc>
            </a:pPr>
            <a:r>
              <a:rPr lang="en-US" altLang="zh-CN" sz="1100">
                <a:solidFill>
                  <a:srgbClr val="000000"/>
                </a:solidFill>
                <a:latin typeface="微软雅黑" pitchFamily="34" charset="-122"/>
                <a:ea typeface="微软雅黑" pitchFamily="34" charset="-122"/>
                <a:sym typeface="微软雅黑" pitchFamily="34" charset="-122"/>
              </a:rPr>
              <a:t>4</a:t>
            </a:r>
            <a:r>
              <a:rPr lang="zh-CN" altLang="en-US" sz="1100">
                <a:solidFill>
                  <a:srgbClr val="000000"/>
                </a:solidFill>
                <a:latin typeface="微软雅黑" pitchFamily="34" charset="-122"/>
                <a:ea typeface="微软雅黑" pitchFamily="34" charset="-122"/>
                <a:sym typeface="微软雅黑" pitchFamily="34" charset="-122"/>
              </a:rPr>
              <a:t>、防止观众（小朋友）用重物敲击展品；</a:t>
            </a:r>
          </a:p>
          <a:p>
            <a:pPr>
              <a:lnSpc>
                <a:spcPct val="150000"/>
              </a:lnSpc>
            </a:pPr>
            <a:r>
              <a:rPr lang="en-US" altLang="zh-CN" sz="1100">
                <a:solidFill>
                  <a:srgbClr val="000000"/>
                </a:solidFill>
                <a:latin typeface="微软雅黑" pitchFamily="34" charset="-122"/>
                <a:ea typeface="微软雅黑" pitchFamily="34" charset="-122"/>
                <a:sym typeface="微软雅黑" pitchFamily="34" charset="-122"/>
              </a:rPr>
              <a:t>5</a:t>
            </a:r>
            <a:r>
              <a:rPr lang="zh-CN" altLang="en-US" sz="1100">
                <a:solidFill>
                  <a:srgbClr val="000000"/>
                </a:solidFill>
                <a:latin typeface="微软雅黑" pitchFamily="34" charset="-122"/>
                <a:ea typeface="微软雅黑" pitchFamily="34" charset="-122"/>
                <a:sym typeface="微软雅黑" pitchFamily="34" charset="-122"/>
              </a:rPr>
              <a:t>、注意防潮、防尘、防火。</a:t>
            </a:r>
          </a:p>
        </p:txBody>
      </p:sp>
      <p:sp>
        <p:nvSpPr>
          <p:cNvPr id="424966" name="TextBox 34"/>
          <p:cNvSpPr txBox="1">
            <a:spLocks noChangeArrowheads="1"/>
          </p:cNvSpPr>
          <p:nvPr/>
        </p:nvSpPr>
        <p:spPr bwMode="auto">
          <a:xfrm>
            <a:off x="503626" y="3605381"/>
            <a:ext cx="3757511" cy="241861"/>
          </a:xfrm>
          <a:prstGeom prst="rect">
            <a:avLst/>
          </a:prstGeom>
          <a:noFill/>
          <a:ln w="9525">
            <a:noFill/>
            <a:miter lim="800000"/>
            <a:headEnd/>
            <a:tailEnd/>
          </a:ln>
        </p:spPr>
        <p:txBody>
          <a:bodyPr lIns="56644" tIns="28321" rIns="56644" bIns="28321">
            <a:spAutoFit/>
          </a:bodyPr>
          <a:lstStyle/>
          <a:p>
            <a:r>
              <a:rPr lang="zh-CN" altLang="en-US" sz="1200" b="1">
                <a:latin typeface="微软雅黑" pitchFamily="34" charset="-122"/>
                <a:ea typeface="微软雅黑" pitchFamily="34" charset="-122"/>
              </a:rPr>
              <a:t>运营管理注意事项：</a:t>
            </a:r>
          </a:p>
        </p:txBody>
      </p:sp>
      <p:sp>
        <p:nvSpPr>
          <p:cNvPr id="424967" name="TextBox 35"/>
          <p:cNvSpPr txBox="1">
            <a:spLocks noChangeArrowheads="1"/>
          </p:cNvSpPr>
          <p:nvPr/>
        </p:nvSpPr>
        <p:spPr bwMode="auto">
          <a:xfrm>
            <a:off x="521274" y="3772404"/>
            <a:ext cx="8577930" cy="812075"/>
          </a:xfrm>
          <a:prstGeom prst="rect">
            <a:avLst/>
          </a:prstGeom>
          <a:noFill/>
          <a:ln w="9525">
            <a:noFill/>
            <a:miter lim="800000"/>
            <a:headEnd/>
            <a:tailEnd/>
          </a:ln>
        </p:spPr>
        <p:txBody>
          <a:bodyPr lIns="56644" tIns="28321" rIns="56644" bIns="28321">
            <a:spAutoFit/>
          </a:bodyPr>
          <a:lstStyle/>
          <a:p>
            <a:pPr>
              <a:lnSpc>
                <a:spcPct val="150000"/>
              </a:lnSpc>
            </a:pPr>
            <a:r>
              <a:rPr lang="en-US" altLang="zh-CN" sz="1100">
                <a:latin typeface="微软雅黑" pitchFamily="34" charset="-122"/>
                <a:ea typeface="微软雅黑" pitchFamily="34" charset="-122"/>
              </a:rPr>
              <a:t>1</a:t>
            </a:r>
            <a:r>
              <a:rPr lang="zh-CN" altLang="en-US" sz="1100">
                <a:latin typeface="微软雅黑" pitchFamily="34" charset="-122"/>
                <a:ea typeface="微软雅黑" pitchFamily="34" charset="-122"/>
              </a:rPr>
              <a:t>、定期检查项目是否磨损，变形，及时上报；</a:t>
            </a:r>
          </a:p>
          <a:p>
            <a:pPr>
              <a:lnSpc>
                <a:spcPct val="150000"/>
              </a:lnSpc>
            </a:pPr>
            <a:r>
              <a:rPr lang="en-US" altLang="zh-CN" sz="1100">
                <a:latin typeface="微软雅黑" pitchFamily="34" charset="-122"/>
                <a:ea typeface="微软雅黑" pitchFamily="34" charset="-122"/>
              </a:rPr>
              <a:t>2</a:t>
            </a:r>
            <a:r>
              <a:rPr lang="zh-CN" altLang="en-US" sz="1100">
                <a:latin typeface="微软雅黑" pitchFamily="34" charset="-122"/>
                <a:ea typeface="微软雅黑" pitchFamily="34" charset="-122"/>
              </a:rPr>
              <a:t>、看护观众切勿人为恶意破坏展品；</a:t>
            </a:r>
            <a:endParaRPr lang="en-US" altLang="zh-CN" sz="1100">
              <a:latin typeface="微软雅黑" pitchFamily="34" charset="-122"/>
              <a:ea typeface="微软雅黑" pitchFamily="34" charset="-122"/>
            </a:endParaRPr>
          </a:p>
          <a:p>
            <a:pPr>
              <a:lnSpc>
                <a:spcPct val="150000"/>
              </a:lnSpc>
            </a:pPr>
            <a:r>
              <a:rPr lang="en-US" altLang="zh-CN" sz="1100">
                <a:latin typeface="微软雅黑" pitchFamily="34" charset="-122"/>
                <a:ea typeface="微软雅黑" pitchFamily="34" charset="-122"/>
              </a:rPr>
              <a:t>3</a:t>
            </a:r>
            <a:r>
              <a:rPr lang="zh-CN" altLang="en-US" sz="1100">
                <a:latin typeface="微软雅黑" pitchFamily="34" charset="-122"/>
                <a:ea typeface="微软雅黑" pitchFamily="34" charset="-122"/>
              </a:rPr>
              <a:t>、</a:t>
            </a:r>
            <a:r>
              <a:rPr lang="zh-CN" altLang="en-US" sz="1100">
                <a:solidFill>
                  <a:srgbClr val="000000"/>
                </a:solidFill>
                <a:latin typeface="微软雅黑" pitchFamily="34" charset="-122"/>
                <a:ea typeface="微软雅黑" pitchFamily="34" charset="-122"/>
                <a:sym typeface="微软雅黑" pitchFamily="34" charset="-122"/>
              </a:rPr>
              <a:t>本展品需设工作人员，定时表演，</a:t>
            </a:r>
            <a:r>
              <a:rPr lang="zh-CN" altLang="en-US" sz="1100">
                <a:latin typeface="微软雅黑" pitchFamily="34" charset="-122"/>
                <a:ea typeface="微软雅黑" pitchFamily="34" charset="-122"/>
              </a:rPr>
              <a:t>指导观众操作展品，切勿违规操作以免造成伤害。</a:t>
            </a:r>
          </a:p>
        </p:txBody>
      </p:sp>
      <p:sp>
        <p:nvSpPr>
          <p:cNvPr id="424968" name="TextBox 15"/>
          <p:cNvSpPr txBox="1">
            <a:spLocks noChangeArrowheads="1"/>
          </p:cNvSpPr>
          <p:nvPr/>
        </p:nvSpPr>
        <p:spPr bwMode="auto">
          <a:xfrm>
            <a:off x="521274" y="4463531"/>
            <a:ext cx="8577930" cy="2112259"/>
          </a:xfrm>
          <a:prstGeom prst="rect">
            <a:avLst/>
          </a:prstGeom>
          <a:noFill/>
          <a:ln w="9525">
            <a:noFill/>
            <a:miter lim="800000"/>
            <a:headEnd/>
            <a:tailEnd/>
          </a:ln>
        </p:spPr>
        <p:txBody>
          <a:bodyPr lIns="56644" tIns="28321" rIns="56644" bIns="28321">
            <a:spAutoFit/>
          </a:bodyPr>
          <a:lstStyle/>
          <a:p>
            <a:pPr>
              <a:lnSpc>
                <a:spcPct val="150000"/>
              </a:lnSpc>
            </a:pPr>
            <a:r>
              <a:rPr lang="zh-CN" altLang="en-US" sz="1200" b="1">
                <a:latin typeface="微软雅黑" pitchFamily="34" charset="-122"/>
                <a:ea typeface="微软雅黑" pitchFamily="34" charset="-122"/>
              </a:rPr>
              <a:t>针对现场基础条件的需求：</a:t>
            </a:r>
          </a:p>
          <a:p>
            <a:pPr>
              <a:lnSpc>
                <a:spcPct val="150000"/>
              </a:lnSpc>
            </a:pPr>
            <a:r>
              <a:rPr lang="en-US" altLang="zh-CN" sz="1100">
                <a:latin typeface="微软雅黑" pitchFamily="34" charset="-122"/>
                <a:ea typeface="微软雅黑" pitchFamily="34" charset="-122"/>
              </a:rPr>
              <a:t>1</a:t>
            </a:r>
            <a:r>
              <a:rPr lang="zh-CN" altLang="en-US" sz="1100">
                <a:latin typeface="微软雅黑" pitchFamily="34" charset="-122"/>
                <a:ea typeface="微软雅黑" pitchFamily="34" charset="-122"/>
              </a:rPr>
              <a:t>、展品吊挂基础需求：</a:t>
            </a:r>
            <a:r>
              <a:rPr lang="en-US" altLang="zh-CN" sz="1100">
                <a:latin typeface="微软雅黑" pitchFamily="34" charset="-122"/>
                <a:ea typeface="微软雅黑" pitchFamily="34" charset="-122"/>
              </a:rPr>
              <a:t>50KG/</a:t>
            </a:r>
            <a:r>
              <a:rPr lang="zh-CN" altLang="en-US" sz="1100">
                <a:latin typeface="微软雅黑" pitchFamily="34" charset="-122"/>
                <a:ea typeface="微软雅黑" pitchFamily="34" charset="-122"/>
              </a:rPr>
              <a:t>㎡</a:t>
            </a:r>
            <a:endParaRPr lang="en-US" altLang="zh-CN" sz="1100">
              <a:latin typeface="微软雅黑" pitchFamily="34" charset="-122"/>
              <a:ea typeface="微软雅黑" pitchFamily="34" charset="-122"/>
            </a:endParaRPr>
          </a:p>
          <a:p>
            <a:pPr>
              <a:lnSpc>
                <a:spcPct val="150000"/>
              </a:lnSpc>
            </a:pPr>
            <a:r>
              <a:rPr lang="en-US" altLang="zh-CN" sz="1100">
                <a:latin typeface="微软雅黑" pitchFamily="34" charset="-122"/>
                <a:ea typeface="微软雅黑" pitchFamily="34" charset="-122"/>
              </a:rPr>
              <a:t>2</a:t>
            </a:r>
            <a:r>
              <a:rPr lang="zh-CN" altLang="en-US" sz="1100">
                <a:latin typeface="微软雅黑" pitchFamily="34" charset="-122"/>
                <a:ea typeface="微软雅黑" pitchFamily="34" charset="-122"/>
              </a:rPr>
              <a:t>、展品壁挂基础需求：无</a:t>
            </a:r>
            <a:endParaRPr lang="en-US" altLang="zh-CN" sz="1100">
              <a:latin typeface="微软雅黑" pitchFamily="34" charset="-122"/>
              <a:ea typeface="微软雅黑" pitchFamily="34" charset="-122"/>
            </a:endParaRPr>
          </a:p>
          <a:p>
            <a:pPr>
              <a:lnSpc>
                <a:spcPct val="150000"/>
              </a:lnSpc>
            </a:pPr>
            <a:r>
              <a:rPr lang="en-US" altLang="zh-CN" sz="1100">
                <a:latin typeface="微软雅黑" pitchFamily="34" charset="-122"/>
                <a:ea typeface="微软雅黑" pitchFamily="34" charset="-122"/>
              </a:rPr>
              <a:t>3</a:t>
            </a:r>
            <a:r>
              <a:rPr lang="zh-CN" altLang="en-US" sz="1100">
                <a:latin typeface="微软雅黑" pitchFamily="34" charset="-122"/>
                <a:ea typeface="微软雅黑" pitchFamily="34" charset="-122"/>
              </a:rPr>
              <a:t>、用电需求：有 </a:t>
            </a:r>
            <a:r>
              <a:rPr lang="en-US" altLang="zh-CN" sz="1100">
                <a:latin typeface="微软雅黑" pitchFamily="34" charset="-122"/>
                <a:ea typeface="微软雅黑" pitchFamily="34" charset="-122"/>
              </a:rPr>
              <a:t>380V,10.0kw</a:t>
            </a:r>
          </a:p>
          <a:p>
            <a:pPr>
              <a:lnSpc>
                <a:spcPct val="150000"/>
              </a:lnSpc>
            </a:pPr>
            <a:r>
              <a:rPr lang="en-US" altLang="zh-CN" sz="1100">
                <a:latin typeface="微软雅黑" pitchFamily="34" charset="-122"/>
                <a:ea typeface="微软雅黑" pitchFamily="34" charset="-122"/>
              </a:rPr>
              <a:t>4</a:t>
            </a:r>
            <a:r>
              <a:rPr lang="zh-CN" altLang="en-US" sz="1100">
                <a:latin typeface="微软雅黑" pitchFamily="34" charset="-122"/>
                <a:ea typeface="微软雅黑" pitchFamily="34" charset="-122"/>
              </a:rPr>
              <a:t>、用水需求：无</a:t>
            </a:r>
            <a:endParaRPr lang="en-US" altLang="zh-CN" sz="1100">
              <a:latin typeface="微软雅黑" pitchFamily="34" charset="-122"/>
              <a:ea typeface="微软雅黑" pitchFamily="34" charset="-122"/>
            </a:endParaRPr>
          </a:p>
          <a:p>
            <a:pPr>
              <a:lnSpc>
                <a:spcPct val="150000"/>
              </a:lnSpc>
            </a:pPr>
            <a:r>
              <a:rPr lang="en-US" altLang="zh-CN" sz="1100">
                <a:latin typeface="微软雅黑" pitchFamily="34" charset="-122"/>
                <a:ea typeface="微软雅黑" pitchFamily="34" charset="-122"/>
              </a:rPr>
              <a:t>5</a:t>
            </a:r>
            <a:r>
              <a:rPr lang="zh-CN" altLang="en-US" sz="1100">
                <a:latin typeface="微软雅黑" pitchFamily="34" charset="-122"/>
                <a:ea typeface="微软雅黑" pitchFamily="34" charset="-122"/>
              </a:rPr>
              <a:t>、独立设备间需求：有</a:t>
            </a:r>
            <a:endParaRPr lang="en-US" altLang="zh-CN" sz="1100">
              <a:latin typeface="微软雅黑" pitchFamily="34" charset="-122"/>
              <a:ea typeface="微软雅黑" pitchFamily="34" charset="-122"/>
            </a:endParaRPr>
          </a:p>
          <a:p>
            <a:pPr>
              <a:lnSpc>
                <a:spcPct val="150000"/>
              </a:lnSpc>
            </a:pPr>
            <a:r>
              <a:rPr lang="en-US" altLang="zh-CN" sz="1100">
                <a:latin typeface="微软雅黑" pitchFamily="34" charset="-122"/>
                <a:ea typeface="微软雅黑" pitchFamily="34" charset="-122"/>
              </a:rPr>
              <a:t>6</a:t>
            </a:r>
            <a:r>
              <a:rPr lang="zh-CN" altLang="en-US" sz="1100">
                <a:latin typeface="微软雅黑" pitchFamily="34" charset="-122"/>
                <a:ea typeface="微软雅黑" pitchFamily="34" charset="-122"/>
              </a:rPr>
              <a:t>、环境灯光需求：暗</a:t>
            </a:r>
            <a:endParaRPr lang="en-US" altLang="zh-CN" sz="1100">
              <a:latin typeface="微软雅黑" pitchFamily="34" charset="-122"/>
              <a:ea typeface="微软雅黑" pitchFamily="34" charset="-122"/>
            </a:endParaRPr>
          </a:p>
          <a:p>
            <a:pPr>
              <a:lnSpc>
                <a:spcPct val="150000"/>
              </a:lnSpc>
            </a:pPr>
            <a:r>
              <a:rPr lang="en-US" altLang="zh-CN" sz="1100">
                <a:latin typeface="微软雅黑" pitchFamily="34" charset="-122"/>
                <a:ea typeface="微软雅黑" pitchFamily="34" charset="-122"/>
              </a:rPr>
              <a:t>7</a:t>
            </a:r>
            <a:r>
              <a:rPr lang="zh-CN" altLang="en-US" sz="1100">
                <a:latin typeface="微软雅黑" pitchFamily="34" charset="-122"/>
                <a:ea typeface="微软雅黑" pitchFamily="34" charset="-122"/>
              </a:rPr>
              <a:t>、其他特殊需求： 封闭室内空间</a:t>
            </a:r>
            <a:endParaRPr lang="zh-CN" altLang="en-US" sz="1000">
              <a:latin typeface="微软雅黑" pitchFamily="34" charset="-122"/>
              <a:ea typeface="微软雅黑" pitchFamily="34" charset="-122"/>
            </a:endParaRPr>
          </a:p>
        </p:txBody>
      </p:sp>
      <p:grpSp>
        <p:nvGrpSpPr>
          <p:cNvPr id="424969" name="组合 2"/>
          <p:cNvGrpSpPr>
            <a:grpSpLocks/>
          </p:cNvGrpSpPr>
          <p:nvPr/>
        </p:nvGrpSpPr>
        <p:grpSpPr bwMode="auto">
          <a:xfrm>
            <a:off x="407244" y="204458"/>
            <a:ext cx="8334941" cy="224617"/>
            <a:chOff x="477040" y="225630"/>
            <a:chExt cx="9745717" cy="246925"/>
          </a:xfrm>
        </p:grpSpPr>
        <p:sp>
          <p:nvSpPr>
            <p:cNvPr id="424971" name="TextBox 3"/>
            <p:cNvSpPr txBox="1">
              <a:spLocks noChangeArrowheads="1"/>
            </p:cNvSpPr>
            <p:nvPr/>
          </p:nvSpPr>
          <p:spPr bwMode="auto">
            <a:xfrm>
              <a:off x="589434" y="314300"/>
              <a:ext cx="1696561" cy="134571"/>
            </a:xfrm>
            <a:prstGeom prst="rect">
              <a:avLst/>
            </a:prstGeom>
            <a:noFill/>
            <a:ln w="9525">
              <a:noFill/>
              <a:miter lim="800000"/>
              <a:headEnd/>
              <a:tailEnd/>
            </a:ln>
          </p:spPr>
          <p:txBody>
            <a:bodyPr lIns="0" tIns="0" rIns="0" bIns="32329">
              <a:spAutoFit/>
            </a:bodyPr>
            <a:lstStyle/>
            <a:p>
              <a:pPr>
                <a:lnSpc>
                  <a:spcPts val="745"/>
                </a:lnSpc>
              </a:pPr>
              <a:r>
                <a:rPr lang="zh-CN" altLang="en-US" sz="1100">
                  <a:solidFill>
                    <a:srgbClr val="58585A"/>
                  </a:solidFill>
                  <a:latin typeface="微软雅黑" pitchFamily="34" charset="-122"/>
                  <a:ea typeface="微软雅黑" pitchFamily="34" charset="-122"/>
                  <a:cs typeface="Times New Roman" pitchFamily="18" charset="0"/>
                </a:rPr>
                <a:t>许昌科学技术馆</a:t>
              </a:r>
            </a:p>
          </p:txBody>
        </p:sp>
        <p:sp>
          <p:nvSpPr>
            <p:cNvPr id="19" name="Freeform 3"/>
            <p:cNvSpPr/>
            <p:nvPr/>
          </p:nvSpPr>
          <p:spPr>
            <a:xfrm flipV="1">
              <a:off x="477040" y="423487"/>
              <a:ext cx="9745717" cy="49068"/>
            </a:xfrm>
            <a:custGeom>
              <a:avLst/>
              <a:gdLst>
                <a:gd name="connsiteX0" fmla="*/ 6350 w 12864795"/>
                <a:gd name="connsiteY0" fmla="*/ 6350 h 15240"/>
                <a:gd name="connsiteX1" fmla="*/ 12858445 w 12864795"/>
                <a:gd name="connsiteY1" fmla="*/ 6350 h 15240"/>
              </a:gdLst>
              <a:ahLst/>
              <a:cxnLst>
                <a:cxn ang="0">
                  <a:pos x="connsiteX0" y="connsiteY0"/>
                </a:cxn>
                <a:cxn ang="1">
                  <a:pos x="connsiteX1" y="connsiteY1"/>
                </a:cxn>
              </a:cxnLst>
              <a:rect l="l" t="t" r="r" b="b"/>
              <a:pathLst>
                <a:path w="12864795" h="15240">
                  <a:moveTo>
                    <a:pt x="6350" y="6350"/>
                  </a:moveTo>
                  <a:lnTo>
                    <a:pt x="12858445" y="6350"/>
                  </a:lnTo>
                </a:path>
              </a:pathLst>
            </a:custGeom>
            <a:ln w="12700">
              <a:solidFill>
                <a:srgbClr val="000000">
                  <a:alpha val="100000"/>
                </a:srgbClr>
              </a:solidFill>
              <a:prstDash val="solid"/>
            </a:ln>
          </p:spPr>
          <p:style>
            <a:lnRef idx="1">
              <a:schemeClr val="accent1"/>
            </a:lnRef>
            <a:fillRef idx="0">
              <a:schemeClr val="accent1"/>
            </a:fillRef>
            <a:effectRef idx="0">
              <a:schemeClr val="accent1"/>
            </a:effectRef>
            <a:fontRef idx="minor">
              <a:schemeClr val="tx1"/>
            </a:fontRef>
          </p:style>
          <p:txBody>
            <a:bodyPr lIns="64656" tIns="32329" rIns="64656" bIns="32329" anchor="ctr"/>
            <a:lstStyle/>
            <a:p>
              <a:pPr algn="ctr" defTabSz="913755">
                <a:defRPr/>
              </a:pPr>
              <a:endParaRPr lang="zh-CN" altLang="en-US"/>
            </a:p>
          </p:txBody>
        </p:sp>
        <p:sp>
          <p:nvSpPr>
            <p:cNvPr id="424973" name="TextBox 1"/>
            <p:cNvSpPr txBox="1">
              <a:spLocks noChangeArrowheads="1"/>
            </p:cNvSpPr>
            <p:nvPr/>
          </p:nvSpPr>
          <p:spPr bwMode="auto">
            <a:xfrm>
              <a:off x="2671577" y="315029"/>
              <a:ext cx="1465212" cy="134571"/>
            </a:xfrm>
            <a:prstGeom prst="rect">
              <a:avLst/>
            </a:prstGeom>
            <a:noFill/>
            <a:ln w="9525">
              <a:noFill/>
              <a:miter lim="800000"/>
              <a:headEnd/>
              <a:tailEnd/>
            </a:ln>
          </p:spPr>
          <p:txBody>
            <a:bodyPr lIns="0" tIns="0" rIns="0" bIns="32329">
              <a:spAutoFit/>
            </a:bodyPr>
            <a:lstStyle/>
            <a:p>
              <a:pPr>
                <a:lnSpc>
                  <a:spcPts val="745"/>
                </a:lnSpc>
              </a:pPr>
              <a:r>
                <a:rPr lang="zh-CN" altLang="en-US" sz="1100">
                  <a:solidFill>
                    <a:srgbClr val="58585A"/>
                  </a:solidFill>
                  <a:latin typeface="微软雅黑" pitchFamily="34" charset="-122"/>
                  <a:ea typeface="微软雅黑" pitchFamily="34" charset="-122"/>
                  <a:cs typeface="Times New Roman" pitchFamily="18" charset="0"/>
                </a:rPr>
                <a:t>楼层   </a:t>
              </a:r>
              <a:r>
                <a:rPr lang="en-US" altLang="zh-CN" sz="1100">
                  <a:solidFill>
                    <a:srgbClr val="58585A"/>
                  </a:solidFill>
                  <a:latin typeface="微软雅黑" pitchFamily="34" charset="-122"/>
                  <a:ea typeface="微软雅黑" pitchFamily="34" charset="-122"/>
                  <a:cs typeface="Times New Roman" pitchFamily="18" charset="0"/>
                </a:rPr>
                <a:t>2F</a:t>
              </a:r>
            </a:p>
          </p:txBody>
        </p:sp>
        <p:sp>
          <p:nvSpPr>
            <p:cNvPr id="424974" name="TextBox 1"/>
            <p:cNvSpPr txBox="1">
              <a:spLocks noChangeArrowheads="1"/>
            </p:cNvSpPr>
            <p:nvPr/>
          </p:nvSpPr>
          <p:spPr bwMode="auto">
            <a:xfrm>
              <a:off x="4599487" y="315028"/>
              <a:ext cx="1927910" cy="135237"/>
            </a:xfrm>
            <a:prstGeom prst="rect">
              <a:avLst/>
            </a:prstGeom>
            <a:noFill/>
            <a:ln w="9525">
              <a:noFill/>
              <a:miter lim="800000"/>
              <a:headEnd/>
              <a:tailEnd/>
            </a:ln>
          </p:spPr>
          <p:txBody>
            <a:bodyPr lIns="0" tIns="0" rIns="0" bIns="32329">
              <a:spAutoFit/>
            </a:bodyPr>
            <a:lstStyle/>
            <a:p>
              <a:pPr>
                <a:lnSpc>
                  <a:spcPts val="745"/>
                </a:lnSpc>
              </a:pPr>
              <a:r>
                <a:rPr lang="zh-CN" altLang="en-US" sz="1100">
                  <a:solidFill>
                    <a:srgbClr val="58585A"/>
                  </a:solidFill>
                  <a:latin typeface="微软雅黑" pitchFamily="34" charset="-122"/>
                  <a:ea typeface="微软雅黑" pitchFamily="34" charset="-122"/>
                  <a:cs typeface="Times New Roman" pitchFamily="18" charset="0"/>
                </a:rPr>
                <a:t>展厅</a:t>
              </a:r>
              <a:r>
                <a:rPr lang="en-US" altLang="zh-CN" sz="1100">
                  <a:solidFill>
                    <a:srgbClr val="58585A"/>
                  </a:solidFill>
                  <a:latin typeface="微软雅黑" pitchFamily="34" charset="-122"/>
                  <a:ea typeface="微软雅黑" pitchFamily="34" charset="-122"/>
                  <a:cs typeface="Times New Roman" pitchFamily="18" charset="0"/>
                </a:rPr>
                <a:t>  </a:t>
              </a:r>
              <a:r>
                <a:rPr lang="zh-CN" altLang="en-US" sz="1100">
                  <a:solidFill>
                    <a:srgbClr val="58585A"/>
                  </a:solidFill>
                  <a:latin typeface="微软雅黑" pitchFamily="34" charset="-122"/>
                  <a:ea typeface="微软雅黑" pitchFamily="34" charset="-122"/>
                  <a:cs typeface="Times New Roman" pitchFamily="18" charset="0"/>
                </a:rPr>
                <a:t>探索与创造</a:t>
              </a:r>
              <a:endParaRPr lang="en-US" altLang="zh-CN" sz="1100">
                <a:solidFill>
                  <a:srgbClr val="58585A"/>
                </a:solidFill>
                <a:latin typeface="微软雅黑" pitchFamily="34" charset="-122"/>
                <a:ea typeface="微软雅黑" pitchFamily="34" charset="-122"/>
                <a:cs typeface="Times New Roman" pitchFamily="18" charset="0"/>
              </a:endParaRPr>
            </a:p>
          </p:txBody>
        </p:sp>
        <p:sp>
          <p:nvSpPr>
            <p:cNvPr id="424975" name="TextBox 7"/>
            <p:cNvSpPr txBox="1">
              <a:spLocks noChangeArrowheads="1"/>
            </p:cNvSpPr>
            <p:nvPr/>
          </p:nvSpPr>
          <p:spPr bwMode="auto">
            <a:xfrm>
              <a:off x="6858577" y="314299"/>
              <a:ext cx="1696561" cy="134571"/>
            </a:xfrm>
            <a:prstGeom prst="rect">
              <a:avLst/>
            </a:prstGeom>
            <a:noFill/>
            <a:ln w="9525">
              <a:noFill/>
              <a:miter lim="800000"/>
              <a:headEnd/>
              <a:tailEnd/>
            </a:ln>
          </p:spPr>
          <p:txBody>
            <a:bodyPr lIns="0" tIns="0" rIns="0" bIns="32329">
              <a:spAutoFit/>
            </a:bodyPr>
            <a:lstStyle/>
            <a:p>
              <a:pPr>
                <a:lnSpc>
                  <a:spcPts val="745"/>
                </a:lnSpc>
              </a:pPr>
              <a:r>
                <a:rPr lang="zh-CN" altLang="en-US" sz="1100">
                  <a:solidFill>
                    <a:srgbClr val="58585A"/>
                  </a:solidFill>
                  <a:latin typeface="微软雅黑" pitchFamily="34" charset="-122"/>
                  <a:ea typeface="微软雅黑" pitchFamily="34" charset="-122"/>
                  <a:cs typeface="Times New Roman" pitchFamily="18" charset="0"/>
                </a:rPr>
                <a:t>展区    数学</a:t>
              </a:r>
            </a:p>
          </p:txBody>
        </p:sp>
        <p:cxnSp>
          <p:nvCxnSpPr>
            <p:cNvPr id="23" name="直接连接符 22"/>
            <p:cNvCxnSpPr/>
            <p:nvPr/>
          </p:nvCxnSpPr>
          <p:spPr>
            <a:xfrm rot="5400000">
              <a:off x="2476511" y="343549"/>
              <a:ext cx="235844" cy="3175"/>
            </a:xfrm>
            <a:prstGeom prst="line">
              <a:avLst/>
            </a:prstGeom>
          </p:spPr>
          <p:style>
            <a:lnRef idx="1">
              <a:schemeClr val="dk1"/>
            </a:lnRef>
            <a:fillRef idx="0">
              <a:schemeClr val="dk1"/>
            </a:fillRef>
            <a:effectRef idx="0">
              <a:schemeClr val="dk1"/>
            </a:effectRef>
            <a:fontRef idx="minor">
              <a:schemeClr val="tx1"/>
            </a:fontRef>
          </p:style>
        </p:cxnSp>
        <p:cxnSp>
          <p:nvCxnSpPr>
            <p:cNvPr id="24" name="直接连接符 23"/>
            <p:cNvCxnSpPr/>
            <p:nvPr/>
          </p:nvCxnSpPr>
          <p:spPr>
            <a:xfrm rot="5400000">
              <a:off x="4405813" y="342759"/>
              <a:ext cx="235845" cy="1587"/>
            </a:xfrm>
            <a:prstGeom prst="line">
              <a:avLst/>
            </a:prstGeom>
          </p:spPr>
          <p:style>
            <a:lnRef idx="1">
              <a:schemeClr val="dk1"/>
            </a:lnRef>
            <a:fillRef idx="0">
              <a:schemeClr val="dk1"/>
            </a:fillRef>
            <a:effectRef idx="0">
              <a:schemeClr val="dk1"/>
            </a:effectRef>
            <a:fontRef idx="minor">
              <a:schemeClr val="tx1"/>
            </a:fontRef>
          </p:style>
        </p:cxnSp>
        <p:cxnSp>
          <p:nvCxnSpPr>
            <p:cNvPr id="25" name="直接连接符 24"/>
            <p:cNvCxnSpPr/>
            <p:nvPr/>
          </p:nvCxnSpPr>
          <p:spPr>
            <a:xfrm rot="5400000">
              <a:off x="6664470" y="342759"/>
              <a:ext cx="235845" cy="1588"/>
            </a:xfrm>
            <a:prstGeom prst="line">
              <a:avLst/>
            </a:prstGeom>
          </p:spPr>
          <p:style>
            <a:lnRef idx="1">
              <a:schemeClr val="dk1"/>
            </a:lnRef>
            <a:fillRef idx="0">
              <a:schemeClr val="dk1"/>
            </a:fillRef>
            <a:effectRef idx="0">
              <a:schemeClr val="dk1"/>
            </a:effectRef>
            <a:fontRef idx="minor">
              <a:schemeClr val="tx1"/>
            </a:fontRef>
          </p:style>
        </p:cxnSp>
      </p:grpSp>
    </p:spTree>
    <p:extLst>
      <p:ext uri="{BB962C8B-B14F-4D97-AF65-F5344CB8AC3E}">
        <p14:creationId xmlns:p14="http://schemas.microsoft.com/office/powerpoint/2010/main" val="372557856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25987" name="组合 63"/>
          <p:cNvGrpSpPr>
            <a:grpSpLocks/>
          </p:cNvGrpSpPr>
          <p:nvPr/>
        </p:nvGrpSpPr>
        <p:grpSpPr bwMode="auto">
          <a:xfrm>
            <a:off x="4816347" y="3428281"/>
            <a:ext cx="244347" cy="228935"/>
            <a:chOff x="4203692" y="3709193"/>
            <a:chExt cx="500066" cy="500066"/>
          </a:xfrm>
        </p:grpSpPr>
        <p:cxnSp>
          <p:nvCxnSpPr>
            <p:cNvPr id="62" name="直接连接符 61"/>
            <p:cNvCxnSpPr/>
            <p:nvPr/>
          </p:nvCxnSpPr>
          <p:spPr>
            <a:xfrm>
              <a:off x="4203692" y="3709193"/>
              <a:ext cx="500066" cy="3144"/>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3" name="直接连接符 62"/>
            <p:cNvCxnSpPr/>
            <p:nvPr/>
          </p:nvCxnSpPr>
          <p:spPr>
            <a:xfrm rot="5400000">
              <a:off x="3955049" y="3957836"/>
              <a:ext cx="500066" cy="2779"/>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425988" name="TextBox 64"/>
          <p:cNvSpPr txBox="1">
            <a:spLocks noChangeArrowheads="1"/>
          </p:cNvSpPr>
          <p:nvPr/>
        </p:nvSpPr>
        <p:spPr bwMode="auto">
          <a:xfrm>
            <a:off x="4572000" y="447794"/>
            <a:ext cx="4240774" cy="2873351"/>
          </a:xfrm>
          <a:prstGeom prst="rect">
            <a:avLst/>
          </a:prstGeom>
          <a:noFill/>
          <a:ln w="9525">
            <a:noFill/>
            <a:miter lim="800000"/>
            <a:headEnd/>
            <a:tailEnd/>
          </a:ln>
        </p:spPr>
        <p:txBody>
          <a:bodyPr lIns="56644" tIns="28321" rIns="56644" bIns="28321">
            <a:spAutoFit/>
          </a:bodyPr>
          <a:lstStyle/>
          <a:p>
            <a:pPr>
              <a:lnSpc>
                <a:spcPct val="150000"/>
              </a:lnSpc>
            </a:pPr>
            <a:r>
              <a:rPr lang="zh-CN" altLang="en-US" sz="1200" b="1" dirty="0">
                <a:latin typeface="微软雅黑" pitchFamily="34" charset="-122"/>
                <a:ea typeface="微软雅黑" pitchFamily="34" charset="-122"/>
              </a:rPr>
              <a:t>需布展单位配合制作内容：</a:t>
            </a:r>
          </a:p>
          <a:p>
            <a:pPr>
              <a:lnSpc>
                <a:spcPct val="150000"/>
              </a:lnSpc>
            </a:pPr>
            <a:r>
              <a:rPr lang="en-US" altLang="zh-CN" sz="1100" dirty="0">
                <a:latin typeface="微软雅黑" pitchFamily="34" charset="-122"/>
                <a:ea typeface="微软雅黑" pitchFamily="34" charset="-122"/>
              </a:rPr>
              <a:t>1</a:t>
            </a:r>
            <a:r>
              <a:rPr lang="zh-CN" altLang="en-US" sz="1100" dirty="0">
                <a:latin typeface="微软雅黑" pitchFamily="34" charset="-122"/>
                <a:ea typeface="微软雅黑" pitchFamily="34" charset="-122"/>
              </a:rPr>
              <a:t>、展品吊挂</a:t>
            </a:r>
            <a:r>
              <a:rPr lang="en-US" altLang="zh-CN" sz="1100" dirty="0">
                <a:latin typeface="微软雅黑" pitchFamily="34" charset="-122"/>
                <a:ea typeface="微软雅黑" pitchFamily="34" charset="-122"/>
              </a:rPr>
              <a:t>/</a:t>
            </a:r>
            <a:r>
              <a:rPr lang="zh-CN" altLang="en-US" sz="1100" dirty="0">
                <a:latin typeface="微软雅黑" pitchFamily="34" charset="-122"/>
                <a:ea typeface="微软雅黑" pitchFamily="34" charset="-122"/>
              </a:rPr>
              <a:t>壁挂安装基础</a:t>
            </a:r>
            <a:r>
              <a:rPr lang="zh-CN" altLang="en-US" sz="1100" dirty="0" smtClean="0">
                <a:latin typeface="微软雅黑" pitchFamily="34" charset="-122"/>
                <a:ea typeface="微软雅黑" pitchFamily="34" charset="-122"/>
              </a:rPr>
              <a:t>：不涉及</a:t>
            </a:r>
            <a:endParaRPr lang="en-US" altLang="zh-CN" sz="1100" dirty="0">
              <a:latin typeface="微软雅黑" pitchFamily="34" charset="-122"/>
              <a:ea typeface="微软雅黑" pitchFamily="34" charset="-122"/>
            </a:endParaRPr>
          </a:p>
          <a:p>
            <a:pPr>
              <a:lnSpc>
                <a:spcPct val="150000"/>
              </a:lnSpc>
            </a:pPr>
            <a:r>
              <a:rPr lang="en-US" altLang="zh-CN" sz="1100" dirty="0">
                <a:latin typeface="微软雅黑" pitchFamily="34" charset="-122"/>
                <a:ea typeface="微软雅黑" pitchFamily="34" charset="-122"/>
              </a:rPr>
              <a:t>2</a:t>
            </a:r>
            <a:r>
              <a:rPr lang="zh-CN" altLang="en-US" sz="1100" dirty="0">
                <a:latin typeface="微软雅黑" pitchFamily="34" charset="-122"/>
                <a:ea typeface="微软雅黑" pitchFamily="34" charset="-122"/>
              </a:rPr>
              <a:t>、展品说明牌：无</a:t>
            </a:r>
            <a:endParaRPr lang="en-US" altLang="zh-CN" sz="1100" dirty="0">
              <a:latin typeface="微软雅黑" pitchFamily="34" charset="-122"/>
              <a:ea typeface="微软雅黑" pitchFamily="34" charset="-122"/>
            </a:endParaRPr>
          </a:p>
          <a:p>
            <a:pPr>
              <a:lnSpc>
                <a:spcPct val="150000"/>
              </a:lnSpc>
            </a:pPr>
            <a:r>
              <a:rPr lang="en-US" altLang="zh-CN" sz="1100" dirty="0">
                <a:latin typeface="微软雅黑" pitchFamily="34" charset="-122"/>
                <a:ea typeface="微软雅黑" pitchFamily="34" charset="-122"/>
              </a:rPr>
              <a:t>3</a:t>
            </a:r>
            <a:r>
              <a:rPr lang="zh-CN" altLang="en-US" sz="1100" dirty="0">
                <a:latin typeface="微软雅黑" pitchFamily="34" charset="-122"/>
                <a:ea typeface="微软雅黑" pitchFamily="34" charset="-122"/>
              </a:rPr>
              <a:t>、展品图文板：无</a:t>
            </a:r>
            <a:endParaRPr lang="en-US" altLang="zh-CN" sz="1100" dirty="0">
              <a:latin typeface="微软雅黑" pitchFamily="34" charset="-122"/>
              <a:ea typeface="微软雅黑" pitchFamily="34" charset="-122"/>
            </a:endParaRPr>
          </a:p>
          <a:p>
            <a:pPr>
              <a:lnSpc>
                <a:spcPct val="150000"/>
              </a:lnSpc>
            </a:pPr>
            <a:r>
              <a:rPr lang="en-US" altLang="zh-CN" sz="1100" dirty="0">
                <a:latin typeface="微软雅黑" pitchFamily="34" charset="-122"/>
                <a:ea typeface="微软雅黑" pitchFamily="34" charset="-122"/>
              </a:rPr>
              <a:t>4</a:t>
            </a:r>
            <a:r>
              <a:rPr lang="zh-CN" altLang="en-US" sz="1100" dirty="0">
                <a:latin typeface="微软雅黑" pitchFamily="34" charset="-122"/>
                <a:ea typeface="微软雅黑" pitchFamily="34" charset="-122"/>
              </a:rPr>
              <a:t>、制作封闭墙体及外立面装饰：</a:t>
            </a:r>
            <a:r>
              <a:rPr lang="zh-CN" altLang="zh-CN" sz="1100" dirty="0">
                <a:latin typeface="微软雅黑" pitchFamily="34" charset="-122"/>
                <a:ea typeface="微软雅黑" pitchFamily="34" charset="-122"/>
              </a:rPr>
              <a:t>提供建筑结构墙体（土建已完成），负责剧场墙体外侧（即土建已完成墙体外侧）装饰设计和施工； </a:t>
            </a:r>
            <a:endParaRPr lang="en-US" altLang="zh-CN" sz="1100" dirty="0">
              <a:latin typeface="微软雅黑" pitchFamily="34" charset="-122"/>
              <a:ea typeface="微软雅黑" pitchFamily="34" charset="-122"/>
            </a:endParaRPr>
          </a:p>
          <a:p>
            <a:pPr>
              <a:lnSpc>
                <a:spcPct val="150000"/>
              </a:lnSpc>
            </a:pPr>
            <a:r>
              <a:rPr lang="en-US" altLang="zh-CN" sz="1100" dirty="0">
                <a:latin typeface="微软雅黑" pitchFamily="34" charset="-122"/>
                <a:ea typeface="微软雅黑" pitchFamily="34" charset="-122"/>
              </a:rPr>
              <a:t>5</a:t>
            </a:r>
            <a:r>
              <a:rPr lang="zh-CN" altLang="en-US" sz="1100" dirty="0">
                <a:latin typeface="微软雅黑" pitchFamily="34" charset="-122"/>
                <a:ea typeface="微软雅黑" pitchFamily="34" charset="-122"/>
              </a:rPr>
              <a:t>、制作地台</a:t>
            </a:r>
            <a:r>
              <a:rPr lang="en-US" altLang="zh-CN" sz="1100" dirty="0">
                <a:latin typeface="微软雅黑" pitchFamily="34" charset="-122"/>
                <a:ea typeface="微软雅黑" pitchFamily="34" charset="-122"/>
              </a:rPr>
              <a:t>/</a:t>
            </a:r>
            <a:r>
              <a:rPr lang="zh-CN" altLang="en-US" sz="1100" dirty="0">
                <a:latin typeface="微软雅黑" pitchFamily="34" charset="-122"/>
                <a:ea typeface="微软雅黑" pitchFamily="34" charset="-122"/>
              </a:rPr>
              <a:t>护栏：无</a:t>
            </a:r>
            <a:endParaRPr lang="en-US" altLang="zh-CN" sz="1100" dirty="0">
              <a:latin typeface="微软雅黑" pitchFamily="34" charset="-122"/>
              <a:ea typeface="微软雅黑" pitchFamily="34" charset="-122"/>
            </a:endParaRPr>
          </a:p>
          <a:p>
            <a:pPr>
              <a:lnSpc>
                <a:spcPct val="150000"/>
              </a:lnSpc>
            </a:pPr>
            <a:endParaRPr lang="en-US" altLang="zh-CN" sz="1100" dirty="0">
              <a:latin typeface="微软雅黑" pitchFamily="34" charset="-122"/>
              <a:ea typeface="微软雅黑" pitchFamily="34" charset="-122"/>
            </a:endParaRPr>
          </a:p>
          <a:p>
            <a:pPr>
              <a:lnSpc>
                <a:spcPct val="150000"/>
              </a:lnSpc>
            </a:pPr>
            <a:r>
              <a:rPr lang="zh-CN" altLang="en-US" sz="1100" b="1" dirty="0">
                <a:solidFill>
                  <a:srgbClr val="FF0000"/>
                </a:solidFill>
                <a:latin typeface="微软雅黑" pitchFamily="34" charset="-122"/>
                <a:ea typeface="微软雅黑" pitchFamily="34" charset="-122"/>
              </a:rPr>
              <a:t>展品投标时需计取除布展单位配合制作内容以外的所有设计、制作费用，如漏报、错报视为该部分报价已含到展品其他部分报价之中。</a:t>
            </a:r>
            <a:endParaRPr lang="zh-CN" altLang="en-US" sz="1000" dirty="0">
              <a:latin typeface="微软雅黑" pitchFamily="34" charset="-122"/>
              <a:ea typeface="微软雅黑" pitchFamily="34" charset="-122"/>
            </a:endParaRPr>
          </a:p>
        </p:txBody>
      </p:sp>
      <p:pic>
        <p:nvPicPr>
          <p:cNvPr id="16" name="图片 15" descr="34(1.jpg"/>
          <p:cNvPicPr>
            <a:picLocks noChangeAspect="1"/>
          </p:cNvPicPr>
          <p:nvPr/>
        </p:nvPicPr>
        <p:blipFill>
          <a:blip r:embed="rId2" cstate="email">
            <a:extLst>
              <a:ext uri="{28A0092B-C50C-407E-A947-70E740481C1C}">
                <a14:useLocalDpi xmlns:a14="http://schemas.microsoft.com/office/drawing/2010/main"/>
              </a:ext>
            </a:extLst>
          </a:blip>
          <a:srcRect/>
          <a:stretch>
            <a:fillRect/>
          </a:stretch>
        </p:blipFill>
        <p:spPr>
          <a:xfrm>
            <a:off x="4821777" y="3428280"/>
            <a:ext cx="3176508" cy="2355593"/>
          </a:xfrm>
          <a:prstGeom prst="rect">
            <a:avLst/>
          </a:prstGeom>
          <a:ln>
            <a:solidFill>
              <a:schemeClr val="bg1">
                <a:lumMod val="85000"/>
              </a:schemeClr>
            </a:solidFill>
          </a:ln>
        </p:spPr>
      </p:pic>
      <p:grpSp>
        <p:nvGrpSpPr>
          <p:cNvPr id="425990" name="组合 2"/>
          <p:cNvGrpSpPr>
            <a:grpSpLocks/>
          </p:cNvGrpSpPr>
          <p:nvPr/>
        </p:nvGrpSpPr>
        <p:grpSpPr bwMode="auto">
          <a:xfrm>
            <a:off x="407244" y="204458"/>
            <a:ext cx="8334941" cy="224617"/>
            <a:chOff x="477040" y="225630"/>
            <a:chExt cx="9745717" cy="246925"/>
          </a:xfrm>
        </p:grpSpPr>
        <p:sp>
          <p:nvSpPr>
            <p:cNvPr id="425992" name="TextBox 3"/>
            <p:cNvSpPr txBox="1">
              <a:spLocks noChangeArrowheads="1"/>
            </p:cNvSpPr>
            <p:nvPr/>
          </p:nvSpPr>
          <p:spPr bwMode="auto">
            <a:xfrm>
              <a:off x="589434" y="314300"/>
              <a:ext cx="1696561" cy="134571"/>
            </a:xfrm>
            <a:prstGeom prst="rect">
              <a:avLst/>
            </a:prstGeom>
            <a:noFill/>
            <a:ln w="9525">
              <a:noFill/>
              <a:miter lim="800000"/>
              <a:headEnd/>
              <a:tailEnd/>
            </a:ln>
          </p:spPr>
          <p:txBody>
            <a:bodyPr lIns="0" tIns="0" rIns="0" bIns="32329">
              <a:spAutoFit/>
            </a:bodyPr>
            <a:lstStyle/>
            <a:p>
              <a:pPr>
                <a:lnSpc>
                  <a:spcPts val="745"/>
                </a:lnSpc>
              </a:pPr>
              <a:r>
                <a:rPr lang="zh-CN" altLang="en-US" sz="1100">
                  <a:solidFill>
                    <a:srgbClr val="58585A"/>
                  </a:solidFill>
                  <a:latin typeface="微软雅黑" pitchFamily="34" charset="-122"/>
                  <a:ea typeface="微软雅黑" pitchFamily="34" charset="-122"/>
                  <a:cs typeface="Times New Roman" pitchFamily="18" charset="0"/>
                </a:rPr>
                <a:t>许昌科学技术馆</a:t>
              </a:r>
            </a:p>
          </p:txBody>
        </p:sp>
        <p:sp>
          <p:nvSpPr>
            <p:cNvPr id="19" name="Freeform 3"/>
            <p:cNvSpPr/>
            <p:nvPr/>
          </p:nvSpPr>
          <p:spPr>
            <a:xfrm flipV="1">
              <a:off x="477040" y="423487"/>
              <a:ext cx="9745717" cy="49068"/>
            </a:xfrm>
            <a:custGeom>
              <a:avLst/>
              <a:gdLst>
                <a:gd name="connsiteX0" fmla="*/ 6350 w 12864795"/>
                <a:gd name="connsiteY0" fmla="*/ 6350 h 15240"/>
                <a:gd name="connsiteX1" fmla="*/ 12858445 w 12864795"/>
                <a:gd name="connsiteY1" fmla="*/ 6350 h 15240"/>
              </a:gdLst>
              <a:ahLst/>
              <a:cxnLst>
                <a:cxn ang="0">
                  <a:pos x="connsiteX0" y="connsiteY0"/>
                </a:cxn>
                <a:cxn ang="1">
                  <a:pos x="connsiteX1" y="connsiteY1"/>
                </a:cxn>
              </a:cxnLst>
              <a:rect l="l" t="t" r="r" b="b"/>
              <a:pathLst>
                <a:path w="12864795" h="15240">
                  <a:moveTo>
                    <a:pt x="6350" y="6350"/>
                  </a:moveTo>
                  <a:lnTo>
                    <a:pt x="12858445" y="6350"/>
                  </a:lnTo>
                </a:path>
              </a:pathLst>
            </a:custGeom>
            <a:ln w="12700">
              <a:solidFill>
                <a:srgbClr val="000000">
                  <a:alpha val="100000"/>
                </a:srgbClr>
              </a:solidFill>
              <a:prstDash val="solid"/>
            </a:ln>
          </p:spPr>
          <p:style>
            <a:lnRef idx="1">
              <a:schemeClr val="accent1"/>
            </a:lnRef>
            <a:fillRef idx="0">
              <a:schemeClr val="accent1"/>
            </a:fillRef>
            <a:effectRef idx="0">
              <a:schemeClr val="accent1"/>
            </a:effectRef>
            <a:fontRef idx="minor">
              <a:schemeClr val="tx1"/>
            </a:fontRef>
          </p:style>
          <p:txBody>
            <a:bodyPr lIns="64656" tIns="32329" rIns="64656" bIns="32329" anchor="ctr"/>
            <a:lstStyle/>
            <a:p>
              <a:pPr algn="ctr" defTabSz="913755">
                <a:defRPr/>
              </a:pPr>
              <a:endParaRPr lang="zh-CN" altLang="en-US"/>
            </a:p>
          </p:txBody>
        </p:sp>
        <p:sp>
          <p:nvSpPr>
            <p:cNvPr id="425994" name="TextBox 1"/>
            <p:cNvSpPr txBox="1">
              <a:spLocks noChangeArrowheads="1"/>
            </p:cNvSpPr>
            <p:nvPr/>
          </p:nvSpPr>
          <p:spPr bwMode="auto">
            <a:xfrm>
              <a:off x="2671577" y="315029"/>
              <a:ext cx="1465212" cy="134571"/>
            </a:xfrm>
            <a:prstGeom prst="rect">
              <a:avLst/>
            </a:prstGeom>
            <a:noFill/>
            <a:ln w="9525">
              <a:noFill/>
              <a:miter lim="800000"/>
              <a:headEnd/>
              <a:tailEnd/>
            </a:ln>
          </p:spPr>
          <p:txBody>
            <a:bodyPr lIns="0" tIns="0" rIns="0" bIns="32329">
              <a:spAutoFit/>
            </a:bodyPr>
            <a:lstStyle/>
            <a:p>
              <a:pPr>
                <a:lnSpc>
                  <a:spcPts val="745"/>
                </a:lnSpc>
              </a:pPr>
              <a:r>
                <a:rPr lang="zh-CN" altLang="en-US" sz="1100">
                  <a:solidFill>
                    <a:srgbClr val="58585A"/>
                  </a:solidFill>
                  <a:latin typeface="微软雅黑" pitchFamily="34" charset="-122"/>
                  <a:ea typeface="微软雅黑" pitchFamily="34" charset="-122"/>
                  <a:cs typeface="Times New Roman" pitchFamily="18" charset="0"/>
                </a:rPr>
                <a:t>楼层   </a:t>
              </a:r>
              <a:r>
                <a:rPr lang="en-US" altLang="zh-CN" sz="1100">
                  <a:solidFill>
                    <a:srgbClr val="58585A"/>
                  </a:solidFill>
                  <a:latin typeface="微软雅黑" pitchFamily="34" charset="-122"/>
                  <a:ea typeface="微软雅黑" pitchFamily="34" charset="-122"/>
                  <a:cs typeface="Times New Roman" pitchFamily="18" charset="0"/>
                </a:rPr>
                <a:t>2F</a:t>
              </a:r>
            </a:p>
          </p:txBody>
        </p:sp>
        <p:sp>
          <p:nvSpPr>
            <p:cNvPr id="425995" name="TextBox 1"/>
            <p:cNvSpPr txBox="1">
              <a:spLocks noChangeArrowheads="1"/>
            </p:cNvSpPr>
            <p:nvPr/>
          </p:nvSpPr>
          <p:spPr bwMode="auto">
            <a:xfrm>
              <a:off x="4599487" y="315028"/>
              <a:ext cx="1927910" cy="135237"/>
            </a:xfrm>
            <a:prstGeom prst="rect">
              <a:avLst/>
            </a:prstGeom>
            <a:noFill/>
            <a:ln w="9525">
              <a:noFill/>
              <a:miter lim="800000"/>
              <a:headEnd/>
              <a:tailEnd/>
            </a:ln>
          </p:spPr>
          <p:txBody>
            <a:bodyPr lIns="0" tIns="0" rIns="0" bIns="32329">
              <a:spAutoFit/>
            </a:bodyPr>
            <a:lstStyle/>
            <a:p>
              <a:pPr>
                <a:lnSpc>
                  <a:spcPts val="745"/>
                </a:lnSpc>
              </a:pPr>
              <a:r>
                <a:rPr lang="zh-CN" altLang="en-US" sz="1100">
                  <a:solidFill>
                    <a:srgbClr val="58585A"/>
                  </a:solidFill>
                  <a:latin typeface="微软雅黑" pitchFamily="34" charset="-122"/>
                  <a:ea typeface="微软雅黑" pitchFamily="34" charset="-122"/>
                  <a:cs typeface="Times New Roman" pitchFamily="18" charset="0"/>
                </a:rPr>
                <a:t>展厅</a:t>
              </a:r>
              <a:r>
                <a:rPr lang="en-US" altLang="zh-CN" sz="1100">
                  <a:solidFill>
                    <a:srgbClr val="58585A"/>
                  </a:solidFill>
                  <a:latin typeface="微软雅黑" pitchFamily="34" charset="-122"/>
                  <a:ea typeface="微软雅黑" pitchFamily="34" charset="-122"/>
                  <a:cs typeface="Times New Roman" pitchFamily="18" charset="0"/>
                </a:rPr>
                <a:t>  </a:t>
              </a:r>
              <a:r>
                <a:rPr lang="zh-CN" altLang="en-US" sz="1100">
                  <a:solidFill>
                    <a:srgbClr val="58585A"/>
                  </a:solidFill>
                  <a:latin typeface="微软雅黑" pitchFamily="34" charset="-122"/>
                  <a:ea typeface="微软雅黑" pitchFamily="34" charset="-122"/>
                  <a:cs typeface="Times New Roman" pitchFamily="18" charset="0"/>
                </a:rPr>
                <a:t>探索与创造</a:t>
              </a:r>
              <a:endParaRPr lang="en-US" altLang="zh-CN" sz="1100">
                <a:solidFill>
                  <a:srgbClr val="58585A"/>
                </a:solidFill>
                <a:latin typeface="微软雅黑" pitchFamily="34" charset="-122"/>
                <a:ea typeface="微软雅黑" pitchFamily="34" charset="-122"/>
                <a:cs typeface="Times New Roman" pitchFamily="18" charset="0"/>
              </a:endParaRPr>
            </a:p>
          </p:txBody>
        </p:sp>
        <p:sp>
          <p:nvSpPr>
            <p:cNvPr id="425996" name="TextBox 7"/>
            <p:cNvSpPr txBox="1">
              <a:spLocks noChangeArrowheads="1"/>
            </p:cNvSpPr>
            <p:nvPr/>
          </p:nvSpPr>
          <p:spPr bwMode="auto">
            <a:xfrm>
              <a:off x="6858577" y="314299"/>
              <a:ext cx="1696561" cy="134571"/>
            </a:xfrm>
            <a:prstGeom prst="rect">
              <a:avLst/>
            </a:prstGeom>
            <a:noFill/>
            <a:ln w="9525">
              <a:noFill/>
              <a:miter lim="800000"/>
              <a:headEnd/>
              <a:tailEnd/>
            </a:ln>
          </p:spPr>
          <p:txBody>
            <a:bodyPr lIns="0" tIns="0" rIns="0" bIns="32329">
              <a:spAutoFit/>
            </a:bodyPr>
            <a:lstStyle/>
            <a:p>
              <a:pPr>
                <a:lnSpc>
                  <a:spcPts val="745"/>
                </a:lnSpc>
              </a:pPr>
              <a:r>
                <a:rPr lang="zh-CN" altLang="en-US" sz="1100">
                  <a:solidFill>
                    <a:srgbClr val="58585A"/>
                  </a:solidFill>
                  <a:latin typeface="微软雅黑" pitchFamily="34" charset="-122"/>
                  <a:ea typeface="微软雅黑" pitchFamily="34" charset="-122"/>
                  <a:cs typeface="Times New Roman" pitchFamily="18" charset="0"/>
                </a:rPr>
                <a:t>展区    数学</a:t>
              </a:r>
            </a:p>
          </p:txBody>
        </p:sp>
        <p:cxnSp>
          <p:nvCxnSpPr>
            <p:cNvPr id="23" name="直接连接符 22"/>
            <p:cNvCxnSpPr/>
            <p:nvPr/>
          </p:nvCxnSpPr>
          <p:spPr>
            <a:xfrm rot="5400000">
              <a:off x="2476511" y="343549"/>
              <a:ext cx="235844" cy="3175"/>
            </a:xfrm>
            <a:prstGeom prst="line">
              <a:avLst/>
            </a:prstGeom>
          </p:spPr>
          <p:style>
            <a:lnRef idx="1">
              <a:schemeClr val="dk1"/>
            </a:lnRef>
            <a:fillRef idx="0">
              <a:schemeClr val="dk1"/>
            </a:fillRef>
            <a:effectRef idx="0">
              <a:schemeClr val="dk1"/>
            </a:effectRef>
            <a:fontRef idx="minor">
              <a:schemeClr val="tx1"/>
            </a:fontRef>
          </p:style>
        </p:cxnSp>
        <p:cxnSp>
          <p:nvCxnSpPr>
            <p:cNvPr id="24" name="直接连接符 23"/>
            <p:cNvCxnSpPr/>
            <p:nvPr/>
          </p:nvCxnSpPr>
          <p:spPr>
            <a:xfrm rot="5400000">
              <a:off x="4405813" y="342759"/>
              <a:ext cx="235845" cy="1587"/>
            </a:xfrm>
            <a:prstGeom prst="line">
              <a:avLst/>
            </a:prstGeom>
          </p:spPr>
          <p:style>
            <a:lnRef idx="1">
              <a:schemeClr val="dk1"/>
            </a:lnRef>
            <a:fillRef idx="0">
              <a:schemeClr val="dk1"/>
            </a:fillRef>
            <a:effectRef idx="0">
              <a:schemeClr val="dk1"/>
            </a:effectRef>
            <a:fontRef idx="minor">
              <a:schemeClr val="tx1"/>
            </a:fontRef>
          </p:style>
        </p:cxnSp>
        <p:cxnSp>
          <p:nvCxnSpPr>
            <p:cNvPr id="25" name="直接连接符 24"/>
            <p:cNvCxnSpPr/>
            <p:nvPr/>
          </p:nvCxnSpPr>
          <p:spPr>
            <a:xfrm rot="5400000">
              <a:off x="6664470" y="342759"/>
              <a:ext cx="235845" cy="1588"/>
            </a:xfrm>
            <a:prstGeom prst="line">
              <a:avLst/>
            </a:prstGeom>
          </p:spPr>
          <p:style>
            <a:lnRef idx="1">
              <a:schemeClr val="dk1"/>
            </a:lnRef>
            <a:fillRef idx="0">
              <a:schemeClr val="dk1"/>
            </a:fillRef>
            <a:effectRef idx="0">
              <a:schemeClr val="dk1"/>
            </a:effectRef>
            <a:fontRef idx="minor">
              <a:schemeClr val="tx1"/>
            </a:fontRef>
          </p:style>
        </p:cxnSp>
      </p:grpSp>
      <p:sp>
        <p:nvSpPr>
          <p:cNvPr id="18" name="TextBox 57"/>
          <p:cNvSpPr txBox="1">
            <a:spLocks noChangeArrowheads="1"/>
          </p:cNvSpPr>
          <p:nvPr/>
        </p:nvSpPr>
        <p:spPr bwMode="auto">
          <a:xfrm>
            <a:off x="487336" y="447794"/>
            <a:ext cx="3741221" cy="5551007"/>
          </a:xfrm>
          <a:prstGeom prst="rect">
            <a:avLst/>
          </a:prstGeom>
          <a:noFill/>
          <a:ln w="9525">
            <a:noFill/>
            <a:miter lim="800000"/>
            <a:headEnd/>
            <a:tailEnd/>
          </a:ln>
        </p:spPr>
        <p:txBody>
          <a:bodyPr lIns="56644" tIns="28321" rIns="56644" bIns="28321">
            <a:spAutoFit/>
          </a:bodyPr>
          <a:lstStyle/>
          <a:p>
            <a:pPr>
              <a:lnSpc>
                <a:spcPct val="150000"/>
              </a:lnSpc>
            </a:pPr>
            <a:r>
              <a:rPr lang="zh-CN" altLang="en-US" sz="1200" b="1" dirty="0">
                <a:latin typeface="微软雅黑" pitchFamily="34" charset="-122"/>
                <a:ea typeface="微软雅黑" pitchFamily="34" charset="-122"/>
              </a:rPr>
              <a:t>展品设计制作主要材料</a:t>
            </a:r>
            <a:r>
              <a:rPr lang="en-US" altLang="zh-CN" sz="1200" b="1" dirty="0">
                <a:latin typeface="微软雅黑" pitchFamily="34" charset="-122"/>
                <a:ea typeface="微软雅黑" pitchFamily="34" charset="-122"/>
              </a:rPr>
              <a:t>/</a:t>
            </a:r>
            <a:r>
              <a:rPr lang="zh-CN" altLang="en-US" sz="1200" b="1" dirty="0">
                <a:latin typeface="微软雅黑" pitchFamily="34" charset="-122"/>
                <a:ea typeface="微软雅黑" pitchFamily="34" charset="-122"/>
              </a:rPr>
              <a:t>设备要求：</a:t>
            </a:r>
          </a:p>
          <a:p>
            <a:pPr>
              <a:lnSpc>
                <a:spcPct val="150000"/>
              </a:lnSpc>
            </a:pPr>
            <a:r>
              <a:rPr lang="en-US" altLang="zh-CN" sz="1100" dirty="0">
                <a:latin typeface="微软雅黑" pitchFamily="34" charset="-122"/>
                <a:ea typeface="微软雅黑" pitchFamily="34" charset="-122"/>
              </a:rPr>
              <a:t>1</a:t>
            </a:r>
            <a:r>
              <a:rPr lang="zh-CN" altLang="en-US" sz="1100" dirty="0">
                <a:latin typeface="微软雅黑" pitchFamily="34" charset="-122"/>
                <a:ea typeface="微软雅黑" pitchFamily="34" charset="-122"/>
              </a:rPr>
              <a:t>、台面：详见下述说明</a:t>
            </a:r>
            <a:endParaRPr lang="en-US" altLang="zh-CN" sz="1100" dirty="0">
              <a:latin typeface="微软雅黑" pitchFamily="34" charset="-122"/>
              <a:ea typeface="微软雅黑" pitchFamily="34" charset="-122"/>
            </a:endParaRPr>
          </a:p>
          <a:p>
            <a:pPr>
              <a:lnSpc>
                <a:spcPct val="150000"/>
              </a:lnSpc>
            </a:pPr>
            <a:r>
              <a:rPr lang="en-US" altLang="zh-CN" sz="1100" dirty="0">
                <a:latin typeface="微软雅黑" pitchFamily="34" charset="-122"/>
                <a:ea typeface="微软雅黑" pitchFamily="34" charset="-122"/>
              </a:rPr>
              <a:t>2</a:t>
            </a:r>
            <a:r>
              <a:rPr lang="zh-CN" altLang="en-US" sz="1100" dirty="0">
                <a:latin typeface="微软雅黑" pitchFamily="34" charset="-122"/>
                <a:ea typeface="微软雅黑" pitchFamily="34" charset="-122"/>
              </a:rPr>
              <a:t>、台体：详见下述说明</a:t>
            </a:r>
            <a:endParaRPr lang="en-US" altLang="zh-CN" sz="1100" dirty="0">
              <a:latin typeface="微软雅黑" pitchFamily="34" charset="-122"/>
              <a:ea typeface="微软雅黑" pitchFamily="34" charset="-122"/>
            </a:endParaRPr>
          </a:p>
          <a:p>
            <a:pPr>
              <a:lnSpc>
                <a:spcPct val="150000"/>
              </a:lnSpc>
            </a:pPr>
            <a:r>
              <a:rPr lang="en-US" altLang="zh-CN" sz="1100" dirty="0">
                <a:latin typeface="微软雅黑" pitchFamily="34" charset="-122"/>
                <a:ea typeface="微软雅黑" pitchFamily="34" charset="-122"/>
              </a:rPr>
              <a:t>3</a:t>
            </a:r>
            <a:r>
              <a:rPr lang="zh-CN" altLang="en-US" sz="1100" dirty="0">
                <a:latin typeface="微软雅黑" pitchFamily="34" charset="-122"/>
                <a:ea typeface="微软雅黑" pitchFamily="34" charset="-122"/>
              </a:rPr>
              <a:t>、骨架：详见下述说明</a:t>
            </a:r>
            <a:endParaRPr lang="en-US" altLang="zh-CN" sz="1100" dirty="0">
              <a:latin typeface="微软雅黑" pitchFamily="34" charset="-122"/>
              <a:ea typeface="微软雅黑" pitchFamily="34" charset="-122"/>
            </a:endParaRPr>
          </a:p>
          <a:p>
            <a:pPr>
              <a:lnSpc>
                <a:spcPct val="150000"/>
              </a:lnSpc>
            </a:pPr>
            <a:r>
              <a:rPr lang="en-US" altLang="zh-CN" sz="1100" dirty="0">
                <a:latin typeface="微软雅黑" pitchFamily="34" charset="-122"/>
                <a:ea typeface="微软雅黑" pitchFamily="34" charset="-122"/>
              </a:rPr>
              <a:t>4</a:t>
            </a:r>
            <a:r>
              <a:rPr lang="zh-CN" altLang="en-US" sz="1100" dirty="0">
                <a:latin typeface="微软雅黑" pitchFamily="34" charset="-122"/>
                <a:ea typeface="微软雅黑" pitchFamily="34" charset="-122"/>
              </a:rPr>
              <a:t>、踢脚：</a:t>
            </a:r>
            <a:r>
              <a:rPr lang="en-US" altLang="zh-CN" sz="1100" dirty="0">
                <a:latin typeface="微软雅黑" pitchFamily="34" charset="-122"/>
                <a:ea typeface="微软雅黑" pitchFamily="34" charset="-122"/>
              </a:rPr>
              <a:t> 0.6mm</a:t>
            </a:r>
            <a:r>
              <a:rPr lang="zh-CN" altLang="en-US" sz="1100" dirty="0">
                <a:latin typeface="微软雅黑" pitchFamily="34" charset="-122"/>
                <a:ea typeface="微软雅黑" pitchFamily="34" charset="-122"/>
              </a:rPr>
              <a:t>拉丝不锈钢踢脚</a:t>
            </a:r>
            <a:endParaRPr lang="en-US" altLang="zh-CN" sz="1100" dirty="0">
              <a:latin typeface="微软雅黑" pitchFamily="34" charset="-122"/>
              <a:ea typeface="微软雅黑" pitchFamily="34" charset="-122"/>
            </a:endParaRPr>
          </a:p>
          <a:p>
            <a:pPr>
              <a:lnSpc>
                <a:spcPct val="150000"/>
              </a:lnSpc>
            </a:pPr>
            <a:r>
              <a:rPr lang="en-US" altLang="zh-CN" sz="1100" dirty="0">
                <a:latin typeface="微软雅黑" pitchFamily="34" charset="-122"/>
                <a:ea typeface="微软雅黑" pitchFamily="34" charset="-122"/>
              </a:rPr>
              <a:t>5</a:t>
            </a:r>
            <a:r>
              <a:rPr lang="zh-CN" altLang="en-US" sz="1100" dirty="0">
                <a:latin typeface="微软雅黑" pitchFamily="34" charset="-122"/>
                <a:ea typeface="微软雅黑" pitchFamily="34" charset="-122"/>
              </a:rPr>
              <a:t>、设备</a:t>
            </a:r>
            <a:r>
              <a:rPr lang="zh-CN" altLang="en-US" sz="1100" dirty="0" smtClean="0">
                <a:latin typeface="微软雅黑" pitchFamily="34" charset="-122"/>
                <a:ea typeface="微软雅黑" pitchFamily="34" charset="-122"/>
              </a:rPr>
              <a:t>：激光投影</a:t>
            </a:r>
            <a:r>
              <a:rPr lang="zh-CN" altLang="en-US" sz="1100" dirty="0">
                <a:latin typeface="微软雅黑" pitchFamily="34" charset="-122"/>
                <a:ea typeface="微软雅黑" pitchFamily="34" charset="-122"/>
              </a:rPr>
              <a:t>机，高性能多功能多媒体主机，控制机柜</a:t>
            </a:r>
            <a:r>
              <a:rPr lang="zh-CN" altLang="en-US" sz="1100" dirty="0" smtClean="0">
                <a:latin typeface="微软雅黑" pitchFamily="34" charset="-122"/>
                <a:ea typeface="微软雅黑" pitchFamily="34" charset="-122"/>
              </a:rPr>
              <a:t>，控制系统，座椅</a:t>
            </a:r>
            <a:r>
              <a:rPr lang="zh-CN" altLang="en-US" sz="1100" dirty="0">
                <a:latin typeface="微软雅黑" pitchFamily="34" charset="-122"/>
                <a:ea typeface="微软雅黑" pitchFamily="34" charset="-122"/>
              </a:rPr>
              <a:t>，频闪灯，泡泡机、雪花机，烟雾机， </a:t>
            </a:r>
            <a:r>
              <a:rPr lang="en-US" altLang="zh-CN" sz="1100" dirty="0">
                <a:latin typeface="微软雅黑" pitchFamily="34" charset="-122"/>
                <a:ea typeface="微软雅黑" pitchFamily="34" charset="-122"/>
              </a:rPr>
              <a:t>5.1</a:t>
            </a:r>
            <a:r>
              <a:rPr lang="zh-CN" altLang="en-US" sz="1100" dirty="0">
                <a:latin typeface="微软雅黑" pitchFamily="34" charset="-122"/>
                <a:ea typeface="微软雅黑" pitchFamily="34" charset="-122"/>
              </a:rPr>
              <a:t>声道音响</a:t>
            </a:r>
            <a:r>
              <a:rPr lang="zh-CN" altLang="en-US" sz="1100" dirty="0" smtClean="0">
                <a:latin typeface="微软雅黑" pitchFamily="34" charset="-122"/>
                <a:ea typeface="微软雅黑" pitchFamily="34" charset="-122"/>
              </a:rPr>
              <a:t>系统，超媒体成像装置、投影幕，舞台灯光系统，梦幻剧场软件及定制节目</a:t>
            </a:r>
            <a:r>
              <a:rPr lang="en-US" altLang="zh-CN" sz="1100" dirty="0" smtClean="0">
                <a:latin typeface="微软雅黑" pitchFamily="34" charset="-122"/>
                <a:ea typeface="微软雅黑" pitchFamily="34" charset="-122"/>
              </a:rPr>
              <a:t>1</a:t>
            </a:r>
            <a:r>
              <a:rPr lang="zh-CN" altLang="en-US" sz="1100" dirty="0" smtClean="0">
                <a:latin typeface="微软雅黑" pitchFamily="34" charset="-122"/>
                <a:ea typeface="微软雅黑" pitchFamily="34" charset="-122"/>
              </a:rPr>
              <a:t>套（需针对许昌当地特色内容编辑），高清科普影片</a:t>
            </a:r>
            <a:r>
              <a:rPr lang="en-US" altLang="zh-CN" sz="1100" dirty="0" smtClean="0">
                <a:latin typeface="微软雅黑" pitchFamily="34" charset="-122"/>
                <a:ea typeface="微软雅黑" pitchFamily="34" charset="-122"/>
              </a:rPr>
              <a:t>5</a:t>
            </a:r>
            <a:r>
              <a:rPr lang="zh-CN" altLang="en-US" sz="1100" dirty="0" smtClean="0">
                <a:latin typeface="微软雅黑" pitchFamily="34" charset="-122"/>
                <a:ea typeface="微软雅黑" pitchFamily="34" charset="-122"/>
              </a:rPr>
              <a:t>部，特效系统，</a:t>
            </a:r>
            <a:r>
              <a:rPr lang="en-US" altLang="zh-CN" sz="1100" dirty="0" smtClean="0">
                <a:latin typeface="微软雅黑" pitchFamily="34" charset="-122"/>
                <a:ea typeface="微软雅黑" pitchFamily="34" charset="-122"/>
              </a:rPr>
              <a:t>UPS</a:t>
            </a:r>
            <a:r>
              <a:rPr lang="zh-CN" altLang="en-US" sz="1100" dirty="0">
                <a:latin typeface="微软雅黑" pitchFamily="34" charset="-122"/>
                <a:ea typeface="微软雅黑" pitchFamily="34" charset="-122"/>
              </a:rPr>
              <a:t>电源、中控</a:t>
            </a:r>
            <a:r>
              <a:rPr lang="zh-CN" altLang="en-US" sz="1100" dirty="0" smtClean="0">
                <a:latin typeface="微软雅黑" pitchFamily="34" charset="-122"/>
                <a:ea typeface="微软雅黑" pitchFamily="34" charset="-122"/>
              </a:rPr>
              <a:t>系统等。</a:t>
            </a:r>
            <a:endParaRPr lang="en-US" altLang="zh-CN" sz="1100" dirty="0">
              <a:latin typeface="微软雅黑" pitchFamily="34" charset="-122"/>
              <a:ea typeface="微软雅黑" pitchFamily="34" charset="-122"/>
            </a:endParaRPr>
          </a:p>
          <a:p>
            <a:pPr>
              <a:lnSpc>
                <a:spcPct val="150000"/>
              </a:lnSpc>
            </a:pPr>
            <a:r>
              <a:rPr lang="en-US" altLang="zh-CN" sz="1100" dirty="0">
                <a:latin typeface="微软雅黑" pitchFamily="34" charset="-122"/>
                <a:ea typeface="微软雅黑" pitchFamily="34" charset="-122"/>
              </a:rPr>
              <a:t>6</a:t>
            </a:r>
            <a:r>
              <a:rPr lang="zh-CN" altLang="en-US" sz="1100" dirty="0" smtClean="0">
                <a:latin typeface="微软雅黑" pitchFamily="34" charset="-122"/>
                <a:ea typeface="微软雅黑" pitchFamily="34" charset="-122"/>
              </a:rPr>
              <a:t>、展品说明牌：烤漆钢板丝打印</a:t>
            </a:r>
            <a:r>
              <a:rPr lang="en-US" altLang="zh-CN" sz="1100" dirty="0" smtClean="0">
                <a:latin typeface="微软雅黑" pitchFamily="34" charset="-122"/>
                <a:ea typeface="微软雅黑" pitchFamily="34" charset="-122"/>
              </a:rPr>
              <a:t>/</a:t>
            </a:r>
            <a:r>
              <a:rPr lang="zh-CN" altLang="en-US" sz="1100" dirty="0" smtClean="0">
                <a:latin typeface="微软雅黑" pitchFamily="34" charset="-122"/>
                <a:ea typeface="微软雅黑" pitchFamily="34" charset="-122"/>
              </a:rPr>
              <a:t>依后期布展设计要求设计及制作</a:t>
            </a:r>
            <a:endParaRPr lang="en-US" altLang="zh-CN" sz="1100" dirty="0">
              <a:latin typeface="微软雅黑" pitchFamily="34" charset="-122"/>
              <a:ea typeface="微软雅黑" pitchFamily="34" charset="-122"/>
            </a:endParaRPr>
          </a:p>
          <a:p>
            <a:pPr>
              <a:lnSpc>
                <a:spcPct val="150000"/>
              </a:lnSpc>
            </a:pPr>
            <a:r>
              <a:rPr lang="en-US" altLang="zh-CN" sz="1100" dirty="0">
                <a:latin typeface="微软雅黑" pitchFamily="34" charset="-122"/>
                <a:ea typeface="微软雅黑" pitchFamily="34" charset="-122"/>
              </a:rPr>
              <a:t>7</a:t>
            </a:r>
            <a:r>
              <a:rPr lang="zh-CN" altLang="en-US" sz="1100" dirty="0" smtClean="0">
                <a:latin typeface="微软雅黑" pitchFamily="34" charset="-122"/>
                <a:ea typeface="微软雅黑" pitchFamily="34" charset="-122"/>
              </a:rPr>
              <a:t>、展品图文板：依后期布展设计总体效果要求设计及制作</a:t>
            </a:r>
            <a:endParaRPr lang="en-US" altLang="zh-CN" sz="1100" dirty="0">
              <a:latin typeface="微软雅黑" pitchFamily="34" charset="-122"/>
              <a:ea typeface="微软雅黑" pitchFamily="34" charset="-122"/>
            </a:endParaRPr>
          </a:p>
          <a:p>
            <a:pPr>
              <a:lnSpc>
                <a:spcPct val="150000"/>
              </a:lnSpc>
            </a:pPr>
            <a:r>
              <a:rPr lang="en-US" altLang="zh-CN" sz="1100" dirty="0">
                <a:latin typeface="微软雅黑" pitchFamily="34" charset="-122"/>
                <a:ea typeface="微软雅黑" pitchFamily="34" charset="-122"/>
              </a:rPr>
              <a:t>8</a:t>
            </a:r>
            <a:r>
              <a:rPr lang="zh-CN" altLang="en-US" sz="1100" dirty="0" smtClean="0">
                <a:latin typeface="微软雅黑" pitchFamily="34" charset="-122"/>
                <a:ea typeface="微软雅黑" pitchFamily="34" charset="-122"/>
              </a:rPr>
              <a:t>、其它：除</a:t>
            </a:r>
            <a:r>
              <a:rPr lang="zh-CN" altLang="en-US" sz="1100" dirty="0">
                <a:latin typeface="微软雅黑" pitchFamily="34" charset="-122"/>
                <a:ea typeface="微软雅黑" pitchFamily="34" charset="-122"/>
              </a:rPr>
              <a:t>建筑结构</a:t>
            </a:r>
            <a:r>
              <a:rPr lang="zh-CN" altLang="en-US" sz="1100" dirty="0" smtClean="0">
                <a:latin typeface="微软雅黑" pitchFamily="34" charset="-122"/>
                <a:ea typeface="微软雅黑" pitchFamily="34" charset="-122"/>
              </a:rPr>
              <a:t>和封闭空间外部装饰</a:t>
            </a:r>
            <a:r>
              <a:rPr lang="zh-CN" altLang="en-US" sz="1100" dirty="0">
                <a:latin typeface="微软雅黑" pitchFamily="34" charset="-122"/>
                <a:ea typeface="微软雅黑" pitchFamily="34" charset="-122"/>
              </a:rPr>
              <a:t>外，剧场、封闭空间的所有内部设施（包括展项、</a:t>
            </a:r>
            <a:r>
              <a:rPr lang="en-US" altLang="zh-CN" sz="1100" dirty="0">
                <a:latin typeface="微软雅黑" pitchFamily="34" charset="-122"/>
                <a:ea typeface="微软雅黑" pitchFamily="34" charset="-122"/>
              </a:rPr>
              <a:t>AV</a:t>
            </a:r>
            <a:r>
              <a:rPr lang="zh-CN" altLang="en-US" sz="1100" dirty="0">
                <a:latin typeface="微软雅黑" pitchFamily="34" charset="-122"/>
                <a:ea typeface="微软雅黑" pitchFamily="34" charset="-122"/>
              </a:rPr>
              <a:t>系统、灯光系统、舞台、道具、场景、内部装饰、座椅等）深化</a:t>
            </a:r>
            <a:r>
              <a:rPr lang="zh-CN" altLang="en-US" sz="1100" dirty="0" smtClean="0">
                <a:latin typeface="微软雅黑" pitchFamily="34" charset="-122"/>
                <a:ea typeface="微软雅黑" pitchFamily="34" charset="-122"/>
              </a:rPr>
              <a:t>设计及制造</a:t>
            </a:r>
            <a:r>
              <a:rPr lang="zh-CN" altLang="en-US" sz="1100" dirty="0">
                <a:latin typeface="微软雅黑" pitchFamily="34" charset="-122"/>
                <a:ea typeface="微软雅黑" pitchFamily="34" charset="-122"/>
              </a:rPr>
              <a:t>。</a:t>
            </a:r>
            <a:endParaRPr lang="en-US" altLang="zh-CN" sz="1000" dirty="0">
              <a:latin typeface="微软雅黑" pitchFamily="34" charset="-122"/>
              <a:ea typeface="微软雅黑" pitchFamily="34" charset="-122"/>
            </a:endParaRPr>
          </a:p>
          <a:p>
            <a:pPr>
              <a:lnSpc>
                <a:spcPct val="150000"/>
              </a:lnSpc>
            </a:pPr>
            <a:endParaRPr lang="en-US" altLang="zh-CN" sz="1000" dirty="0">
              <a:latin typeface="微软雅黑" pitchFamily="34" charset="-122"/>
              <a:ea typeface="微软雅黑" pitchFamily="34" charset="-122"/>
            </a:endParaRPr>
          </a:p>
          <a:p>
            <a:pPr>
              <a:lnSpc>
                <a:spcPct val="150000"/>
              </a:lnSpc>
            </a:pPr>
            <a:endParaRPr lang="en-US" altLang="zh-CN" sz="1000" dirty="0">
              <a:latin typeface="微软雅黑" pitchFamily="34" charset="-122"/>
              <a:ea typeface="微软雅黑" pitchFamily="34" charset="-122"/>
            </a:endParaRPr>
          </a:p>
          <a:p>
            <a:pPr>
              <a:lnSpc>
                <a:spcPct val="150000"/>
              </a:lnSpc>
            </a:pPr>
            <a:endParaRPr lang="en-US" altLang="zh-CN" sz="1000" dirty="0">
              <a:latin typeface="微软雅黑" pitchFamily="34" charset="-122"/>
              <a:ea typeface="微软雅黑" pitchFamily="34" charset="-122"/>
            </a:endParaRPr>
          </a:p>
          <a:p>
            <a:pPr>
              <a:lnSpc>
                <a:spcPct val="150000"/>
              </a:lnSpc>
            </a:pPr>
            <a:endParaRPr lang="en-US" altLang="zh-CN" sz="1000" dirty="0">
              <a:latin typeface="微软雅黑" pitchFamily="34" charset="-122"/>
              <a:ea typeface="微软雅黑" pitchFamily="34" charset="-122"/>
            </a:endParaRPr>
          </a:p>
          <a:p>
            <a:pPr>
              <a:lnSpc>
                <a:spcPct val="150000"/>
              </a:lnSpc>
            </a:pPr>
            <a:endParaRPr lang="zh-CN" altLang="en-US" sz="1000" dirty="0">
              <a:latin typeface="微软雅黑" pitchFamily="34" charset="-122"/>
              <a:ea typeface="微软雅黑" pitchFamily="34" charset="-122"/>
            </a:endParaRPr>
          </a:p>
        </p:txBody>
      </p:sp>
    </p:spTree>
    <p:extLst>
      <p:ext uri="{BB962C8B-B14F-4D97-AF65-F5344CB8AC3E}">
        <p14:creationId xmlns:p14="http://schemas.microsoft.com/office/powerpoint/2010/main" val="366752962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 name="Picture 2" descr="C:\Users\AAA\Desktop\2016.jpg"/>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a:stretch/>
        </p:blipFill>
        <p:spPr bwMode="auto">
          <a:xfrm rot="16200000">
            <a:off x="1481775" y="4424836"/>
            <a:ext cx="1657713" cy="2544458"/>
          </a:xfrm>
          <a:prstGeom prst="rect">
            <a:avLst/>
          </a:prstGeom>
          <a:noFill/>
          <a:extLst>
            <a:ext uri="{909E8E84-426E-40DD-AFC4-6F175D3DCCD1}">
              <a14:hiddenFill xmlns:a14="http://schemas.microsoft.com/office/drawing/2010/main">
                <a:solidFill>
                  <a:srgbClr val="FFFFFF"/>
                </a:solidFill>
              </a14:hiddenFill>
            </a:ext>
          </a:extLst>
        </p:spPr>
      </p:pic>
      <p:sp>
        <p:nvSpPr>
          <p:cNvPr id="11" name="TextBox 10"/>
          <p:cNvSpPr txBox="1"/>
          <p:nvPr/>
        </p:nvSpPr>
        <p:spPr>
          <a:xfrm>
            <a:off x="483559" y="500046"/>
            <a:ext cx="4271713" cy="241798"/>
          </a:xfrm>
          <a:prstGeom prst="rect">
            <a:avLst/>
          </a:prstGeom>
          <a:noFill/>
        </p:spPr>
        <p:txBody>
          <a:bodyPr wrap="square" lIns="56582" tIns="28290" rIns="56582" bIns="28290" rtlCol="0">
            <a:spAutoFit/>
          </a:bodyPr>
          <a:lstStyle/>
          <a:p>
            <a:r>
              <a:rPr lang="zh-CN" altLang="en-US" sz="1200" b="1" dirty="0">
                <a:latin typeface="微软雅黑" pitchFamily="34" charset="-122"/>
                <a:ea typeface="微软雅黑" pitchFamily="34" charset="-122"/>
              </a:rPr>
              <a:t>展项编号及名称：</a:t>
            </a:r>
            <a:r>
              <a:rPr lang="en-US" altLang="zh-CN" sz="1200" b="1" dirty="0">
                <a:latin typeface="微软雅黑" pitchFamily="34" charset="-122"/>
                <a:ea typeface="微软雅黑" pitchFamily="34" charset="-122"/>
              </a:rPr>
              <a:t> XC03-4-18  </a:t>
            </a:r>
            <a:r>
              <a:rPr lang="zh-CN" altLang="en-US" sz="1200" b="1" dirty="0">
                <a:latin typeface="微软雅黑" pitchFamily="34" charset="-122"/>
                <a:ea typeface="微软雅黑" pitchFamily="34" charset="-122"/>
              </a:rPr>
              <a:t>人体剧场</a:t>
            </a:r>
            <a:endParaRPr lang="en-US" altLang="zh-CN" sz="1200" b="1" dirty="0">
              <a:latin typeface="微软雅黑" pitchFamily="34" charset="-122"/>
              <a:ea typeface="微软雅黑" pitchFamily="34" charset="-122"/>
            </a:endParaRPr>
          </a:p>
        </p:txBody>
      </p:sp>
      <p:sp>
        <p:nvSpPr>
          <p:cNvPr id="18" name="TextBox 17"/>
          <p:cNvSpPr txBox="1"/>
          <p:nvPr/>
        </p:nvSpPr>
        <p:spPr>
          <a:xfrm>
            <a:off x="4789252" y="500047"/>
            <a:ext cx="4119934" cy="5989526"/>
          </a:xfrm>
          <a:prstGeom prst="rect">
            <a:avLst/>
          </a:prstGeom>
          <a:noFill/>
        </p:spPr>
        <p:txBody>
          <a:bodyPr wrap="square" lIns="56582" tIns="28290" rIns="56582" bIns="28290" rtlCol="0">
            <a:spAutoFit/>
          </a:bodyPr>
          <a:lstStyle/>
          <a:p>
            <a:pPr>
              <a:lnSpc>
                <a:spcPct val="150000"/>
              </a:lnSpc>
            </a:pPr>
            <a:r>
              <a:rPr lang="zh-CN" altLang="en-US" sz="1200" b="1" dirty="0">
                <a:latin typeface="微软雅黑" pitchFamily="34" charset="-122"/>
                <a:ea typeface="微软雅黑" pitchFamily="34" charset="-122"/>
              </a:rPr>
              <a:t>展示内容：</a:t>
            </a:r>
            <a:endParaRPr lang="en-US" altLang="zh-CN" sz="1200" b="1" dirty="0">
              <a:latin typeface="微软雅黑" pitchFamily="34" charset="-122"/>
              <a:ea typeface="微软雅黑" pitchFamily="34" charset="-122"/>
            </a:endParaRPr>
          </a:p>
          <a:p>
            <a:pPr>
              <a:lnSpc>
                <a:spcPct val="150000"/>
              </a:lnSpc>
            </a:pPr>
            <a:r>
              <a:rPr lang="zh-CN" altLang="en-US" sz="1100" dirty="0">
                <a:latin typeface="微软雅黑" pitchFamily="34" charset="-122"/>
                <a:ea typeface="微软雅黑" pitchFamily="34" charset="-122"/>
              </a:rPr>
              <a:t>人体剧场，以一个九岁小男孩的一天为例</a:t>
            </a:r>
            <a:r>
              <a:rPr lang="en-US" altLang="zh-CN" sz="1100" dirty="0">
                <a:latin typeface="微软雅黑" pitchFamily="34" charset="-122"/>
                <a:ea typeface="微软雅黑" pitchFamily="34" charset="-122"/>
              </a:rPr>
              <a:t>,</a:t>
            </a:r>
            <a:r>
              <a:rPr lang="zh-CN" altLang="en-US" sz="1100" dirty="0">
                <a:latin typeface="微软雅黑" pitchFamily="34" charset="-122"/>
                <a:ea typeface="微软雅黑" pitchFamily="34" charset="-122"/>
              </a:rPr>
              <a:t>观察他如何饮食、如何跑步、如何运动、如何笑、以及在他睡觉的时候如何处理信息。人类的身体通过数十万年的进化已经达到了一个相对完美的形态，任何身体组织都是在合理有效的运行的。将人体几处关键器官展示给观众，让观众感受人体之奇妙。</a:t>
            </a:r>
            <a:endParaRPr lang="en-US" altLang="zh-CN" sz="1100" dirty="0">
              <a:latin typeface="微软雅黑" pitchFamily="34" charset="-122"/>
              <a:ea typeface="微软雅黑" pitchFamily="34" charset="-122"/>
            </a:endParaRPr>
          </a:p>
          <a:p>
            <a:pPr>
              <a:lnSpc>
                <a:spcPct val="150000"/>
              </a:lnSpc>
            </a:pPr>
            <a:endParaRPr lang="en-US" altLang="zh-CN" sz="1100" b="1" dirty="0">
              <a:latin typeface="微软雅黑" pitchFamily="34" charset="-122"/>
              <a:ea typeface="微软雅黑" pitchFamily="34" charset="-122"/>
            </a:endParaRPr>
          </a:p>
          <a:p>
            <a:pPr>
              <a:lnSpc>
                <a:spcPct val="150000"/>
              </a:lnSpc>
            </a:pPr>
            <a:r>
              <a:rPr lang="zh-CN" altLang="en-US" sz="1200" b="1" dirty="0">
                <a:latin typeface="微软雅黑" pitchFamily="34" charset="-122"/>
                <a:ea typeface="微软雅黑" pitchFamily="34" charset="-122"/>
              </a:rPr>
              <a:t>科学原理：</a:t>
            </a:r>
            <a:endParaRPr lang="en-US" altLang="zh-CN" sz="1200" b="1" dirty="0">
              <a:latin typeface="微软雅黑" pitchFamily="34" charset="-122"/>
              <a:ea typeface="微软雅黑" pitchFamily="34" charset="-122"/>
            </a:endParaRPr>
          </a:p>
          <a:p>
            <a:pPr>
              <a:lnSpc>
                <a:spcPct val="150000"/>
              </a:lnSpc>
            </a:pPr>
            <a:r>
              <a:rPr lang="zh-CN" altLang="en-US" sz="1100" dirty="0" smtClean="0">
                <a:latin typeface="微软雅黑" pitchFamily="34" charset="-122"/>
                <a:ea typeface="微软雅黑" pitchFamily="34" charset="-122"/>
              </a:rPr>
              <a:t>综合互动灯光、多媒体内容联动、电子动画、剧场技术、动画以及真实画面阐述身体如何展开工作，剧场节目以幽默、轻松的故事演绎科学内容，使得整个体验有趣、富有娱乐性。</a:t>
            </a:r>
            <a:endParaRPr lang="en-US" altLang="zh-CN" sz="1100" dirty="0" smtClean="0">
              <a:latin typeface="微软雅黑" pitchFamily="34" charset="-122"/>
              <a:ea typeface="微软雅黑" pitchFamily="34" charset="-122"/>
            </a:endParaRPr>
          </a:p>
          <a:p>
            <a:pPr>
              <a:lnSpc>
                <a:spcPct val="150000"/>
              </a:lnSpc>
            </a:pPr>
            <a:endParaRPr lang="en-US" altLang="zh-CN" sz="900" dirty="0">
              <a:latin typeface="微软雅黑" pitchFamily="34" charset="-122"/>
              <a:ea typeface="微软雅黑" pitchFamily="34" charset="-122"/>
            </a:endParaRPr>
          </a:p>
          <a:p>
            <a:pPr>
              <a:lnSpc>
                <a:spcPct val="150000"/>
              </a:lnSpc>
            </a:pPr>
            <a:r>
              <a:rPr lang="zh-CN" altLang="en-US" sz="1200" b="1" dirty="0">
                <a:latin typeface="微软雅黑" pitchFamily="34" charset="-122"/>
                <a:ea typeface="微软雅黑" pitchFamily="34" charset="-122"/>
              </a:rPr>
              <a:t>展示方式：</a:t>
            </a:r>
            <a:endParaRPr lang="en-US" altLang="zh-CN" sz="1200" b="1" dirty="0">
              <a:latin typeface="微软雅黑" pitchFamily="34" charset="-122"/>
              <a:ea typeface="微软雅黑" pitchFamily="34" charset="-122"/>
            </a:endParaRPr>
          </a:p>
          <a:p>
            <a:pPr algn="just" eaLnBrk="0" hangingPunct="0">
              <a:lnSpc>
                <a:spcPct val="150000"/>
              </a:lnSpc>
            </a:pPr>
            <a:r>
              <a:rPr lang="zh-CN" altLang="en-US" sz="1100" dirty="0">
                <a:latin typeface="微软雅黑" pitchFamily="34" charset="-122"/>
                <a:ea typeface="微软雅黑" pitchFamily="34" charset="-122"/>
              </a:rPr>
              <a:t>开放式剧场</a:t>
            </a:r>
            <a:endParaRPr lang="en-US" altLang="zh-CN" sz="1100" dirty="0">
              <a:latin typeface="微软雅黑" pitchFamily="34" charset="-122"/>
              <a:ea typeface="微软雅黑" pitchFamily="34" charset="-122"/>
            </a:endParaRPr>
          </a:p>
          <a:p>
            <a:pPr algn="just" eaLnBrk="0" hangingPunct="0">
              <a:lnSpc>
                <a:spcPct val="150000"/>
              </a:lnSpc>
            </a:pPr>
            <a:endParaRPr lang="en-US" altLang="zh-CN" sz="1100" dirty="0">
              <a:latin typeface="微软雅黑" pitchFamily="34" charset="-122"/>
              <a:ea typeface="微软雅黑" pitchFamily="34" charset="-122"/>
            </a:endParaRPr>
          </a:p>
          <a:p>
            <a:pPr>
              <a:lnSpc>
                <a:spcPct val="150000"/>
              </a:lnSpc>
            </a:pPr>
            <a:r>
              <a:rPr lang="zh-CN" altLang="en-US" sz="1200" b="1" dirty="0">
                <a:latin typeface="微软雅黑" pitchFamily="34" charset="-122"/>
                <a:ea typeface="微软雅黑" pitchFamily="34" charset="-122"/>
              </a:rPr>
              <a:t>操作说明：</a:t>
            </a:r>
            <a:endParaRPr lang="en-US" altLang="zh-CN" sz="1200" b="1" dirty="0">
              <a:latin typeface="微软雅黑" pitchFamily="34" charset="-122"/>
              <a:ea typeface="微软雅黑" pitchFamily="34" charset="-122"/>
            </a:endParaRPr>
          </a:p>
          <a:p>
            <a:pPr algn="just" eaLnBrk="0" hangingPunct="0">
              <a:lnSpc>
                <a:spcPct val="150000"/>
              </a:lnSpc>
            </a:pPr>
            <a:r>
              <a:rPr lang="zh-CN" altLang="en-US" sz="1100" dirty="0">
                <a:latin typeface="微软雅黑" pitchFamily="34" charset="-122"/>
                <a:ea typeface="微软雅黑" pitchFamily="34" charset="-122"/>
              </a:rPr>
              <a:t>观看。</a:t>
            </a:r>
            <a:endParaRPr lang="en-US" altLang="zh-CN" sz="1100" dirty="0">
              <a:latin typeface="微软雅黑" pitchFamily="34" charset="-122"/>
              <a:ea typeface="微软雅黑" pitchFamily="34" charset="-122"/>
            </a:endParaRPr>
          </a:p>
          <a:p>
            <a:pPr algn="just" eaLnBrk="0" hangingPunct="0">
              <a:lnSpc>
                <a:spcPct val="150000"/>
              </a:lnSpc>
            </a:pPr>
            <a:endParaRPr lang="en-US" altLang="zh-CN" sz="1100" dirty="0">
              <a:latin typeface="微软雅黑" pitchFamily="34" charset="-122"/>
              <a:ea typeface="微软雅黑" pitchFamily="34" charset="-122"/>
            </a:endParaRPr>
          </a:p>
          <a:p>
            <a:pPr>
              <a:lnSpc>
                <a:spcPct val="150000"/>
              </a:lnSpc>
              <a:defRPr/>
            </a:pPr>
            <a:r>
              <a:rPr lang="zh-CN" altLang="en-US" sz="1200" b="1" dirty="0">
                <a:latin typeface="微软雅黑" pitchFamily="34" charset="-122"/>
                <a:ea typeface="微软雅黑" pitchFamily="34" charset="-122"/>
              </a:rPr>
              <a:t>展品细节：</a:t>
            </a:r>
            <a:endParaRPr lang="en-US" altLang="zh-CN" sz="1200" b="1" dirty="0">
              <a:latin typeface="微软雅黑" pitchFamily="34" charset="-122"/>
              <a:ea typeface="微软雅黑" pitchFamily="34" charset="-122"/>
            </a:endParaRPr>
          </a:p>
          <a:p>
            <a:pPr>
              <a:lnSpc>
                <a:spcPct val="150000"/>
              </a:lnSpc>
              <a:defRPr/>
            </a:pPr>
            <a:r>
              <a:rPr lang="zh-CN" altLang="en-US" sz="1100" dirty="0">
                <a:latin typeface="微软雅黑" pitchFamily="34" charset="-122"/>
                <a:ea typeface="微软雅黑" pitchFamily="34" charset="-122"/>
              </a:rPr>
              <a:t>目标人群：建议</a:t>
            </a:r>
            <a:r>
              <a:rPr lang="en-US" altLang="zh-CN" sz="1100" dirty="0">
                <a:latin typeface="微软雅黑" pitchFamily="34" charset="-122"/>
                <a:ea typeface="微软雅黑" pitchFamily="34" charset="-122"/>
              </a:rPr>
              <a:t>10</a:t>
            </a:r>
            <a:r>
              <a:rPr lang="zh-CN" altLang="en-US" sz="1100" dirty="0">
                <a:latin typeface="微软雅黑" pitchFamily="34" charset="-122"/>
                <a:ea typeface="微软雅黑" pitchFamily="34" charset="-122"/>
              </a:rPr>
              <a:t>周岁以上</a:t>
            </a:r>
            <a:endParaRPr lang="en-US" altLang="zh-CN" sz="1100" dirty="0">
              <a:latin typeface="微软雅黑" pitchFamily="34" charset="-122"/>
              <a:ea typeface="微软雅黑" pitchFamily="34" charset="-122"/>
            </a:endParaRPr>
          </a:p>
          <a:p>
            <a:pPr>
              <a:lnSpc>
                <a:spcPct val="150000"/>
              </a:lnSpc>
              <a:defRPr/>
            </a:pPr>
            <a:r>
              <a:rPr lang="zh-CN" altLang="en-US" sz="1100" dirty="0">
                <a:latin typeface="微软雅黑" pitchFamily="34" charset="-122"/>
                <a:ea typeface="微软雅黑" pitchFamily="34" charset="-122"/>
              </a:rPr>
              <a:t>参与人数：多人人</a:t>
            </a:r>
            <a:endParaRPr lang="en-US" altLang="zh-CN" sz="1100" dirty="0">
              <a:latin typeface="微软雅黑" pitchFamily="34" charset="-122"/>
              <a:ea typeface="微软雅黑" pitchFamily="34" charset="-122"/>
            </a:endParaRPr>
          </a:p>
          <a:p>
            <a:pPr>
              <a:lnSpc>
                <a:spcPct val="150000"/>
              </a:lnSpc>
              <a:defRPr/>
            </a:pPr>
            <a:r>
              <a:rPr lang="zh-CN" altLang="en-US" sz="1100" dirty="0">
                <a:latin typeface="微软雅黑" pitchFamily="34" charset="-122"/>
                <a:ea typeface="微软雅黑" pitchFamily="34" charset="-122"/>
              </a:rPr>
              <a:t>运营人员：</a:t>
            </a:r>
            <a:r>
              <a:rPr lang="en-US" altLang="zh-CN" sz="1100" dirty="0">
                <a:latin typeface="微软雅黑" pitchFamily="34" charset="-122"/>
                <a:ea typeface="微软雅黑" pitchFamily="34" charset="-122"/>
              </a:rPr>
              <a:t>1</a:t>
            </a:r>
            <a:r>
              <a:rPr lang="zh-CN" altLang="en-US" sz="1100" dirty="0">
                <a:latin typeface="微软雅黑" pitchFamily="34" charset="-122"/>
                <a:ea typeface="微软雅黑" pitchFamily="34" charset="-122"/>
              </a:rPr>
              <a:t>人</a:t>
            </a:r>
            <a:endParaRPr lang="en-US" altLang="zh-CN" sz="1100" dirty="0">
              <a:latin typeface="微软雅黑" pitchFamily="34" charset="-122"/>
              <a:ea typeface="微软雅黑" pitchFamily="34" charset="-122"/>
            </a:endParaRPr>
          </a:p>
          <a:p>
            <a:pPr algn="just" eaLnBrk="0" hangingPunct="0">
              <a:lnSpc>
                <a:spcPct val="150000"/>
              </a:lnSpc>
            </a:pPr>
            <a:endParaRPr lang="en-US" altLang="zh-CN" sz="1200" b="1" dirty="0">
              <a:latin typeface="微软雅黑" pitchFamily="34" charset="-122"/>
              <a:ea typeface="微软雅黑" pitchFamily="34" charset="-122"/>
            </a:endParaRPr>
          </a:p>
        </p:txBody>
      </p:sp>
      <p:sp>
        <p:nvSpPr>
          <p:cNvPr id="42" name="TextBox 1"/>
          <p:cNvSpPr txBox="1"/>
          <p:nvPr/>
        </p:nvSpPr>
        <p:spPr>
          <a:xfrm>
            <a:off x="2329946" y="159088"/>
            <a:ext cx="1252913" cy="282498"/>
          </a:xfrm>
          <a:prstGeom prst="rect">
            <a:avLst/>
          </a:prstGeom>
          <a:noFill/>
        </p:spPr>
        <p:txBody>
          <a:bodyPr wrap="square" lIns="0" tIns="0" rIns="0" bIns="28306" rtlCol="0">
            <a:spAutoFit/>
          </a:bodyPr>
          <a:lstStyle/>
          <a:p>
            <a:pPr>
              <a:lnSpc>
                <a:spcPct val="150000"/>
              </a:lnSpc>
            </a:pPr>
            <a:r>
              <a:rPr lang="zh-CN" altLang="en-US" sz="1100" dirty="0">
                <a:solidFill>
                  <a:srgbClr val="58585A"/>
                </a:solidFill>
                <a:latin typeface="微软雅黑" pitchFamily="34" charset="-122"/>
                <a:ea typeface="微软雅黑" pitchFamily="34" charset="-122"/>
                <a:cs typeface="Times New Roman" pitchFamily="18" charset="0"/>
              </a:rPr>
              <a:t>楼层   </a:t>
            </a:r>
            <a:r>
              <a:rPr lang="en-US" altLang="zh-CN" sz="1100" dirty="0">
                <a:solidFill>
                  <a:srgbClr val="58585A"/>
                </a:solidFill>
                <a:latin typeface="微软雅黑" pitchFamily="34" charset="-122"/>
                <a:ea typeface="微软雅黑" pitchFamily="34" charset="-122"/>
                <a:cs typeface="Times New Roman" pitchFamily="18" charset="0"/>
              </a:rPr>
              <a:t>3F</a:t>
            </a:r>
          </a:p>
        </p:txBody>
      </p:sp>
      <p:sp>
        <p:nvSpPr>
          <p:cNvPr id="45" name="TextBox 1"/>
          <p:cNvSpPr txBox="1"/>
          <p:nvPr/>
        </p:nvSpPr>
        <p:spPr>
          <a:xfrm>
            <a:off x="3978517" y="163408"/>
            <a:ext cx="1648569" cy="282498"/>
          </a:xfrm>
          <a:prstGeom prst="rect">
            <a:avLst/>
          </a:prstGeom>
          <a:noFill/>
        </p:spPr>
        <p:txBody>
          <a:bodyPr wrap="square" lIns="0" tIns="0" rIns="0" bIns="28306" rtlCol="0">
            <a:spAutoFit/>
          </a:bodyPr>
          <a:lstStyle/>
          <a:p>
            <a:pPr>
              <a:lnSpc>
                <a:spcPct val="150000"/>
              </a:lnSpc>
            </a:pPr>
            <a:r>
              <a:rPr lang="zh-CN" altLang="en-US" sz="1100" dirty="0">
                <a:solidFill>
                  <a:srgbClr val="58585A"/>
                </a:solidFill>
                <a:latin typeface="微软雅黑" pitchFamily="34" charset="-122"/>
                <a:ea typeface="微软雅黑" pitchFamily="34" charset="-122"/>
                <a:cs typeface="Times New Roman" pitchFamily="18" charset="0"/>
              </a:rPr>
              <a:t>展厅    宇宙与生命</a:t>
            </a:r>
            <a:r>
              <a:rPr lang="en-US" altLang="zh-CN" sz="1100" dirty="0">
                <a:solidFill>
                  <a:srgbClr val="58585A"/>
                </a:solidFill>
                <a:latin typeface="微软雅黑" pitchFamily="34" charset="-122"/>
                <a:ea typeface="微软雅黑" pitchFamily="34" charset="-122"/>
                <a:cs typeface="Times New Roman" pitchFamily="18" charset="0"/>
              </a:rPr>
              <a:t>  </a:t>
            </a:r>
          </a:p>
        </p:txBody>
      </p:sp>
      <p:sp>
        <p:nvSpPr>
          <p:cNvPr id="53" name="TextBox 1"/>
          <p:cNvSpPr txBox="1"/>
          <p:nvPr/>
        </p:nvSpPr>
        <p:spPr>
          <a:xfrm>
            <a:off x="1736467" y="1071548"/>
            <a:ext cx="65" cy="156823"/>
          </a:xfrm>
          <a:prstGeom prst="rect">
            <a:avLst/>
          </a:prstGeom>
          <a:noFill/>
        </p:spPr>
        <p:txBody>
          <a:bodyPr wrap="none" lIns="0" tIns="0" rIns="0" bIns="28306" rtlCol="0">
            <a:spAutoFit/>
          </a:bodyPr>
          <a:lstStyle/>
          <a:p>
            <a:pPr>
              <a:lnSpc>
                <a:spcPts val="990"/>
              </a:lnSpc>
            </a:pPr>
            <a:endParaRPr lang="en-US" altLang="zh-CN" sz="1000" dirty="0">
              <a:solidFill>
                <a:srgbClr val="009EE0"/>
              </a:solidFill>
              <a:latin typeface="Times New Roman" pitchFamily="18" charset="0"/>
              <a:cs typeface="Times New Roman" pitchFamily="18" charset="0"/>
            </a:endParaRPr>
          </a:p>
        </p:txBody>
      </p:sp>
      <p:sp>
        <p:nvSpPr>
          <p:cNvPr id="64" name="TextBox 63"/>
          <p:cNvSpPr txBox="1"/>
          <p:nvPr/>
        </p:nvSpPr>
        <p:spPr>
          <a:xfrm>
            <a:off x="5910287" y="159088"/>
            <a:ext cx="1450741" cy="282498"/>
          </a:xfrm>
          <a:prstGeom prst="rect">
            <a:avLst/>
          </a:prstGeom>
          <a:noFill/>
        </p:spPr>
        <p:txBody>
          <a:bodyPr wrap="square" lIns="0" tIns="0" rIns="0" bIns="28306" rtlCol="0">
            <a:spAutoFit/>
          </a:bodyPr>
          <a:lstStyle/>
          <a:p>
            <a:pPr>
              <a:lnSpc>
                <a:spcPct val="150000"/>
              </a:lnSpc>
            </a:pPr>
            <a:r>
              <a:rPr lang="zh-CN" altLang="en-US" sz="1100" dirty="0">
                <a:solidFill>
                  <a:srgbClr val="58585A"/>
                </a:solidFill>
                <a:latin typeface="微软雅黑" pitchFamily="34" charset="-122"/>
                <a:ea typeface="微软雅黑" pitchFamily="34" charset="-122"/>
                <a:cs typeface="Times New Roman" pitchFamily="18" charset="0"/>
              </a:rPr>
              <a:t>展区    珍爱生命</a:t>
            </a:r>
          </a:p>
        </p:txBody>
      </p:sp>
      <p:cxnSp>
        <p:nvCxnSpPr>
          <p:cNvPr id="72" name="直接连接符 71"/>
          <p:cNvCxnSpPr/>
          <p:nvPr/>
        </p:nvCxnSpPr>
        <p:spPr>
          <a:xfrm rot="5400000">
            <a:off x="2156846" y="321508"/>
            <a:ext cx="214314" cy="1466"/>
          </a:xfrm>
          <a:prstGeom prst="line">
            <a:avLst/>
          </a:prstGeom>
        </p:spPr>
        <p:style>
          <a:lnRef idx="1">
            <a:schemeClr val="dk1"/>
          </a:lnRef>
          <a:fillRef idx="0">
            <a:schemeClr val="dk1"/>
          </a:fillRef>
          <a:effectRef idx="0">
            <a:schemeClr val="dk1"/>
          </a:effectRef>
          <a:fontRef idx="minor">
            <a:schemeClr val="tx1"/>
          </a:fontRef>
        </p:style>
      </p:cxnSp>
      <p:cxnSp>
        <p:nvCxnSpPr>
          <p:cNvPr id="73" name="直接连接符 72"/>
          <p:cNvCxnSpPr/>
          <p:nvPr/>
        </p:nvCxnSpPr>
        <p:spPr>
          <a:xfrm rot="5400000">
            <a:off x="3806152" y="320714"/>
            <a:ext cx="214314" cy="1466"/>
          </a:xfrm>
          <a:prstGeom prst="line">
            <a:avLst/>
          </a:prstGeom>
        </p:spPr>
        <p:style>
          <a:lnRef idx="1">
            <a:schemeClr val="dk1"/>
          </a:lnRef>
          <a:fillRef idx="0">
            <a:schemeClr val="dk1"/>
          </a:fillRef>
          <a:effectRef idx="0">
            <a:schemeClr val="dk1"/>
          </a:effectRef>
          <a:fontRef idx="minor">
            <a:schemeClr val="tx1"/>
          </a:fontRef>
        </p:style>
      </p:cxnSp>
      <p:cxnSp>
        <p:nvCxnSpPr>
          <p:cNvPr id="74" name="直接连接符 73"/>
          <p:cNvCxnSpPr/>
          <p:nvPr/>
        </p:nvCxnSpPr>
        <p:spPr>
          <a:xfrm rot="5400000">
            <a:off x="5737914" y="320714"/>
            <a:ext cx="214314" cy="1466"/>
          </a:xfrm>
          <a:prstGeom prst="line">
            <a:avLst/>
          </a:prstGeom>
        </p:spPr>
        <p:style>
          <a:lnRef idx="1">
            <a:schemeClr val="dk1"/>
          </a:lnRef>
          <a:fillRef idx="0">
            <a:schemeClr val="dk1"/>
          </a:fillRef>
          <a:effectRef idx="0">
            <a:schemeClr val="dk1"/>
          </a:effectRef>
          <a:fontRef idx="minor">
            <a:schemeClr val="tx1"/>
          </a:fontRef>
        </p:style>
      </p:cxnSp>
      <p:sp>
        <p:nvSpPr>
          <p:cNvPr id="21" name="灯片编号占位符 20"/>
          <p:cNvSpPr>
            <a:spLocks noGrp="1"/>
          </p:cNvSpPr>
          <p:nvPr>
            <p:ph type="sldNum" sz="quarter" idx="12"/>
          </p:nvPr>
        </p:nvSpPr>
        <p:spPr/>
        <p:txBody>
          <a:bodyPr/>
          <a:lstStyle/>
          <a:p>
            <a:fld id="{C35DAED7-3D46-43E3-887E-0E9FEB1A9ADE}" type="slidenum">
              <a:rPr lang="zh-CN" altLang="en-US" smtClean="0"/>
              <a:pPr/>
              <a:t>6</a:t>
            </a:fld>
            <a:endParaRPr lang="zh-CN" altLang="en-US"/>
          </a:p>
        </p:txBody>
      </p:sp>
      <p:sp>
        <p:nvSpPr>
          <p:cNvPr id="23" name="TextBox 22"/>
          <p:cNvSpPr txBox="1"/>
          <p:nvPr/>
        </p:nvSpPr>
        <p:spPr>
          <a:xfrm>
            <a:off x="549497" y="285073"/>
            <a:ext cx="1450741" cy="122627"/>
          </a:xfrm>
          <a:prstGeom prst="rect">
            <a:avLst/>
          </a:prstGeom>
          <a:noFill/>
        </p:spPr>
        <p:txBody>
          <a:bodyPr wrap="square" lIns="0" tIns="0" rIns="0" bIns="28306" rtlCol="0">
            <a:spAutoFit/>
          </a:bodyPr>
          <a:lstStyle/>
          <a:p>
            <a:pPr>
              <a:lnSpc>
                <a:spcPts val="743"/>
              </a:lnSpc>
            </a:pPr>
            <a:r>
              <a:rPr lang="zh-CN" altLang="en-US" sz="1100" dirty="0">
                <a:solidFill>
                  <a:srgbClr val="58585A"/>
                </a:solidFill>
                <a:latin typeface="微软雅黑" pitchFamily="34" charset="-122"/>
                <a:ea typeface="微软雅黑" pitchFamily="34" charset="-122"/>
                <a:cs typeface="Times New Roman" pitchFamily="18" charset="0"/>
              </a:rPr>
              <a:t>许昌科学技术馆</a:t>
            </a:r>
          </a:p>
        </p:txBody>
      </p:sp>
      <p:pic>
        <p:nvPicPr>
          <p:cNvPr id="19" name="Picture 26" descr="F:\徐文毓新\徐文毓2\办公室\公司LOGO.png"/>
          <p:cNvPicPr>
            <a:picLocks noChangeAspect="1" noChangeArrowheads="1"/>
          </p:cNvPicPr>
          <p:nvPr/>
        </p:nvPicPr>
        <p:blipFill>
          <a:blip r:embed="rId3" cstate="email"/>
          <a:srcRect/>
          <a:stretch>
            <a:fillRect/>
          </a:stretch>
        </p:blipFill>
        <p:spPr bwMode="auto">
          <a:xfrm>
            <a:off x="8537382" y="135064"/>
            <a:ext cx="306791" cy="316767"/>
          </a:xfrm>
          <a:prstGeom prst="rect">
            <a:avLst/>
          </a:prstGeom>
          <a:noFill/>
          <a:ln w="9525">
            <a:noFill/>
            <a:miter lim="800000"/>
            <a:headEnd/>
            <a:tailEnd/>
          </a:ln>
        </p:spPr>
      </p:pic>
      <p:sp>
        <p:nvSpPr>
          <p:cNvPr id="20" name="Freeform 3"/>
          <p:cNvSpPr/>
          <p:nvPr/>
        </p:nvSpPr>
        <p:spPr>
          <a:xfrm flipV="1">
            <a:off x="453386" y="383700"/>
            <a:ext cx="8083992" cy="44906"/>
          </a:xfrm>
          <a:custGeom>
            <a:avLst/>
            <a:gdLst>
              <a:gd name="connsiteX0" fmla="*/ 6350 w 12864795"/>
              <a:gd name="connsiteY0" fmla="*/ 6350 h 15240"/>
              <a:gd name="connsiteX1" fmla="*/ 12858445 w 12864795"/>
              <a:gd name="connsiteY1" fmla="*/ 6350 h 15240"/>
            </a:gdLst>
            <a:ahLst/>
            <a:cxnLst>
              <a:cxn ang="0">
                <a:pos x="connsiteX0" y="connsiteY0"/>
              </a:cxn>
              <a:cxn ang="1">
                <a:pos x="connsiteX1" y="connsiteY1"/>
              </a:cxn>
            </a:cxnLst>
            <a:rect l="l" t="t" r="r" b="b"/>
            <a:pathLst>
              <a:path w="12864795" h="15240">
                <a:moveTo>
                  <a:pt x="6350" y="6350"/>
                </a:moveTo>
                <a:lnTo>
                  <a:pt x="12858445" y="6350"/>
                </a:lnTo>
              </a:path>
            </a:pathLst>
          </a:custGeom>
          <a:ln w="12700">
            <a:solidFill>
              <a:srgbClr val="000000">
                <a:alpha val="100000"/>
              </a:srgbClr>
            </a:solidFill>
            <a:prstDash val="solid"/>
          </a:ln>
        </p:spPr>
        <p:style>
          <a:lnRef idx="1">
            <a:schemeClr val="accent1"/>
          </a:lnRef>
          <a:fillRef idx="0">
            <a:schemeClr val="accent1"/>
          </a:fillRef>
          <a:effectRef idx="0">
            <a:schemeClr val="accent1"/>
          </a:effectRef>
          <a:fontRef idx="minor">
            <a:schemeClr val="tx1"/>
          </a:fontRef>
        </p:style>
        <p:txBody>
          <a:bodyPr lIns="56610" tIns="28306" rIns="56610" bIns="28306" rtlCol="0" anchor="ctr"/>
          <a:lstStyle/>
          <a:p>
            <a:pPr algn="ctr"/>
            <a:endParaRPr lang="zh-CN" altLang="en-US"/>
          </a:p>
        </p:txBody>
      </p:sp>
      <p:sp>
        <p:nvSpPr>
          <p:cNvPr id="28" name="TextBox 27"/>
          <p:cNvSpPr txBox="1"/>
          <p:nvPr/>
        </p:nvSpPr>
        <p:spPr>
          <a:xfrm>
            <a:off x="478856" y="4529746"/>
            <a:ext cx="1893701" cy="241798"/>
          </a:xfrm>
          <a:prstGeom prst="rect">
            <a:avLst/>
          </a:prstGeom>
          <a:noFill/>
        </p:spPr>
        <p:txBody>
          <a:bodyPr wrap="square" lIns="56582" tIns="28290" rIns="56582" bIns="28290" rtlCol="0">
            <a:spAutoFit/>
          </a:bodyPr>
          <a:lstStyle/>
          <a:p>
            <a:r>
              <a:rPr lang="zh-CN" altLang="en-US" sz="1200" b="1" dirty="0">
                <a:latin typeface="微软雅黑" pitchFamily="34" charset="-122"/>
                <a:ea typeface="微软雅黑" pitchFamily="34" charset="-122"/>
              </a:rPr>
              <a:t>展品位置图：</a:t>
            </a:r>
          </a:p>
        </p:txBody>
      </p:sp>
      <p:sp>
        <p:nvSpPr>
          <p:cNvPr id="25" name="流程图: 联系 24"/>
          <p:cNvSpPr/>
          <p:nvPr/>
        </p:nvSpPr>
        <p:spPr>
          <a:xfrm>
            <a:off x="1538361" y="5610193"/>
            <a:ext cx="43196" cy="45815"/>
          </a:xfrm>
          <a:prstGeom prst="flowChartConnector">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56590" tIns="28296" rIns="56590" bIns="28296" rtlCol="0" anchor="ctr"/>
          <a:lstStyle/>
          <a:p>
            <a:pPr algn="ctr"/>
            <a:endParaRPr lang="zh-CN" altLang="en-US" dirty="0">
              <a:solidFill>
                <a:srgbClr val="FF0000"/>
              </a:solidFill>
            </a:endParaRPr>
          </a:p>
        </p:txBody>
      </p:sp>
      <p:pic>
        <p:nvPicPr>
          <p:cNvPr id="22" name="Picture 2" descr="I:\许昌科技馆\渲图\02\人体剧场.jpg"/>
          <p:cNvPicPr>
            <a:picLocks noChangeAspect="1" noChangeArrowheads="1"/>
          </p:cNvPicPr>
          <p:nvPr/>
        </p:nvPicPr>
        <p:blipFill>
          <a:blip r:embed="rId4" cstate="email"/>
          <a:srcRect/>
          <a:stretch>
            <a:fillRect/>
          </a:stretch>
        </p:blipFill>
        <p:spPr bwMode="auto">
          <a:xfrm>
            <a:off x="478856" y="1071549"/>
            <a:ext cx="3783588" cy="2467776"/>
          </a:xfrm>
          <a:prstGeom prst="rect">
            <a:avLst/>
          </a:prstGeom>
          <a:noFill/>
        </p:spPr>
      </p:pic>
    </p:spTree>
    <p:extLst>
      <p:ext uri="{BB962C8B-B14F-4D97-AF65-F5344CB8AC3E}">
        <p14:creationId xmlns:p14="http://schemas.microsoft.com/office/powerpoint/2010/main" val="364153501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988" name="Picture 4" descr="I:\许昌科技馆\渲图\02\人体剧场a.jpg"/>
          <p:cNvPicPr>
            <a:picLocks noChangeAspect="1" noChangeArrowheads="1"/>
          </p:cNvPicPr>
          <p:nvPr/>
        </p:nvPicPr>
        <p:blipFill>
          <a:blip r:embed="rId2" cstate="email"/>
          <a:srcRect/>
          <a:stretch>
            <a:fillRect/>
          </a:stretch>
        </p:blipFill>
        <p:spPr bwMode="auto">
          <a:xfrm>
            <a:off x="1038565" y="3739660"/>
            <a:ext cx="3171810" cy="2523196"/>
          </a:xfrm>
          <a:prstGeom prst="rect">
            <a:avLst/>
          </a:prstGeom>
          <a:noFill/>
        </p:spPr>
      </p:pic>
      <p:pic>
        <p:nvPicPr>
          <p:cNvPr id="41987" name="Picture 3" descr="I:\许昌科技馆\渲图\02\人体剧场c.jpg"/>
          <p:cNvPicPr>
            <a:picLocks noChangeAspect="1" noChangeArrowheads="1"/>
          </p:cNvPicPr>
          <p:nvPr/>
        </p:nvPicPr>
        <p:blipFill>
          <a:blip r:embed="rId3" cstate="email"/>
          <a:srcRect/>
          <a:stretch>
            <a:fillRect/>
          </a:stretch>
        </p:blipFill>
        <p:spPr bwMode="auto">
          <a:xfrm>
            <a:off x="5464190" y="996292"/>
            <a:ext cx="2113266" cy="2077568"/>
          </a:xfrm>
          <a:prstGeom prst="rect">
            <a:avLst/>
          </a:prstGeom>
          <a:noFill/>
        </p:spPr>
      </p:pic>
      <p:pic>
        <p:nvPicPr>
          <p:cNvPr id="41986" name="Picture 2" descr="I:\许昌科技馆\渲图\02\人体剧场b.jpg"/>
          <p:cNvPicPr>
            <a:picLocks noChangeAspect="1" noChangeArrowheads="1"/>
          </p:cNvPicPr>
          <p:nvPr/>
        </p:nvPicPr>
        <p:blipFill>
          <a:blip r:embed="rId4" cstate="email"/>
          <a:srcRect/>
          <a:stretch>
            <a:fillRect/>
          </a:stretch>
        </p:blipFill>
        <p:spPr bwMode="auto">
          <a:xfrm>
            <a:off x="960929" y="1271611"/>
            <a:ext cx="3283610" cy="1757975"/>
          </a:xfrm>
          <a:prstGeom prst="rect">
            <a:avLst/>
          </a:prstGeom>
          <a:noFill/>
        </p:spPr>
      </p:pic>
      <p:pic>
        <p:nvPicPr>
          <p:cNvPr id="55" name="Picture 2" descr="I:\许昌科技馆\渲图\02\人体剧场.jpg"/>
          <p:cNvPicPr>
            <a:picLocks noChangeAspect="1" noChangeArrowheads="1"/>
          </p:cNvPicPr>
          <p:nvPr/>
        </p:nvPicPr>
        <p:blipFill>
          <a:blip r:embed="rId5" cstate="email"/>
          <a:srcRect/>
          <a:stretch>
            <a:fillRect/>
          </a:stretch>
        </p:blipFill>
        <p:spPr bwMode="auto">
          <a:xfrm>
            <a:off x="5220877" y="4004303"/>
            <a:ext cx="3184654" cy="2077133"/>
          </a:xfrm>
          <a:prstGeom prst="rect">
            <a:avLst/>
          </a:prstGeom>
          <a:noFill/>
        </p:spPr>
      </p:pic>
      <p:sp>
        <p:nvSpPr>
          <p:cNvPr id="2" name="灯片编号占位符 1"/>
          <p:cNvSpPr>
            <a:spLocks noGrp="1"/>
          </p:cNvSpPr>
          <p:nvPr>
            <p:ph type="sldNum" sz="quarter" idx="4294967295"/>
          </p:nvPr>
        </p:nvSpPr>
        <p:spPr>
          <a:xfrm>
            <a:off x="4291718" y="6320270"/>
            <a:ext cx="551141" cy="607586"/>
          </a:xfrm>
          <a:prstGeom prst="rect">
            <a:avLst/>
          </a:prstGeom>
        </p:spPr>
        <p:txBody>
          <a:bodyPr lIns="80105" tIns="40053" rIns="80105" bIns="40053"/>
          <a:lstStyle/>
          <a:p>
            <a:pPr>
              <a:defRPr/>
            </a:pPr>
            <a:fld id="{6275083B-09AA-4E6B-8A4B-6AD9741B6767}" type="slidenum">
              <a:rPr lang="zh-CN" altLang="en-US" smtClean="0"/>
              <a:pPr>
                <a:defRPr/>
              </a:pPr>
              <a:t>7</a:t>
            </a:fld>
            <a:endParaRPr lang="en-US" altLang="zh-CN" dirty="0"/>
          </a:p>
        </p:txBody>
      </p:sp>
      <p:sp>
        <p:nvSpPr>
          <p:cNvPr id="128" name="灯片编号占位符 1"/>
          <p:cNvSpPr>
            <a:spLocks noGrp="1"/>
          </p:cNvSpPr>
          <p:nvPr>
            <p:ph type="sldNum" sz="quarter" idx="4294967295"/>
          </p:nvPr>
        </p:nvSpPr>
        <p:spPr>
          <a:xfrm>
            <a:off x="2129999" y="3380014"/>
            <a:ext cx="785818" cy="607586"/>
          </a:xfrm>
          <a:prstGeom prst="rect">
            <a:avLst/>
          </a:prstGeom>
        </p:spPr>
        <p:txBody>
          <a:bodyPr lIns="80105" tIns="40053" rIns="80105" bIns="40053"/>
          <a:lstStyle/>
          <a:p>
            <a:pPr>
              <a:defRPr/>
            </a:pPr>
            <a:r>
              <a:rPr lang="zh-CN" altLang="en-US" dirty="0" smtClean="0"/>
              <a:t>主视图</a:t>
            </a:r>
            <a:endParaRPr lang="en-US" altLang="zh-CN" dirty="0"/>
          </a:p>
        </p:txBody>
      </p:sp>
      <p:sp>
        <p:nvSpPr>
          <p:cNvPr id="130" name="灯片编号占位符 1"/>
          <p:cNvSpPr>
            <a:spLocks noGrp="1"/>
          </p:cNvSpPr>
          <p:nvPr>
            <p:ph type="sldNum" sz="quarter" idx="4294967295"/>
          </p:nvPr>
        </p:nvSpPr>
        <p:spPr>
          <a:xfrm>
            <a:off x="2195737" y="6061774"/>
            <a:ext cx="785818" cy="607586"/>
          </a:xfrm>
          <a:prstGeom prst="rect">
            <a:avLst/>
          </a:prstGeom>
        </p:spPr>
        <p:txBody>
          <a:bodyPr lIns="80105" tIns="40053" rIns="80105" bIns="40053"/>
          <a:lstStyle/>
          <a:p>
            <a:pPr>
              <a:defRPr/>
            </a:pPr>
            <a:r>
              <a:rPr lang="zh-CN" altLang="en-US" dirty="0" smtClean="0"/>
              <a:t>俯视图</a:t>
            </a:r>
            <a:endParaRPr lang="en-US" altLang="zh-CN" dirty="0"/>
          </a:p>
        </p:txBody>
      </p:sp>
      <p:sp>
        <p:nvSpPr>
          <p:cNvPr id="66" name="灯片编号占位符 1"/>
          <p:cNvSpPr>
            <a:spLocks noGrp="1"/>
          </p:cNvSpPr>
          <p:nvPr>
            <p:ph type="sldNum" sz="quarter" idx="4294967295"/>
          </p:nvPr>
        </p:nvSpPr>
        <p:spPr>
          <a:xfrm>
            <a:off x="6279853" y="6061774"/>
            <a:ext cx="785818" cy="607586"/>
          </a:xfrm>
          <a:prstGeom prst="rect">
            <a:avLst/>
          </a:prstGeom>
        </p:spPr>
        <p:txBody>
          <a:bodyPr lIns="80105" tIns="40053" rIns="80105" bIns="40053"/>
          <a:lstStyle/>
          <a:p>
            <a:pPr>
              <a:defRPr/>
            </a:pPr>
            <a:r>
              <a:rPr lang="zh-CN" altLang="en-US" dirty="0" smtClean="0"/>
              <a:t>透视图</a:t>
            </a:r>
            <a:endParaRPr lang="en-US" altLang="zh-CN" dirty="0"/>
          </a:p>
        </p:txBody>
      </p:sp>
      <p:sp>
        <p:nvSpPr>
          <p:cNvPr id="78" name="灯片编号占位符 1"/>
          <p:cNvSpPr>
            <a:spLocks noGrp="1"/>
          </p:cNvSpPr>
          <p:nvPr>
            <p:ph type="sldNum" sz="quarter" idx="4294967295"/>
          </p:nvPr>
        </p:nvSpPr>
        <p:spPr>
          <a:xfrm>
            <a:off x="6260694" y="3308052"/>
            <a:ext cx="785818" cy="607586"/>
          </a:xfrm>
          <a:prstGeom prst="rect">
            <a:avLst/>
          </a:prstGeom>
        </p:spPr>
        <p:txBody>
          <a:bodyPr lIns="80105" tIns="40053" rIns="80105" bIns="40053"/>
          <a:lstStyle/>
          <a:p>
            <a:pPr>
              <a:defRPr/>
            </a:pPr>
            <a:r>
              <a:rPr lang="zh-CN" altLang="en-US" dirty="0" smtClean="0"/>
              <a:t>左视图</a:t>
            </a:r>
            <a:endParaRPr lang="en-US" altLang="zh-CN" dirty="0"/>
          </a:p>
        </p:txBody>
      </p:sp>
      <p:cxnSp>
        <p:nvCxnSpPr>
          <p:cNvPr id="89" name="直接箭头连接符 88"/>
          <p:cNvCxnSpPr/>
          <p:nvPr/>
        </p:nvCxnSpPr>
        <p:spPr>
          <a:xfrm flipH="1">
            <a:off x="1076189" y="3238003"/>
            <a:ext cx="2934908" cy="0"/>
          </a:xfrm>
          <a:prstGeom prst="straightConnector1">
            <a:avLst/>
          </a:prstGeom>
          <a:ln w="9525">
            <a:headEnd type="triangle" w="sm" len="med"/>
            <a:tailEnd type="triangle" w="sm" len="med"/>
          </a:ln>
        </p:spPr>
        <p:style>
          <a:lnRef idx="1">
            <a:schemeClr val="dk1"/>
          </a:lnRef>
          <a:fillRef idx="0">
            <a:schemeClr val="dk1"/>
          </a:fillRef>
          <a:effectRef idx="0">
            <a:schemeClr val="dk1"/>
          </a:effectRef>
          <a:fontRef idx="minor">
            <a:schemeClr val="tx1"/>
          </a:fontRef>
        </p:style>
      </p:cxnSp>
      <p:cxnSp>
        <p:nvCxnSpPr>
          <p:cNvPr id="91" name="直接连接符 90"/>
          <p:cNvCxnSpPr/>
          <p:nvPr/>
        </p:nvCxnSpPr>
        <p:spPr>
          <a:xfrm flipV="1">
            <a:off x="4062849" y="3021981"/>
            <a:ext cx="2505" cy="288032"/>
          </a:xfrm>
          <a:prstGeom prst="line">
            <a:avLst/>
          </a:prstGeom>
          <a:noFill/>
          <a:ln w="9525" cap="flat" cmpd="sng" algn="ctr">
            <a:solidFill>
              <a:schemeClr val="tx1"/>
            </a:solidFill>
            <a:prstDash val="solid"/>
          </a:ln>
          <a:effectLst/>
        </p:spPr>
      </p:cxnSp>
      <p:sp>
        <p:nvSpPr>
          <p:cNvPr id="96" name="TextBox 95"/>
          <p:cNvSpPr txBox="1"/>
          <p:nvPr/>
        </p:nvSpPr>
        <p:spPr>
          <a:xfrm>
            <a:off x="2411762" y="2984528"/>
            <a:ext cx="576063" cy="248527"/>
          </a:xfrm>
          <a:prstGeom prst="rect">
            <a:avLst/>
          </a:prstGeom>
          <a:noFill/>
        </p:spPr>
        <p:txBody>
          <a:bodyPr wrap="square" lIns="104250" tIns="52125" rIns="104250" bIns="52125" rtlCol="0">
            <a:spAutoFit/>
          </a:bodyPr>
          <a:lstStyle/>
          <a:p>
            <a:r>
              <a:rPr lang="en-US" altLang="zh-CN" sz="900" dirty="0">
                <a:latin typeface="黑体" pitchFamily="49" charset="-122"/>
                <a:ea typeface="黑体" pitchFamily="49" charset="-122"/>
              </a:rPr>
              <a:t>10300</a:t>
            </a:r>
            <a:endParaRPr lang="zh-CN" altLang="en-US" sz="900" dirty="0">
              <a:latin typeface="黑体" pitchFamily="49" charset="-122"/>
              <a:ea typeface="黑体" pitchFamily="49" charset="-122"/>
            </a:endParaRPr>
          </a:p>
        </p:txBody>
      </p:sp>
      <p:cxnSp>
        <p:nvCxnSpPr>
          <p:cNvPr id="107" name="直接连接符 106"/>
          <p:cNvCxnSpPr/>
          <p:nvPr/>
        </p:nvCxnSpPr>
        <p:spPr>
          <a:xfrm>
            <a:off x="4248872" y="1722766"/>
            <a:ext cx="360716" cy="174"/>
          </a:xfrm>
          <a:prstGeom prst="line">
            <a:avLst/>
          </a:prstGeom>
          <a:noFill/>
          <a:ln w="9525" cap="flat" cmpd="sng" algn="ctr">
            <a:solidFill>
              <a:schemeClr val="tx1"/>
            </a:solidFill>
            <a:prstDash val="solid"/>
          </a:ln>
          <a:effectLst/>
        </p:spPr>
      </p:cxnSp>
      <p:cxnSp>
        <p:nvCxnSpPr>
          <p:cNvPr id="108" name="直接箭头连接符 107"/>
          <p:cNvCxnSpPr/>
          <p:nvPr/>
        </p:nvCxnSpPr>
        <p:spPr>
          <a:xfrm flipV="1">
            <a:off x="4355976" y="1653827"/>
            <a:ext cx="0" cy="1008112"/>
          </a:xfrm>
          <a:prstGeom prst="straightConnector1">
            <a:avLst/>
          </a:prstGeom>
          <a:ln w="9525">
            <a:headEnd type="triangle" w="sm" len="med"/>
            <a:tailEnd type="triangle" w="sm" len="med"/>
          </a:ln>
        </p:spPr>
        <p:style>
          <a:lnRef idx="1">
            <a:schemeClr val="dk1"/>
          </a:lnRef>
          <a:fillRef idx="0">
            <a:schemeClr val="dk1"/>
          </a:fillRef>
          <a:effectRef idx="0">
            <a:schemeClr val="dk1"/>
          </a:effectRef>
          <a:fontRef idx="minor">
            <a:schemeClr val="tx1"/>
          </a:fontRef>
        </p:style>
      </p:cxnSp>
      <p:sp>
        <p:nvSpPr>
          <p:cNvPr id="110" name="TextBox 109"/>
          <p:cNvSpPr txBox="1"/>
          <p:nvPr/>
        </p:nvSpPr>
        <p:spPr>
          <a:xfrm rot="16200000">
            <a:off x="4220568" y="1884347"/>
            <a:ext cx="704806" cy="243768"/>
          </a:xfrm>
          <a:prstGeom prst="rect">
            <a:avLst/>
          </a:prstGeom>
          <a:noFill/>
        </p:spPr>
        <p:txBody>
          <a:bodyPr wrap="square" lIns="104250" tIns="52125" rIns="104250" bIns="52125" rtlCol="0">
            <a:spAutoFit/>
          </a:bodyPr>
          <a:lstStyle/>
          <a:p>
            <a:r>
              <a:rPr lang="en-US" altLang="zh-CN" sz="900" dirty="0">
                <a:latin typeface="黑体" pitchFamily="49" charset="-122"/>
                <a:ea typeface="黑体" pitchFamily="49" charset="-122"/>
              </a:rPr>
              <a:t>3200</a:t>
            </a:r>
            <a:endParaRPr lang="zh-CN" altLang="en-US" sz="900" dirty="0">
              <a:latin typeface="黑体" pitchFamily="49" charset="-122"/>
              <a:ea typeface="黑体" pitchFamily="49" charset="-122"/>
            </a:endParaRPr>
          </a:p>
        </p:txBody>
      </p:sp>
      <p:cxnSp>
        <p:nvCxnSpPr>
          <p:cNvPr id="111" name="直接连接符 110"/>
          <p:cNvCxnSpPr/>
          <p:nvPr/>
        </p:nvCxnSpPr>
        <p:spPr>
          <a:xfrm>
            <a:off x="4211960" y="2661765"/>
            <a:ext cx="360716" cy="174"/>
          </a:xfrm>
          <a:prstGeom prst="line">
            <a:avLst/>
          </a:prstGeom>
          <a:noFill/>
          <a:ln w="9525" cap="flat" cmpd="sng" algn="ctr">
            <a:solidFill>
              <a:schemeClr val="tx1"/>
            </a:solidFill>
            <a:prstDash val="solid"/>
          </a:ln>
          <a:effectLst/>
        </p:spPr>
      </p:cxnSp>
      <p:cxnSp>
        <p:nvCxnSpPr>
          <p:cNvPr id="113" name="直接连接符 112"/>
          <p:cNvCxnSpPr/>
          <p:nvPr/>
        </p:nvCxnSpPr>
        <p:spPr>
          <a:xfrm>
            <a:off x="4215239" y="2949796"/>
            <a:ext cx="360716" cy="174"/>
          </a:xfrm>
          <a:prstGeom prst="line">
            <a:avLst/>
          </a:prstGeom>
          <a:noFill/>
          <a:ln w="9525" cap="flat" cmpd="sng" algn="ctr">
            <a:solidFill>
              <a:schemeClr val="tx1"/>
            </a:solidFill>
            <a:prstDash val="solid"/>
          </a:ln>
          <a:effectLst/>
        </p:spPr>
      </p:cxnSp>
      <p:sp>
        <p:nvSpPr>
          <p:cNvPr id="114" name="TextBox 113"/>
          <p:cNvSpPr txBox="1"/>
          <p:nvPr/>
        </p:nvSpPr>
        <p:spPr>
          <a:xfrm rot="16200000">
            <a:off x="4284939" y="2612062"/>
            <a:ext cx="576064" cy="243768"/>
          </a:xfrm>
          <a:prstGeom prst="rect">
            <a:avLst/>
          </a:prstGeom>
          <a:noFill/>
        </p:spPr>
        <p:txBody>
          <a:bodyPr wrap="square" lIns="104250" tIns="52125" rIns="104250" bIns="52125" rtlCol="0">
            <a:spAutoFit/>
          </a:bodyPr>
          <a:lstStyle/>
          <a:p>
            <a:r>
              <a:rPr lang="en-US" altLang="zh-CN" sz="900" dirty="0">
                <a:latin typeface="黑体" pitchFamily="49" charset="-122"/>
                <a:ea typeface="黑体" pitchFamily="49" charset="-122"/>
              </a:rPr>
              <a:t>850</a:t>
            </a:r>
            <a:endParaRPr lang="zh-CN" altLang="en-US" sz="900" dirty="0">
              <a:latin typeface="黑体" pitchFamily="49" charset="-122"/>
              <a:ea typeface="黑体" pitchFamily="49" charset="-122"/>
            </a:endParaRPr>
          </a:p>
        </p:txBody>
      </p:sp>
      <p:cxnSp>
        <p:nvCxnSpPr>
          <p:cNvPr id="57" name="直接连接符 56"/>
          <p:cNvCxnSpPr/>
          <p:nvPr/>
        </p:nvCxnSpPr>
        <p:spPr>
          <a:xfrm flipV="1">
            <a:off x="1043610" y="3021981"/>
            <a:ext cx="2505" cy="288032"/>
          </a:xfrm>
          <a:prstGeom prst="line">
            <a:avLst/>
          </a:prstGeom>
          <a:noFill/>
          <a:ln w="9525" cap="flat" cmpd="sng" algn="ctr">
            <a:solidFill>
              <a:schemeClr val="tx1"/>
            </a:solidFill>
            <a:prstDash val="solid"/>
          </a:ln>
          <a:effectLst/>
        </p:spPr>
      </p:cxnSp>
      <p:cxnSp>
        <p:nvCxnSpPr>
          <p:cNvPr id="58" name="直接箭头连接符 57"/>
          <p:cNvCxnSpPr/>
          <p:nvPr/>
        </p:nvCxnSpPr>
        <p:spPr>
          <a:xfrm flipV="1">
            <a:off x="4355976" y="1535728"/>
            <a:ext cx="0" cy="144016"/>
          </a:xfrm>
          <a:prstGeom prst="straightConnector1">
            <a:avLst/>
          </a:prstGeom>
          <a:ln w="9525">
            <a:headEnd type="triangle" w="sm" len="med"/>
            <a:tailEnd type="triangle" w="sm" len="med"/>
          </a:ln>
        </p:spPr>
        <p:style>
          <a:lnRef idx="1">
            <a:schemeClr val="dk1"/>
          </a:lnRef>
          <a:fillRef idx="0">
            <a:schemeClr val="dk1"/>
          </a:fillRef>
          <a:effectRef idx="0">
            <a:schemeClr val="dk1"/>
          </a:effectRef>
          <a:fontRef idx="minor">
            <a:schemeClr val="tx1"/>
          </a:fontRef>
        </p:style>
      </p:cxnSp>
      <p:cxnSp>
        <p:nvCxnSpPr>
          <p:cNvPr id="118" name="直接箭头连接符 117"/>
          <p:cNvCxnSpPr/>
          <p:nvPr/>
        </p:nvCxnSpPr>
        <p:spPr>
          <a:xfrm flipH="1">
            <a:off x="5580113" y="3068960"/>
            <a:ext cx="870642" cy="0"/>
          </a:xfrm>
          <a:prstGeom prst="straightConnector1">
            <a:avLst/>
          </a:prstGeom>
          <a:ln w="9525">
            <a:headEnd type="triangle" w="sm" len="med"/>
            <a:tailEnd type="triangle" w="sm" len="med"/>
          </a:ln>
        </p:spPr>
        <p:style>
          <a:lnRef idx="1">
            <a:schemeClr val="dk1"/>
          </a:lnRef>
          <a:fillRef idx="0">
            <a:schemeClr val="dk1"/>
          </a:fillRef>
          <a:effectRef idx="0">
            <a:schemeClr val="dk1"/>
          </a:effectRef>
          <a:fontRef idx="minor">
            <a:schemeClr val="tx1"/>
          </a:fontRef>
        </p:style>
      </p:cxnSp>
      <p:cxnSp>
        <p:nvCxnSpPr>
          <p:cNvPr id="120" name="直接连接符 119"/>
          <p:cNvCxnSpPr/>
          <p:nvPr/>
        </p:nvCxnSpPr>
        <p:spPr>
          <a:xfrm flipH="1" flipV="1">
            <a:off x="6450757" y="2996952"/>
            <a:ext cx="1" cy="216024"/>
          </a:xfrm>
          <a:prstGeom prst="line">
            <a:avLst/>
          </a:prstGeom>
          <a:noFill/>
          <a:ln w="9525" cap="flat" cmpd="sng" algn="ctr">
            <a:solidFill>
              <a:schemeClr val="tx1"/>
            </a:solidFill>
            <a:prstDash val="solid"/>
          </a:ln>
          <a:effectLst/>
        </p:spPr>
      </p:cxnSp>
      <p:cxnSp>
        <p:nvCxnSpPr>
          <p:cNvPr id="123" name="直接连接符 122"/>
          <p:cNvCxnSpPr/>
          <p:nvPr/>
        </p:nvCxnSpPr>
        <p:spPr>
          <a:xfrm flipH="1" flipV="1">
            <a:off x="5580112" y="2996952"/>
            <a:ext cx="1" cy="216024"/>
          </a:xfrm>
          <a:prstGeom prst="line">
            <a:avLst/>
          </a:prstGeom>
          <a:noFill/>
          <a:ln w="9525" cap="flat" cmpd="sng" algn="ctr">
            <a:solidFill>
              <a:schemeClr val="tx1"/>
            </a:solidFill>
            <a:prstDash val="solid"/>
          </a:ln>
          <a:effectLst/>
        </p:spPr>
      </p:cxnSp>
      <p:sp>
        <p:nvSpPr>
          <p:cNvPr id="133" name="TextBox 132"/>
          <p:cNvSpPr txBox="1"/>
          <p:nvPr/>
        </p:nvSpPr>
        <p:spPr>
          <a:xfrm>
            <a:off x="5844339" y="3155879"/>
            <a:ext cx="558493" cy="258212"/>
          </a:xfrm>
          <a:prstGeom prst="rect">
            <a:avLst/>
          </a:prstGeom>
          <a:noFill/>
        </p:spPr>
        <p:txBody>
          <a:bodyPr wrap="square" lIns="113518" tIns="56760" rIns="113518" bIns="56760" rtlCol="0">
            <a:spAutoFit/>
          </a:bodyPr>
          <a:lstStyle/>
          <a:p>
            <a:r>
              <a:rPr lang="en-US" altLang="zh-CN" sz="900" dirty="0">
                <a:latin typeface="黑体" pitchFamily="49" charset="-122"/>
                <a:ea typeface="黑体" pitchFamily="49" charset="-122"/>
              </a:rPr>
              <a:t>2680</a:t>
            </a:r>
            <a:endParaRPr lang="zh-CN" altLang="en-US" sz="900" dirty="0">
              <a:latin typeface="黑体" pitchFamily="49" charset="-122"/>
              <a:ea typeface="黑体" pitchFamily="49" charset="-122"/>
            </a:endParaRPr>
          </a:p>
        </p:txBody>
      </p:sp>
      <p:sp>
        <p:nvSpPr>
          <p:cNvPr id="119" name="TextBox 118"/>
          <p:cNvSpPr txBox="1"/>
          <p:nvPr/>
        </p:nvSpPr>
        <p:spPr>
          <a:xfrm rot="16200000">
            <a:off x="4362644" y="1358113"/>
            <a:ext cx="704806" cy="243768"/>
          </a:xfrm>
          <a:prstGeom prst="rect">
            <a:avLst/>
          </a:prstGeom>
          <a:noFill/>
        </p:spPr>
        <p:txBody>
          <a:bodyPr wrap="square" lIns="104250" tIns="52125" rIns="104250" bIns="52125" rtlCol="0">
            <a:spAutoFit/>
          </a:bodyPr>
          <a:lstStyle/>
          <a:p>
            <a:r>
              <a:rPr lang="en-US" altLang="zh-CN" sz="900" dirty="0">
                <a:latin typeface="黑体" pitchFamily="49" charset="-122"/>
                <a:ea typeface="黑体" pitchFamily="49" charset="-122"/>
              </a:rPr>
              <a:t>500</a:t>
            </a:r>
            <a:endParaRPr lang="zh-CN" altLang="en-US" sz="900" dirty="0">
              <a:latin typeface="黑体" pitchFamily="49" charset="-122"/>
              <a:ea typeface="黑体" pitchFamily="49" charset="-122"/>
            </a:endParaRPr>
          </a:p>
        </p:txBody>
      </p:sp>
      <p:cxnSp>
        <p:nvCxnSpPr>
          <p:cNvPr id="153" name="直接连接符 152"/>
          <p:cNvCxnSpPr/>
          <p:nvPr/>
        </p:nvCxnSpPr>
        <p:spPr>
          <a:xfrm>
            <a:off x="899592" y="5951955"/>
            <a:ext cx="360716" cy="174"/>
          </a:xfrm>
          <a:prstGeom prst="line">
            <a:avLst/>
          </a:prstGeom>
          <a:noFill/>
          <a:ln w="9525" cap="flat" cmpd="sng" algn="ctr">
            <a:solidFill>
              <a:schemeClr val="tx1"/>
            </a:solidFill>
            <a:prstDash val="solid"/>
          </a:ln>
          <a:effectLst/>
        </p:spPr>
      </p:cxnSp>
      <p:cxnSp>
        <p:nvCxnSpPr>
          <p:cNvPr id="154" name="直接连接符 153"/>
          <p:cNvCxnSpPr/>
          <p:nvPr/>
        </p:nvCxnSpPr>
        <p:spPr>
          <a:xfrm>
            <a:off x="903842" y="4379440"/>
            <a:ext cx="360716" cy="174"/>
          </a:xfrm>
          <a:prstGeom prst="line">
            <a:avLst/>
          </a:prstGeom>
          <a:noFill/>
          <a:ln w="9525" cap="flat" cmpd="sng" algn="ctr">
            <a:solidFill>
              <a:schemeClr val="tx1"/>
            </a:solidFill>
            <a:prstDash val="solid"/>
          </a:ln>
          <a:effectLst/>
        </p:spPr>
      </p:cxnSp>
      <p:cxnSp>
        <p:nvCxnSpPr>
          <p:cNvPr id="155" name="直接箭头连接符 154"/>
          <p:cNvCxnSpPr/>
          <p:nvPr/>
        </p:nvCxnSpPr>
        <p:spPr>
          <a:xfrm flipV="1">
            <a:off x="1116587" y="4379440"/>
            <a:ext cx="0" cy="1572514"/>
          </a:xfrm>
          <a:prstGeom prst="straightConnector1">
            <a:avLst/>
          </a:prstGeom>
          <a:ln w="9525">
            <a:headEnd type="triangle" w="sm" len="med"/>
            <a:tailEnd type="triangle" w="sm" len="med"/>
          </a:ln>
        </p:spPr>
        <p:style>
          <a:lnRef idx="1">
            <a:schemeClr val="dk1"/>
          </a:lnRef>
          <a:fillRef idx="0">
            <a:schemeClr val="dk1"/>
          </a:fillRef>
          <a:effectRef idx="0">
            <a:schemeClr val="dk1"/>
          </a:effectRef>
          <a:fontRef idx="minor">
            <a:schemeClr val="tx1"/>
          </a:fontRef>
        </p:style>
      </p:cxnSp>
      <p:sp>
        <p:nvSpPr>
          <p:cNvPr id="157" name="TextBox 156"/>
          <p:cNvSpPr txBox="1"/>
          <p:nvPr/>
        </p:nvSpPr>
        <p:spPr>
          <a:xfrm rot="16200000">
            <a:off x="684539" y="5121652"/>
            <a:ext cx="576064" cy="243768"/>
          </a:xfrm>
          <a:prstGeom prst="rect">
            <a:avLst/>
          </a:prstGeom>
          <a:noFill/>
        </p:spPr>
        <p:txBody>
          <a:bodyPr wrap="square" lIns="104250" tIns="52125" rIns="104250" bIns="52125" rtlCol="0">
            <a:spAutoFit/>
          </a:bodyPr>
          <a:lstStyle/>
          <a:p>
            <a:r>
              <a:rPr lang="en-US" altLang="zh-CN" sz="900" dirty="0">
                <a:latin typeface="黑体" pitchFamily="49" charset="-122"/>
                <a:ea typeface="黑体" pitchFamily="49" charset="-122"/>
              </a:rPr>
              <a:t>5300</a:t>
            </a:r>
            <a:endParaRPr lang="zh-CN" altLang="en-US" sz="900" dirty="0">
              <a:latin typeface="黑体" pitchFamily="49" charset="-122"/>
              <a:ea typeface="黑体" pitchFamily="49" charset="-122"/>
            </a:endParaRPr>
          </a:p>
        </p:txBody>
      </p:sp>
      <p:cxnSp>
        <p:nvCxnSpPr>
          <p:cNvPr id="83" name="直接箭头连接符 82"/>
          <p:cNvCxnSpPr/>
          <p:nvPr/>
        </p:nvCxnSpPr>
        <p:spPr>
          <a:xfrm flipH="1" flipV="1">
            <a:off x="4355976" y="2661941"/>
            <a:ext cx="2" cy="288031"/>
          </a:xfrm>
          <a:prstGeom prst="straightConnector1">
            <a:avLst/>
          </a:prstGeom>
          <a:ln w="9525">
            <a:headEnd type="triangle" w="sm" len="med"/>
            <a:tailEnd type="triangle" w="sm" len="med"/>
          </a:ln>
        </p:spPr>
        <p:style>
          <a:lnRef idx="1">
            <a:schemeClr val="dk1"/>
          </a:lnRef>
          <a:fillRef idx="0">
            <a:schemeClr val="dk1"/>
          </a:fillRef>
          <a:effectRef idx="0">
            <a:schemeClr val="dk1"/>
          </a:effectRef>
          <a:fontRef idx="minor">
            <a:schemeClr val="tx1"/>
          </a:fontRef>
        </p:style>
      </p:cxnSp>
      <p:cxnSp>
        <p:nvCxnSpPr>
          <p:cNvPr id="72" name="直接连接符 71"/>
          <p:cNvCxnSpPr/>
          <p:nvPr/>
        </p:nvCxnSpPr>
        <p:spPr>
          <a:xfrm>
            <a:off x="4236396" y="1561646"/>
            <a:ext cx="360716" cy="174"/>
          </a:xfrm>
          <a:prstGeom prst="line">
            <a:avLst/>
          </a:prstGeom>
          <a:noFill/>
          <a:ln w="9525" cap="flat" cmpd="sng" algn="ctr">
            <a:solidFill>
              <a:schemeClr val="tx1"/>
            </a:solidFill>
            <a:prstDash val="solid"/>
          </a:ln>
          <a:effectLst/>
        </p:spPr>
      </p:cxnSp>
      <p:cxnSp>
        <p:nvCxnSpPr>
          <p:cNvPr id="76" name="直接连接符 75"/>
          <p:cNvCxnSpPr/>
          <p:nvPr/>
        </p:nvCxnSpPr>
        <p:spPr>
          <a:xfrm>
            <a:off x="4135026" y="5059267"/>
            <a:ext cx="360716" cy="174"/>
          </a:xfrm>
          <a:prstGeom prst="line">
            <a:avLst/>
          </a:prstGeom>
          <a:noFill/>
          <a:ln w="9525" cap="flat" cmpd="sng" algn="ctr">
            <a:solidFill>
              <a:schemeClr val="tx1"/>
            </a:solidFill>
            <a:prstDash val="solid"/>
          </a:ln>
          <a:effectLst/>
        </p:spPr>
      </p:cxnSp>
      <p:cxnSp>
        <p:nvCxnSpPr>
          <p:cNvPr id="80" name="直接连接符 79"/>
          <p:cNvCxnSpPr/>
          <p:nvPr/>
        </p:nvCxnSpPr>
        <p:spPr>
          <a:xfrm>
            <a:off x="4139276" y="4379440"/>
            <a:ext cx="360716" cy="174"/>
          </a:xfrm>
          <a:prstGeom prst="line">
            <a:avLst/>
          </a:prstGeom>
          <a:noFill/>
          <a:ln w="9525" cap="flat" cmpd="sng" algn="ctr">
            <a:solidFill>
              <a:schemeClr val="tx1"/>
            </a:solidFill>
            <a:prstDash val="solid"/>
          </a:ln>
          <a:effectLst/>
        </p:spPr>
      </p:cxnSp>
      <p:cxnSp>
        <p:nvCxnSpPr>
          <p:cNvPr id="81" name="直接箭头连接符 80"/>
          <p:cNvCxnSpPr/>
          <p:nvPr/>
        </p:nvCxnSpPr>
        <p:spPr>
          <a:xfrm flipV="1">
            <a:off x="4280013" y="4379440"/>
            <a:ext cx="0" cy="679826"/>
          </a:xfrm>
          <a:prstGeom prst="straightConnector1">
            <a:avLst/>
          </a:prstGeom>
          <a:ln w="9525">
            <a:headEnd type="triangle" w="sm" len="med"/>
            <a:tailEnd type="triangle" w="sm" len="med"/>
          </a:ln>
        </p:spPr>
        <p:style>
          <a:lnRef idx="1">
            <a:schemeClr val="dk1"/>
          </a:lnRef>
          <a:fillRef idx="0">
            <a:schemeClr val="dk1"/>
          </a:fillRef>
          <a:effectRef idx="0">
            <a:schemeClr val="dk1"/>
          </a:effectRef>
          <a:fontRef idx="minor">
            <a:schemeClr val="tx1"/>
          </a:fontRef>
        </p:style>
      </p:cxnSp>
      <p:sp>
        <p:nvSpPr>
          <p:cNvPr id="82" name="TextBox 81"/>
          <p:cNvSpPr txBox="1"/>
          <p:nvPr/>
        </p:nvSpPr>
        <p:spPr>
          <a:xfrm rot="16200000">
            <a:off x="4178915" y="4580318"/>
            <a:ext cx="576064" cy="243768"/>
          </a:xfrm>
          <a:prstGeom prst="rect">
            <a:avLst/>
          </a:prstGeom>
          <a:noFill/>
        </p:spPr>
        <p:txBody>
          <a:bodyPr wrap="square" lIns="104250" tIns="52125" rIns="104250" bIns="52125" rtlCol="0">
            <a:spAutoFit/>
          </a:bodyPr>
          <a:lstStyle/>
          <a:p>
            <a:r>
              <a:rPr lang="en-US" altLang="zh-CN" sz="900" dirty="0">
                <a:latin typeface="黑体" pitchFamily="49" charset="-122"/>
                <a:ea typeface="黑体" pitchFamily="49" charset="-122"/>
              </a:rPr>
              <a:t>2400</a:t>
            </a:r>
            <a:endParaRPr lang="zh-CN" altLang="en-US" sz="900" dirty="0">
              <a:latin typeface="黑体" pitchFamily="49" charset="-122"/>
              <a:ea typeface="黑体" pitchFamily="49" charset="-122"/>
            </a:endParaRPr>
          </a:p>
        </p:txBody>
      </p:sp>
      <p:cxnSp>
        <p:nvCxnSpPr>
          <p:cNvPr id="86" name="直接箭头连接符 85"/>
          <p:cNvCxnSpPr/>
          <p:nvPr/>
        </p:nvCxnSpPr>
        <p:spPr>
          <a:xfrm flipH="1">
            <a:off x="5627086" y="1078700"/>
            <a:ext cx="2096977" cy="0"/>
          </a:xfrm>
          <a:prstGeom prst="straightConnector1">
            <a:avLst/>
          </a:prstGeom>
          <a:ln w="9525">
            <a:headEnd type="triangle" w="sm" len="med"/>
            <a:tailEnd type="triangle" w="sm" len="med"/>
          </a:ln>
        </p:spPr>
        <p:style>
          <a:lnRef idx="1">
            <a:schemeClr val="dk1"/>
          </a:lnRef>
          <a:fillRef idx="0">
            <a:schemeClr val="dk1"/>
          </a:fillRef>
          <a:effectRef idx="0">
            <a:schemeClr val="dk1"/>
          </a:effectRef>
          <a:fontRef idx="minor">
            <a:schemeClr val="tx1"/>
          </a:fontRef>
        </p:style>
      </p:cxnSp>
      <p:cxnSp>
        <p:nvCxnSpPr>
          <p:cNvPr id="87" name="直接连接符 86"/>
          <p:cNvCxnSpPr/>
          <p:nvPr/>
        </p:nvCxnSpPr>
        <p:spPr>
          <a:xfrm flipH="1" flipV="1">
            <a:off x="7724063" y="934684"/>
            <a:ext cx="1" cy="216024"/>
          </a:xfrm>
          <a:prstGeom prst="line">
            <a:avLst/>
          </a:prstGeom>
          <a:noFill/>
          <a:ln w="9525" cap="flat" cmpd="sng" algn="ctr">
            <a:solidFill>
              <a:schemeClr val="tx1"/>
            </a:solidFill>
            <a:prstDash val="solid"/>
          </a:ln>
          <a:effectLst/>
        </p:spPr>
      </p:cxnSp>
      <p:cxnSp>
        <p:nvCxnSpPr>
          <p:cNvPr id="88" name="直接连接符 87"/>
          <p:cNvCxnSpPr/>
          <p:nvPr/>
        </p:nvCxnSpPr>
        <p:spPr>
          <a:xfrm flipH="1" flipV="1">
            <a:off x="5598068" y="934684"/>
            <a:ext cx="1" cy="216024"/>
          </a:xfrm>
          <a:prstGeom prst="line">
            <a:avLst/>
          </a:prstGeom>
          <a:noFill/>
          <a:ln w="9525" cap="flat" cmpd="sng" algn="ctr">
            <a:solidFill>
              <a:schemeClr val="tx1"/>
            </a:solidFill>
            <a:prstDash val="solid"/>
          </a:ln>
          <a:effectLst/>
        </p:spPr>
      </p:cxnSp>
      <p:sp>
        <p:nvSpPr>
          <p:cNvPr id="90" name="TextBox 89"/>
          <p:cNvSpPr txBox="1"/>
          <p:nvPr/>
        </p:nvSpPr>
        <p:spPr>
          <a:xfrm>
            <a:off x="6410320" y="775960"/>
            <a:ext cx="558493" cy="258212"/>
          </a:xfrm>
          <a:prstGeom prst="rect">
            <a:avLst/>
          </a:prstGeom>
          <a:noFill/>
        </p:spPr>
        <p:txBody>
          <a:bodyPr wrap="square" lIns="113518" tIns="56760" rIns="113518" bIns="56760" rtlCol="0">
            <a:spAutoFit/>
          </a:bodyPr>
          <a:lstStyle/>
          <a:p>
            <a:r>
              <a:rPr lang="en-US" altLang="zh-CN" sz="900" dirty="0">
                <a:latin typeface="黑体" pitchFamily="49" charset="-122"/>
                <a:ea typeface="黑体" pitchFamily="49" charset="-122"/>
              </a:rPr>
              <a:t>5600</a:t>
            </a:r>
            <a:endParaRPr lang="zh-CN" altLang="en-US" sz="900" dirty="0">
              <a:latin typeface="黑体" pitchFamily="49" charset="-122"/>
              <a:ea typeface="黑体" pitchFamily="49" charset="-122"/>
            </a:endParaRPr>
          </a:p>
        </p:txBody>
      </p:sp>
      <p:sp>
        <p:nvSpPr>
          <p:cNvPr id="73" name="TextBox 1"/>
          <p:cNvSpPr txBox="1"/>
          <p:nvPr/>
        </p:nvSpPr>
        <p:spPr>
          <a:xfrm>
            <a:off x="2329946" y="159088"/>
            <a:ext cx="1252913" cy="282498"/>
          </a:xfrm>
          <a:prstGeom prst="rect">
            <a:avLst/>
          </a:prstGeom>
          <a:noFill/>
        </p:spPr>
        <p:txBody>
          <a:bodyPr wrap="square" lIns="0" tIns="0" rIns="0" bIns="28306" rtlCol="0">
            <a:spAutoFit/>
          </a:bodyPr>
          <a:lstStyle/>
          <a:p>
            <a:pPr>
              <a:lnSpc>
                <a:spcPct val="150000"/>
              </a:lnSpc>
            </a:pPr>
            <a:r>
              <a:rPr lang="zh-CN" altLang="en-US" sz="1100" dirty="0">
                <a:solidFill>
                  <a:srgbClr val="58585A"/>
                </a:solidFill>
                <a:latin typeface="微软雅黑" pitchFamily="34" charset="-122"/>
                <a:ea typeface="微软雅黑" pitchFamily="34" charset="-122"/>
                <a:cs typeface="Times New Roman" pitchFamily="18" charset="0"/>
              </a:rPr>
              <a:t>楼层   </a:t>
            </a:r>
            <a:r>
              <a:rPr lang="en-US" altLang="zh-CN" sz="1100" dirty="0">
                <a:solidFill>
                  <a:srgbClr val="58585A"/>
                </a:solidFill>
                <a:latin typeface="微软雅黑" pitchFamily="34" charset="-122"/>
                <a:ea typeface="微软雅黑" pitchFamily="34" charset="-122"/>
                <a:cs typeface="Times New Roman" pitchFamily="18" charset="0"/>
              </a:rPr>
              <a:t>3F</a:t>
            </a:r>
          </a:p>
        </p:txBody>
      </p:sp>
      <p:sp>
        <p:nvSpPr>
          <p:cNvPr id="75" name="TextBox 1"/>
          <p:cNvSpPr txBox="1"/>
          <p:nvPr/>
        </p:nvSpPr>
        <p:spPr>
          <a:xfrm>
            <a:off x="3978517" y="163408"/>
            <a:ext cx="1648569" cy="282498"/>
          </a:xfrm>
          <a:prstGeom prst="rect">
            <a:avLst/>
          </a:prstGeom>
          <a:noFill/>
        </p:spPr>
        <p:txBody>
          <a:bodyPr wrap="square" lIns="0" tIns="0" rIns="0" bIns="28306" rtlCol="0">
            <a:spAutoFit/>
          </a:bodyPr>
          <a:lstStyle/>
          <a:p>
            <a:pPr>
              <a:lnSpc>
                <a:spcPct val="150000"/>
              </a:lnSpc>
            </a:pPr>
            <a:r>
              <a:rPr lang="zh-CN" altLang="en-US" sz="1100" dirty="0">
                <a:solidFill>
                  <a:srgbClr val="58585A"/>
                </a:solidFill>
                <a:latin typeface="微软雅黑" pitchFamily="34" charset="-122"/>
                <a:ea typeface="微软雅黑" pitchFamily="34" charset="-122"/>
                <a:cs typeface="Times New Roman" pitchFamily="18" charset="0"/>
              </a:rPr>
              <a:t>展厅    宇宙与生命</a:t>
            </a:r>
            <a:r>
              <a:rPr lang="en-US" altLang="zh-CN" sz="1100" dirty="0">
                <a:solidFill>
                  <a:srgbClr val="58585A"/>
                </a:solidFill>
                <a:latin typeface="微软雅黑" pitchFamily="34" charset="-122"/>
                <a:ea typeface="微软雅黑" pitchFamily="34" charset="-122"/>
                <a:cs typeface="Times New Roman" pitchFamily="18" charset="0"/>
              </a:rPr>
              <a:t>  </a:t>
            </a:r>
          </a:p>
        </p:txBody>
      </p:sp>
      <p:sp>
        <p:nvSpPr>
          <p:cNvPr id="84" name="TextBox 83"/>
          <p:cNvSpPr txBox="1"/>
          <p:nvPr/>
        </p:nvSpPr>
        <p:spPr>
          <a:xfrm>
            <a:off x="5910287" y="159088"/>
            <a:ext cx="1450741" cy="282498"/>
          </a:xfrm>
          <a:prstGeom prst="rect">
            <a:avLst/>
          </a:prstGeom>
          <a:noFill/>
        </p:spPr>
        <p:txBody>
          <a:bodyPr wrap="square" lIns="0" tIns="0" rIns="0" bIns="28306" rtlCol="0">
            <a:spAutoFit/>
          </a:bodyPr>
          <a:lstStyle/>
          <a:p>
            <a:pPr>
              <a:lnSpc>
                <a:spcPct val="150000"/>
              </a:lnSpc>
            </a:pPr>
            <a:r>
              <a:rPr lang="zh-CN" altLang="en-US" sz="1100" dirty="0">
                <a:solidFill>
                  <a:srgbClr val="58585A"/>
                </a:solidFill>
                <a:latin typeface="微软雅黑" pitchFamily="34" charset="-122"/>
                <a:ea typeface="微软雅黑" pitchFamily="34" charset="-122"/>
                <a:cs typeface="Times New Roman" pitchFamily="18" charset="0"/>
              </a:rPr>
              <a:t>展区    珍爱生命</a:t>
            </a:r>
          </a:p>
        </p:txBody>
      </p:sp>
      <p:cxnSp>
        <p:nvCxnSpPr>
          <p:cNvPr id="85" name="直接连接符 84"/>
          <p:cNvCxnSpPr/>
          <p:nvPr/>
        </p:nvCxnSpPr>
        <p:spPr>
          <a:xfrm rot="5400000">
            <a:off x="2156846" y="321508"/>
            <a:ext cx="214314" cy="1466"/>
          </a:xfrm>
          <a:prstGeom prst="line">
            <a:avLst/>
          </a:prstGeom>
        </p:spPr>
        <p:style>
          <a:lnRef idx="1">
            <a:schemeClr val="dk1"/>
          </a:lnRef>
          <a:fillRef idx="0">
            <a:schemeClr val="dk1"/>
          </a:fillRef>
          <a:effectRef idx="0">
            <a:schemeClr val="dk1"/>
          </a:effectRef>
          <a:fontRef idx="minor">
            <a:schemeClr val="tx1"/>
          </a:fontRef>
        </p:style>
      </p:cxnSp>
      <p:cxnSp>
        <p:nvCxnSpPr>
          <p:cNvPr id="92" name="直接连接符 91"/>
          <p:cNvCxnSpPr/>
          <p:nvPr/>
        </p:nvCxnSpPr>
        <p:spPr>
          <a:xfrm rot="5400000">
            <a:off x="3806152" y="320714"/>
            <a:ext cx="214314" cy="1466"/>
          </a:xfrm>
          <a:prstGeom prst="line">
            <a:avLst/>
          </a:prstGeom>
        </p:spPr>
        <p:style>
          <a:lnRef idx="1">
            <a:schemeClr val="dk1"/>
          </a:lnRef>
          <a:fillRef idx="0">
            <a:schemeClr val="dk1"/>
          </a:fillRef>
          <a:effectRef idx="0">
            <a:schemeClr val="dk1"/>
          </a:effectRef>
          <a:fontRef idx="minor">
            <a:schemeClr val="tx1"/>
          </a:fontRef>
        </p:style>
      </p:cxnSp>
      <p:cxnSp>
        <p:nvCxnSpPr>
          <p:cNvPr id="93" name="直接连接符 92"/>
          <p:cNvCxnSpPr/>
          <p:nvPr/>
        </p:nvCxnSpPr>
        <p:spPr>
          <a:xfrm rot="5400000">
            <a:off x="5737914" y="320714"/>
            <a:ext cx="214314" cy="1466"/>
          </a:xfrm>
          <a:prstGeom prst="line">
            <a:avLst/>
          </a:prstGeom>
        </p:spPr>
        <p:style>
          <a:lnRef idx="1">
            <a:schemeClr val="dk1"/>
          </a:lnRef>
          <a:fillRef idx="0">
            <a:schemeClr val="dk1"/>
          </a:fillRef>
          <a:effectRef idx="0">
            <a:schemeClr val="dk1"/>
          </a:effectRef>
          <a:fontRef idx="minor">
            <a:schemeClr val="tx1"/>
          </a:fontRef>
        </p:style>
      </p:cxnSp>
      <p:sp>
        <p:nvSpPr>
          <p:cNvPr id="98" name="TextBox 97"/>
          <p:cNvSpPr txBox="1"/>
          <p:nvPr/>
        </p:nvSpPr>
        <p:spPr>
          <a:xfrm>
            <a:off x="549497" y="285073"/>
            <a:ext cx="1450741" cy="122627"/>
          </a:xfrm>
          <a:prstGeom prst="rect">
            <a:avLst/>
          </a:prstGeom>
          <a:noFill/>
        </p:spPr>
        <p:txBody>
          <a:bodyPr wrap="square" lIns="0" tIns="0" rIns="0" bIns="28306" rtlCol="0">
            <a:spAutoFit/>
          </a:bodyPr>
          <a:lstStyle/>
          <a:p>
            <a:pPr>
              <a:lnSpc>
                <a:spcPts val="743"/>
              </a:lnSpc>
            </a:pPr>
            <a:r>
              <a:rPr lang="zh-CN" altLang="en-US" sz="1100" dirty="0">
                <a:solidFill>
                  <a:srgbClr val="58585A"/>
                </a:solidFill>
                <a:latin typeface="微软雅黑" pitchFamily="34" charset="-122"/>
                <a:ea typeface="微软雅黑" pitchFamily="34" charset="-122"/>
                <a:cs typeface="Times New Roman" pitchFamily="18" charset="0"/>
              </a:rPr>
              <a:t>许昌科学技术馆</a:t>
            </a:r>
          </a:p>
        </p:txBody>
      </p:sp>
      <p:pic>
        <p:nvPicPr>
          <p:cNvPr id="99" name="Picture 26" descr="F:\徐文毓新\徐文毓2\办公室\公司LOGO.png"/>
          <p:cNvPicPr>
            <a:picLocks noChangeAspect="1" noChangeArrowheads="1"/>
          </p:cNvPicPr>
          <p:nvPr/>
        </p:nvPicPr>
        <p:blipFill>
          <a:blip r:embed="rId6" cstate="email"/>
          <a:srcRect/>
          <a:stretch>
            <a:fillRect/>
          </a:stretch>
        </p:blipFill>
        <p:spPr bwMode="auto">
          <a:xfrm>
            <a:off x="8537382" y="135064"/>
            <a:ext cx="306791" cy="316767"/>
          </a:xfrm>
          <a:prstGeom prst="rect">
            <a:avLst/>
          </a:prstGeom>
          <a:noFill/>
          <a:ln w="9525">
            <a:noFill/>
            <a:miter lim="800000"/>
            <a:headEnd/>
            <a:tailEnd/>
          </a:ln>
        </p:spPr>
      </p:pic>
      <p:sp>
        <p:nvSpPr>
          <p:cNvPr id="100" name="Freeform 3"/>
          <p:cNvSpPr/>
          <p:nvPr/>
        </p:nvSpPr>
        <p:spPr>
          <a:xfrm flipV="1">
            <a:off x="453386" y="383700"/>
            <a:ext cx="8083992" cy="44906"/>
          </a:xfrm>
          <a:custGeom>
            <a:avLst/>
            <a:gdLst>
              <a:gd name="connsiteX0" fmla="*/ 6350 w 12864795"/>
              <a:gd name="connsiteY0" fmla="*/ 6350 h 15240"/>
              <a:gd name="connsiteX1" fmla="*/ 12858445 w 12864795"/>
              <a:gd name="connsiteY1" fmla="*/ 6350 h 15240"/>
            </a:gdLst>
            <a:ahLst/>
            <a:cxnLst>
              <a:cxn ang="0">
                <a:pos x="connsiteX0" y="connsiteY0"/>
              </a:cxn>
              <a:cxn ang="1">
                <a:pos x="connsiteX1" y="connsiteY1"/>
              </a:cxn>
            </a:cxnLst>
            <a:rect l="l" t="t" r="r" b="b"/>
            <a:pathLst>
              <a:path w="12864795" h="15240">
                <a:moveTo>
                  <a:pt x="6350" y="6350"/>
                </a:moveTo>
                <a:lnTo>
                  <a:pt x="12858445" y="6350"/>
                </a:lnTo>
              </a:path>
            </a:pathLst>
          </a:custGeom>
          <a:ln w="12700">
            <a:solidFill>
              <a:srgbClr val="000000">
                <a:alpha val="100000"/>
              </a:srgbClr>
            </a:solidFill>
            <a:prstDash val="solid"/>
          </a:ln>
        </p:spPr>
        <p:style>
          <a:lnRef idx="1">
            <a:schemeClr val="accent1"/>
          </a:lnRef>
          <a:fillRef idx="0">
            <a:schemeClr val="accent1"/>
          </a:fillRef>
          <a:effectRef idx="0">
            <a:schemeClr val="accent1"/>
          </a:effectRef>
          <a:fontRef idx="minor">
            <a:schemeClr val="tx1"/>
          </a:fontRef>
        </p:style>
        <p:txBody>
          <a:bodyPr lIns="56610" tIns="28306" rIns="56610" bIns="28306" rtlCol="0" anchor="ctr"/>
          <a:lstStyle/>
          <a:p>
            <a:pPr algn="ctr"/>
            <a:endParaRPr lang="zh-CN" altLang="en-US"/>
          </a:p>
        </p:txBody>
      </p:sp>
    </p:spTree>
    <p:extLst>
      <p:ext uri="{BB962C8B-B14F-4D97-AF65-F5344CB8AC3E}">
        <p14:creationId xmlns:p14="http://schemas.microsoft.com/office/powerpoint/2010/main" val="34129878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 name="TextBox 45"/>
          <p:cNvSpPr txBox="1"/>
          <p:nvPr/>
        </p:nvSpPr>
        <p:spPr>
          <a:xfrm>
            <a:off x="503594" y="448495"/>
            <a:ext cx="3758031" cy="241770"/>
          </a:xfrm>
          <a:prstGeom prst="rect">
            <a:avLst/>
          </a:prstGeom>
          <a:noFill/>
        </p:spPr>
        <p:txBody>
          <a:bodyPr wrap="square" lIns="56554" tIns="28276" rIns="56554" bIns="28276" rtlCol="0">
            <a:spAutoFit/>
          </a:bodyPr>
          <a:lstStyle/>
          <a:p>
            <a:r>
              <a:rPr lang="zh-CN" altLang="en-US" sz="1200" b="1" dirty="0">
                <a:latin typeface="微软雅黑" pitchFamily="34" charset="-122"/>
                <a:ea typeface="微软雅黑" pitchFamily="34" charset="-122"/>
              </a:rPr>
              <a:t>设计制作注意事项：</a:t>
            </a:r>
          </a:p>
        </p:txBody>
      </p:sp>
      <p:sp>
        <p:nvSpPr>
          <p:cNvPr id="48" name="TextBox 47"/>
          <p:cNvSpPr txBox="1"/>
          <p:nvPr/>
        </p:nvSpPr>
        <p:spPr>
          <a:xfrm>
            <a:off x="503594" y="2147785"/>
            <a:ext cx="3758031" cy="241770"/>
          </a:xfrm>
          <a:prstGeom prst="rect">
            <a:avLst/>
          </a:prstGeom>
          <a:noFill/>
        </p:spPr>
        <p:txBody>
          <a:bodyPr wrap="square" lIns="56554" tIns="28276" rIns="56554" bIns="28276" rtlCol="0">
            <a:spAutoFit/>
          </a:bodyPr>
          <a:lstStyle/>
          <a:p>
            <a:r>
              <a:rPr lang="zh-CN" altLang="en-US" sz="1200" b="1" dirty="0">
                <a:latin typeface="微软雅黑" pitchFamily="34" charset="-122"/>
                <a:ea typeface="微软雅黑" pitchFamily="34" charset="-122"/>
              </a:rPr>
              <a:t>维护保养注意事项：</a:t>
            </a:r>
          </a:p>
        </p:txBody>
      </p:sp>
      <p:sp>
        <p:nvSpPr>
          <p:cNvPr id="58" name="TextBox 57"/>
          <p:cNvSpPr txBox="1"/>
          <p:nvPr/>
        </p:nvSpPr>
        <p:spPr>
          <a:xfrm>
            <a:off x="521491" y="616141"/>
            <a:ext cx="8577783" cy="1580598"/>
          </a:xfrm>
          <a:prstGeom prst="rect">
            <a:avLst/>
          </a:prstGeom>
          <a:noFill/>
        </p:spPr>
        <p:txBody>
          <a:bodyPr wrap="square" lIns="56554" tIns="28276" rIns="56554" bIns="28276" rtlCol="0">
            <a:spAutoFit/>
          </a:bodyPr>
          <a:lstStyle/>
          <a:p>
            <a:pPr>
              <a:lnSpc>
                <a:spcPct val="150000"/>
              </a:lnSpc>
            </a:pPr>
            <a:r>
              <a:rPr lang="en-US" altLang="zh-CN" sz="1100" dirty="0">
                <a:latin typeface="微软雅黑" pitchFamily="34" charset="-122"/>
                <a:ea typeface="微软雅黑" pitchFamily="34" charset="-122"/>
              </a:rPr>
              <a:t>1</a:t>
            </a:r>
            <a:r>
              <a:rPr lang="zh-CN" altLang="en-US" sz="1100" dirty="0">
                <a:latin typeface="微软雅黑" pitchFamily="34" charset="-122"/>
                <a:ea typeface="微软雅黑" pitchFamily="34" charset="-122"/>
              </a:rPr>
              <a:t>、首先满足展项的安全性与功能性；</a:t>
            </a:r>
            <a:endParaRPr lang="en-US" altLang="zh-CN" sz="1100" dirty="0">
              <a:latin typeface="微软雅黑" pitchFamily="34" charset="-122"/>
              <a:ea typeface="微软雅黑" pitchFamily="34" charset="-122"/>
            </a:endParaRPr>
          </a:p>
          <a:p>
            <a:pPr>
              <a:lnSpc>
                <a:spcPct val="150000"/>
              </a:lnSpc>
            </a:pPr>
            <a:r>
              <a:rPr lang="en-US" altLang="zh-CN" sz="1100" dirty="0">
                <a:latin typeface="微软雅黑" pitchFamily="34" charset="-122"/>
                <a:ea typeface="微软雅黑" pitchFamily="34" charset="-122"/>
              </a:rPr>
              <a:t>2</a:t>
            </a:r>
            <a:r>
              <a:rPr lang="zh-CN" altLang="en-US" sz="1100" dirty="0">
                <a:latin typeface="微软雅黑" pitchFamily="34" charset="-122"/>
                <a:ea typeface="微软雅黑" pitchFamily="34" charset="-122"/>
              </a:rPr>
              <a:t>、应保证展项的牢固性和可靠性；</a:t>
            </a:r>
            <a:endParaRPr lang="en-US" altLang="zh-CN" sz="1100" dirty="0">
              <a:latin typeface="微软雅黑" pitchFamily="34" charset="-122"/>
              <a:ea typeface="微软雅黑" pitchFamily="34" charset="-122"/>
            </a:endParaRPr>
          </a:p>
          <a:p>
            <a:pPr>
              <a:lnSpc>
                <a:spcPct val="150000"/>
              </a:lnSpc>
            </a:pPr>
            <a:r>
              <a:rPr lang="en-US" altLang="zh-CN" sz="1100" dirty="0">
                <a:latin typeface="微软雅黑" pitchFamily="34" charset="-122"/>
                <a:ea typeface="微软雅黑" pitchFamily="34" charset="-122"/>
              </a:rPr>
              <a:t>3</a:t>
            </a:r>
            <a:r>
              <a:rPr lang="zh-CN" altLang="en-US" sz="1100" dirty="0">
                <a:latin typeface="微软雅黑" pitchFamily="34" charset="-122"/>
                <a:ea typeface="微软雅黑" pitchFamily="34" charset="-122"/>
              </a:rPr>
              <a:t>、应确保展项造型的美观性，应与原设计保持一致；</a:t>
            </a:r>
            <a:endParaRPr lang="en-US" altLang="zh-CN" sz="1100" dirty="0">
              <a:latin typeface="微软雅黑" pitchFamily="34" charset="-122"/>
              <a:ea typeface="微软雅黑" pitchFamily="34" charset="-122"/>
            </a:endParaRPr>
          </a:p>
          <a:p>
            <a:pPr>
              <a:lnSpc>
                <a:spcPct val="150000"/>
              </a:lnSpc>
            </a:pPr>
            <a:r>
              <a:rPr lang="en-US" altLang="zh-CN" sz="1100" dirty="0">
                <a:latin typeface="微软雅黑" pitchFamily="34" charset="-122"/>
                <a:ea typeface="微软雅黑" pitchFamily="34" charset="-122"/>
              </a:rPr>
              <a:t>4</a:t>
            </a:r>
            <a:r>
              <a:rPr lang="zh-CN" altLang="en-US" sz="1100" dirty="0">
                <a:latin typeface="微软雅黑" pitchFamily="34" charset="-122"/>
                <a:ea typeface="微软雅黑" pitchFamily="34" charset="-122"/>
              </a:rPr>
              <a:t>、</a:t>
            </a:r>
            <a:r>
              <a:rPr lang="zh-CN" altLang="en-US" sz="1100" dirty="0">
                <a:solidFill>
                  <a:srgbClr val="000000"/>
                </a:solidFill>
                <a:latin typeface="微软雅黑" pitchFamily="34" charset="-122"/>
                <a:ea typeface="微软雅黑" pitchFamily="34" charset="-122"/>
                <a:sym typeface="华文细黑" pitchFamily="2" charset="-122"/>
              </a:rPr>
              <a:t>展项阳角的设计要求倒圆角，其中半径 </a:t>
            </a:r>
            <a:r>
              <a:rPr lang="en-US" altLang="zh-CN" sz="1100" dirty="0">
                <a:solidFill>
                  <a:srgbClr val="000000"/>
                </a:solidFill>
                <a:latin typeface="微软雅黑" pitchFamily="34" charset="-122"/>
                <a:ea typeface="微软雅黑" pitchFamily="34" charset="-122"/>
                <a:sym typeface="华文细黑" pitchFamily="2" charset="-122"/>
              </a:rPr>
              <a:t>10</a:t>
            </a:r>
            <a:r>
              <a:rPr lang="zh-CN" altLang="en-US" sz="1100" dirty="0">
                <a:solidFill>
                  <a:srgbClr val="000000"/>
                </a:solidFill>
                <a:latin typeface="微软雅黑" pitchFamily="34" charset="-122"/>
                <a:ea typeface="微软雅黑" pitchFamily="34" charset="-122"/>
                <a:sym typeface="华文细黑" pitchFamily="2" charset="-122"/>
              </a:rPr>
              <a:t>，弧长 </a:t>
            </a:r>
            <a:r>
              <a:rPr lang="en-US" altLang="zh-CN" sz="1100" dirty="0">
                <a:solidFill>
                  <a:srgbClr val="000000"/>
                </a:solidFill>
                <a:latin typeface="微软雅黑" pitchFamily="34" charset="-122"/>
                <a:ea typeface="微软雅黑" pitchFamily="34" charset="-122"/>
                <a:sym typeface="华文细黑" pitchFamily="2" charset="-122"/>
              </a:rPr>
              <a:t>15 </a:t>
            </a:r>
            <a:r>
              <a:rPr lang="zh-CN" altLang="en-US" sz="1100" dirty="0">
                <a:solidFill>
                  <a:srgbClr val="000000"/>
                </a:solidFill>
                <a:latin typeface="微软雅黑" pitchFamily="34" charset="-122"/>
                <a:ea typeface="微软雅黑" pitchFamily="34" charset="-122"/>
                <a:sym typeface="华文细黑" pitchFamily="2" charset="-122"/>
              </a:rPr>
              <a:t>；</a:t>
            </a:r>
            <a:endParaRPr lang="en-US" altLang="zh-CN" sz="1100" dirty="0">
              <a:solidFill>
                <a:srgbClr val="000000"/>
              </a:solidFill>
              <a:latin typeface="微软雅黑" pitchFamily="34" charset="-122"/>
              <a:ea typeface="微软雅黑" pitchFamily="34" charset="-122"/>
              <a:sym typeface="华文细黑" pitchFamily="2" charset="-122"/>
            </a:endParaRPr>
          </a:p>
          <a:p>
            <a:pPr>
              <a:lnSpc>
                <a:spcPct val="150000"/>
              </a:lnSpc>
            </a:pPr>
            <a:r>
              <a:rPr lang="en-US" altLang="zh-CN" sz="1100" dirty="0">
                <a:solidFill>
                  <a:srgbClr val="000000"/>
                </a:solidFill>
                <a:latin typeface="微软雅黑" pitchFamily="34" charset="-122"/>
                <a:ea typeface="微软雅黑" pitchFamily="34" charset="-122"/>
                <a:sym typeface="华文细黑" pitchFamily="2" charset="-122"/>
              </a:rPr>
              <a:t>5</a:t>
            </a:r>
            <a:r>
              <a:rPr lang="zh-CN" altLang="en-US" sz="1100" dirty="0">
                <a:solidFill>
                  <a:srgbClr val="000000"/>
                </a:solidFill>
                <a:latin typeface="微软雅黑" pitchFamily="34" charset="-122"/>
                <a:ea typeface="微软雅黑" pitchFamily="34" charset="-122"/>
                <a:sym typeface="华文细黑" pitchFamily="2" charset="-122"/>
              </a:rPr>
              <a:t>、触摸屏加钢化玻璃罩；</a:t>
            </a:r>
            <a:endParaRPr lang="en-US" altLang="zh-CN" sz="1100" dirty="0">
              <a:solidFill>
                <a:srgbClr val="000000"/>
              </a:solidFill>
              <a:latin typeface="微软雅黑" pitchFamily="34" charset="-122"/>
              <a:ea typeface="微软雅黑" pitchFamily="34" charset="-122"/>
              <a:sym typeface="华文细黑" pitchFamily="2" charset="-122"/>
            </a:endParaRPr>
          </a:p>
          <a:p>
            <a:pPr>
              <a:lnSpc>
                <a:spcPct val="150000"/>
              </a:lnSpc>
            </a:pPr>
            <a:r>
              <a:rPr lang="en-US" altLang="zh-CN" sz="1100" dirty="0">
                <a:solidFill>
                  <a:srgbClr val="000000"/>
                </a:solidFill>
                <a:latin typeface="微软雅黑" pitchFamily="34" charset="-122"/>
                <a:ea typeface="微软雅黑" pitchFamily="34" charset="-122"/>
                <a:sym typeface="华文细黑" pitchFamily="2" charset="-122"/>
              </a:rPr>
              <a:t>6</a:t>
            </a:r>
            <a:r>
              <a:rPr lang="zh-CN" altLang="en-US" sz="1100" dirty="0">
                <a:solidFill>
                  <a:srgbClr val="000000"/>
                </a:solidFill>
                <a:latin typeface="微软雅黑" pitchFamily="34" charset="-122"/>
                <a:ea typeface="微软雅黑" pitchFamily="34" charset="-122"/>
                <a:sym typeface="华文细黑" pitchFamily="2" charset="-122"/>
              </a:rPr>
              <a:t>、内部带电器件全部隐藏，设置有漏电保护装置，内部部件有隔离保护及接地保护接线端子。</a:t>
            </a:r>
            <a:endParaRPr lang="en-US" altLang="zh-CN" sz="1100" dirty="0">
              <a:latin typeface="微软雅黑" pitchFamily="34" charset="-122"/>
              <a:ea typeface="微软雅黑" pitchFamily="34" charset="-122"/>
            </a:endParaRPr>
          </a:p>
        </p:txBody>
      </p:sp>
      <p:sp>
        <p:nvSpPr>
          <p:cNvPr id="26" name="TextBox 25"/>
          <p:cNvSpPr txBox="1"/>
          <p:nvPr/>
        </p:nvSpPr>
        <p:spPr>
          <a:xfrm>
            <a:off x="549500" y="285073"/>
            <a:ext cx="1450741" cy="122611"/>
          </a:xfrm>
          <a:prstGeom prst="rect">
            <a:avLst/>
          </a:prstGeom>
          <a:noFill/>
        </p:spPr>
        <p:txBody>
          <a:bodyPr wrap="square" lIns="0" tIns="0" rIns="0" bIns="28291" rtlCol="0">
            <a:spAutoFit/>
          </a:bodyPr>
          <a:lstStyle/>
          <a:p>
            <a:pPr>
              <a:lnSpc>
                <a:spcPts val="743"/>
              </a:lnSpc>
            </a:pPr>
            <a:r>
              <a:rPr lang="zh-CN" altLang="en-US" sz="1100" dirty="0">
                <a:solidFill>
                  <a:srgbClr val="58585A"/>
                </a:solidFill>
                <a:latin typeface="微软雅黑" pitchFamily="34" charset="-122"/>
                <a:ea typeface="微软雅黑" pitchFamily="34" charset="-122"/>
                <a:cs typeface="Times New Roman" pitchFamily="18" charset="0"/>
              </a:rPr>
              <a:t>许昌市科学技术馆</a:t>
            </a:r>
          </a:p>
        </p:txBody>
      </p:sp>
      <p:sp>
        <p:nvSpPr>
          <p:cNvPr id="27" name="Freeform 3"/>
          <p:cNvSpPr/>
          <p:nvPr/>
        </p:nvSpPr>
        <p:spPr>
          <a:xfrm flipV="1">
            <a:off x="453382" y="383700"/>
            <a:ext cx="8333630" cy="44906"/>
          </a:xfrm>
          <a:custGeom>
            <a:avLst/>
            <a:gdLst>
              <a:gd name="connsiteX0" fmla="*/ 6350 w 12864795"/>
              <a:gd name="connsiteY0" fmla="*/ 6350 h 15240"/>
              <a:gd name="connsiteX1" fmla="*/ 12858445 w 12864795"/>
              <a:gd name="connsiteY1" fmla="*/ 6350 h 15240"/>
            </a:gdLst>
            <a:ahLst/>
            <a:cxnLst>
              <a:cxn ang="0">
                <a:pos x="connsiteX0" y="connsiteY0"/>
              </a:cxn>
              <a:cxn ang="1">
                <a:pos x="connsiteX1" y="connsiteY1"/>
              </a:cxn>
            </a:cxnLst>
            <a:rect l="l" t="t" r="r" b="b"/>
            <a:pathLst>
              <a:path w="12864795" h="15240">
                <a:moveTo>
                  <a:pt x="6350" y="6350"/>
                </a:moveTo>
                <a:lnTo>
                  <a:pt x="12858445" y="6350"/>
                </a:lnTo>
              </a:path>
            </a:pathLst>
          </a:custGeom>
          <a:ln w="12700">
            <a:solidFill>
              <a:srgbClr val="000000">
                <a:alpha val="100000"/>
              </a:srgbClr>
            </a:solidFill>
            <a:prstDash val="solid"/>
          </a:ln>
        </p:spPr>
        <p:style>
          <a:lnRef idx="1">
            <a:schemeClr val="accent1"/>
          </a:lnRef>
          <a:fillRef idx="0">
            <a:schemeClr val="accent1"/>
          </a:fillRef>
          <a:effectRef idx="0">
            <a:schemeClr val="accent1"/>
          </a:effectRef>
          <a:fontRef idx="minor">
            <a:schemeClr val="tx1"/>
          </a:fontRef>
        </p:style>
        <p:txBody>
          <a:bodyPr lIns="56581" tIns="28291" rIns="56581" bIns="28291" rtlCol="0" anchor="ctr"/>
          <a:lstStyle/>
          <a:p>
            <a:pPr algn="ctr"/>
            <a:endParaRPr lang="zh-CN" altLang="en-US"/>
          </a:p>
        </p:txBody>
      </p:sp>
      <p:sp>
        <p:nvSpPr>
          <p:cNvPr id="28" name="TextBox 1"/>
          <p:cNvSpPr txBox="1"/>
          <p:nvPr/>
        </p:nvSpPr>
        <p:spPr>
          <a:xfrm>
            <a:off x="2329946" y="285734"/>
            <a:ext cx="1252913" cy="122611"/>
          </a:xfrm>
          <a:prstGeom prst="rect">
            <a:avLst/>
          </a:prstGeom>
          <a:noFill/>
        </p:spPr>
        <p:txBody>
          <a:bodyPr wrap="square" lIns="0" tIns="0" rIns="0" bIns="28291" rtlCol="0">
            <a:spAutoFit/>
          </a:bodyPr>
          <a:lstStyle/>
          <a:p>
            <a:pPr>
              <a:lnSpc>
                <a:spcPts val="743"/>
              </a:lnSpc>
            </a:pPr>
            <a:r>
              <a:rPr lang="zh-CN" altLang="en-US" sz="1100" dirty="0">
                <a:solidFill>
                  <a:srgbClr val="58585A"/>
                </a:solidFill>
                <a:latin typeface="微软雅黑" pitchFamily="34" charset="-122"/>
                <a:ea typeface="微软雅黑" pitchFamily="34" charset="-122"/>
                <a:cs typeface="Times New Roman" pitchFamily="18" charset="0"/>
              </a:rPr>
              <a:t>楼层   </a:t>
            </a:r>
            <a:r>
              <a:rPr lang="en-US" altLang="zh-CN" sz="1100" dirty="0">
                <a:solidFill>
                  <a:srgbClr val="58585A"/>
                </a:solidFill>
                <a:latin typeface="微软雅黑" pitchFamily="34" charset="-122"/>
                <a:ea typeface="微软雅黑" pitchFamily="34" charset="-122"/>
                <a:cs typeface="Times New Roman" pitchFamily="18" charset="0"/>
              </a:rPr>
              <a:t>3F</a:t>
            </a:r>
          </a:p>
        </p:txBody>
      </p:sp>
      <p:sp>
        <p:nvSpPr>
          <p:cNvPr id="29" name="TextBox 1"/>
          <p:cNvSpPr txBox="1"/>
          <p:nvPr/>
        </p:nvSpPr>
        <p:spPr>
          <a:xfrm>
            <a:off x="3978517" y="285732"/>
            <a:ext cx="1648569" cy="122611"/>
          </a:xfrm>
          <a:prstGeom prst="rect">
            <a:avLst/>
          </a:prstGeom>
          <a:noFill/>
        </p:spPr>
        <p:txBody>
          <a:bodyPr wrap="square" lIns="0" tIns="0" rIns="0" bIns="28291" rtlCol="0">
            <a:spAutoFit/>
          </a:bodyPr>
          <a:lstStyle/>
          <a:p>
            <a:pPr>
              <a:lnSpc>
                <a:spcPts val="743"/>
              </a:lnSpc>
            </a:pPr>
            <a:r>
              <a:rPr lang="zh-CN" altLang="en-US" sz="1100" dirty="0">
                <a:solidFill>
                  <a:srgbClr val="58585A"/>
                </a:solidFill>
                <a:latin typeface="微软雅黑" pitchFamily="34" charset="-122"/>
                <a:ea typeface="微软雅黑" pitchFamily="34" charset="-122"/>
                <a:cs typeface="Times New Roman" pitchFamily="18" charset="0"/>
              </a:rPr>
              <a:t>展厅</a:t>
            </a:r>
            <a:r>
              <a:rPr lang="en-US" altLang="zh-CN" sz="1100" dirty="0">
                <a:solidFill>
                  <a:srgbClr val="58585A"/>
                </a:solidFill>
                <a:latin typeface="微软雅黑" pitchFamily="34" charset="-122"/>
                <a:ea typeface="微软雅黑" pitchFamily="34" charset="-122"/>
                <a:cs typeface="Times New Roman" pitchFamily="18" charset="0"/>
              </a:rPr>
              <a:t>  </a:t>
            </a:r>
            <a:r>
              <a:rPr lang="zh-CN" altLang="en-US" sz="1100" dirty="0">
                <a:solidFill>
                  <a:srgbClr val="58585A"/>
                </a:solidFill>
                <a:latin typeface="微软雅黑" pitchFamily="34" charset="-122"/>
                <a:ea typeface="微软雅黑" pitchFamily="34" charset="-122"/>
                <a:cs typeface="Times New Roman" pitchFamily="18" charset="0"/>
              </a:rPr>
              <a:t>宇宙与生命</a:t>
            </a:r>
            <a:endParaRPr lang="en-US" altLang="zh-CN" sz="1100" dirty="0">
              <a:solidFill>
                <a:srgbClr val="58585A"/>
              </a:solidFill>
              <a:latin typeface="微软雅黑" pitchFamily="34" charset="-122"/>
              <a:ea typeface="微软雅黑" pitchFamily="34" charset="-122"/>
              <a:cs typeface="Times New Roman" pitchFamily="18" charset="0"/>
            </a:endParaRPr>
          </a:p>
        </p:txBody>
      </p:sp>
      <p:sp>
        <p:nvSpPr>
          <p:cNvPr id="30" name="TextBox 29"/>
          <p:cNvSpPr txBox="1"/>
          <p:nvPr/>
        </p:nvSpPr>
        <p:spPr>
          <a:xfrm>
            <a:off x="5910288" y="285072"/>
            <a:ext cx="1450741" cy="122611"/>
          </a:xfrm>
          <a:prstGeom prst="rect">
            <a:avLst/>
          </a:prstGeom>
          <a:noFill/>
        </p:spPr>
        <p:txBody>
          <a:bodyPr wrap="square" lIns="0" tIns="0" rIns="0" bIns="28291" rtlCol="0">
            <a:spAutoFit/>
          </a:bodyPr>
          <a:lstStyle/>
          <a:p>
            <a:pPr>
              <a:lnSpc>
                <a:spcPts val="743"/>
              </a:lnSpc>
            </a:pPr>
            <a:r>
              <a:rPr lang="zh-CN" altLang="en-US" sz="1100" dirty="0">
                <a:solidFill>
                  <a:srgbClr val="58585A"/>
                </a:solidFill>
                <a:latin typeface="微软雅黑" pitchFamily="34" charset="-122"/>
                <a:ea typeface="微软雅黑" pitchFamily="34" charset="-122"/>
                <a:cs typeface="Times New Roman" pitchFamily="18" charset="0"/>
              </a:rPr>
              <a:t>展区    珍爱生命</a:t>
            </a:r>
          </a:p>
        </p:txBody>
      </p:sp>
      <p:cxnSp>
        <p:nvCxnSpPr>
          <p:cNvPr id="31" name="直接连接符 30"/>
          <p:cNvCxnSpPr/>
          <p:nvPr/>
        </p:nvCxnSpPr>
        <p:spPr>
          <a:xfrm rot="5400000">
            <a:off x="2156846" y="321508"/>
            <a:ext cx="214314" cy="1466"/>
          </a:xfrm>
          <a:prstGeom prst="line">
            <a:avLst/>
          </a:prstGeom>
        </p:spPr>
        <p:style>
          <a:lnRef idx="1">
            <a:schemeClr val="dk1"/>
          </a:lnRef>
          <a:fillRef idx="0">
            <a:schemeClr val="dk1"/>
          </a:fillRef>
          <a:effectRef idx="0">
            <a:schemeClr val="dk1"/>
          </a:effectRef>
          <a:fontRef idx="minor">
            <a:schemeClr val="tx1"/>
          </a:fontRef>
        </p:style>
      </p:cxnSp>
      <p:cxnSp>
        <p:nvCxnSpPr>
          <p:cNvPr id="32" name="直接连接符 31"/>
          <p:cNvCxnSpPr/>
          <p:nvPr/>
        </p:nvCxnSpPr>
        <p:spPr>
          <a:xfrm rot="5400000">
            <a:off x="3806149" y="320714"/>
            <a:ext cx="214314" cy="1466"/>
          </a:xfrm>
          <a:prstGeom prst="line">
            <a:avLst/>
          </a:prstGeom>
        </p:spPr>
        <p:style>
          <a:lnRef idx="1">
            <a:schemeClr val="dk1"/>
          </a:lnRef>
          <a:fillRef idx="0">
            <a:schemeClr val="dk1"/>
          </a:fillRef>
          <a:effectRef idx="0">
            <a:schemeClr val="dk1"/>
          </a:effectRef>
          <a:fontRef idx="minor">
            <a:schemeClr val="tx1"/>
          </a:fontRef>
        </p:style>
      </p:cxnSp>
      <p:cxnSp>
        <p:nvCxnSpPr>
          <p:cNvPr id="33" name="直接连接符 32"/>
          <p:cNvCxnSpPr/>
          <p:nvPr/>
        </p:nvCxnSpPr>
        <p:spPr>
          <a:xfrm rot="5400000">
            <a:off x="5737912" y="320714"/>
            <a:ext cx="214314" cy="1466"/>
          </a:xfrm>
          <a:prstGeom prst="line">
            <a:avLst/>
          </a:prstGeom>
        </p:spPr>
        <p:style>
          <a:lnRef idx="1">
            <a:schemeClr val="dk1"/>
          </a:lnRef>
          <a:fillRef idx="0">
            <a:schemeClr val="dk1"/>
          </a:fillRef>
          <a:effectRef idx="0">
            <a:schemeClr val="dk1"/>
          </a:effectRef>
          <a:fontRef idx="minor">
            <a:schemeClr val="tx1"/>
          </a:fontRef>
        </p:style>
      </p:cxnSp>
      <p:sp>
        <p:nvSpPr>
          <p:cNvPr id="34" name="TextBox 33"/>
          <p:cNvSpPr txBox="1"/>
          <p:nvPr/>
        </p:nvSpPr>
        <p:spPr>
          <a:xfrm>
            <a:off x="521491" y="2345460"/>
            <a:ext cx="8577783" cy="1326683"/>
          </a:xfrm>
          <a:prstGeom prst="rect">
            <a:avLst/>
          </a:prstGeom>
          <a:noFill/>
        </p:spPr>
        <p:txBody>
          <a:bodyPr wrap="square" lIns="56554" tIns="28276" rIns="56554" bIns="28276" rtlCol="0">
            <a:spAutoFit/>
          </a:bodyPr>
          <a:lstStyle/>
          <a:p>
            <a:pPr>
              <a:lnSpc>
                <a:spcPct val="150000"/>
              </a:lnSpc>
            </a:pPr>
            <a:r>
              <a:rPr lang="en-US" altLang="zh-CN" sz="1100" dirty="0">
                <a:solidFill>
                  <a:srgbClr val="000000"/>
                </a:solidFill>
                <a:latin typeface="微软雅黑" pitchFamily="34" charset="-122"/>
                <a:ea typeface="微软雅黑" pitchFamily="34" charset="-122"/>
                <a:sym typeface="微软雅黑" pitchFamily="34" charset="-122"/>
              </a:rPr>
              <a:t>1</a:t>
            </a:r>
            <a:r>
              <a:rPr lang="zh-CN" altLang="en-US" sz="1100" dirty="0">
                <a:solidFill>
                  <a:srgbClr val="000000"/>
                </a:solidFill>
                <a:latin typeface="微软雅黑" pitchFamily="34" charset="-122"/>
                <a:ea typeface="微软雅黑" pitchFamily="34" charset="-122"/>
                <a:sym typeface="微软雅黑" pitchFamily="34" charset="-122"/>
              </a:rPr>
              <a:t>、保持展品整体整洁；</a:t>
            </a:r>
          </a:p>
          <a:p>
            <a:pPr>
              <a:lnSpc>
                <a:spcPct val="150000"/>
              </a:lnSpc>
            </a:pPr>
            <a:r>
              <a:rPr lang="en-US" altLang="zh-CN" sz="1100" dirty="0">
                <a:solidFill>
                  <a:srgbClr val="000000"/>
                </a:solidFill>
                <a:latin typeface="微软雅黑" pitchFamily="34" charset="-122"/>
                <a:ea typeface="微软雅黑" pitchFamily="34" charset="-122"/>
                <a:sym typeface="微软雅黑" pitchFamily="34" charset="-122"/>
              </a:rPr>
              <a:t>2</a:t>
            </a:r>
            <a:r>
              <a:rPr lang="zh-CN" altLang="en-US" sz="1100" dirty="0">
                <a:solidFill>
                  <a:srgbClr val="000000"/>
                </a:solidFill>
                <a:latin typeface="微软雅黑" pitchFamily="34" charset="-122"/>
                <a:ea typeface="微软雅黑" pitchFamily="34" charset="-122"/>
                <a:sym typeface="微软雅黑" pitchFamily="34" charset="-122"/>
              </a:rPr>
              <a:t>、正确开、关展品电源，正确操作展品；</a:t>
            </a:r>
          </a:p>
          <a:p>
            <a:pPr>
              <a:lnSpc>
                <a:spcPct val="150000"/>
              </a:lnSpc>
            </a:pPr>
            <a:r>
              <a:rPr lang="en-US" altLang="zh-CN" sz="1100" dirty="0">
                <a:solidFill>
                  <a:srgbClr val="000000"/>
                </a:solidFill>
                <a:latin typeface="微软雅黑" pitchFamily="34" charset="-122"/>
                <a:ea typeface="微软雅黑" pitchFamily="34" charset="-122"/>
                <a:sym typeface="微软雅黑" pitchFamily="34" charset="-122"/>
              </a:rPr>
              <a:t>3</a:t>
            </a:r>
            <a:r>
              <a:rPr lang="zh-CN" altLang="en-US" sz="1100" dirty="0">
                <a:solidFill>
                  <a:srgbClr val="000000"/>
                </a:solidFill>
                <a:latin typeface="微软雅黑" pitchFamily="34" charset="-122"/>
                <a:ea typeface="微软雅黑" pitchFamily="34" charset="-122"/>
                <a:sym typeface="微软雅黑" pitchFamily="34" charset="-122"/>
              </a:rPr>
              <a:t>、展品出现故障，应先切断电源，及时维修，待修复后方可运行；</a:t>
            </a:r>
            <a:endParaRPr lang="en-US" altLang="zh-CN" sz="1100" dirty="0">
              <a:solidFill>
                <a:srgbClr val="000000"/>
              </a:solidFill>
              <a:latin typeface="微软雅黑" pitchFamily="34" charset="-122"/>
              <a:ea typeface="微软雅黑" pitchFamily="34" charset="-122"/>
              <a:sym typeface="微软雅黑" pitchFamily="34" charset="-122"/>
            </a:endParaRPr>
          </a:p>
          <a:p>
            <a:pPr>
              <a:lnSpc>
                <a:spcPct val="150000"/>
              </a:lnSpc>
            </a:pPr>
            <a:r>
              <a:rPr lang="en-US" altLang="zh-CN" sz="1100" dirty="0">
                <a:solidFill>
                  <a:srgbClr val="000000"/>
                </a:solidFill>
                <a:latin typeface="微软雅黑" pitchFamily="34" charset="-122"/>
                <a:ea typeface="微软雅黑" pitchFamily="34" charset="-122"/>
                <a:sym typeface="微软雅黑" pitchFamily="34" charset="-122"/>
              </a:rPr>
              <a:t>4</a:t>
            </a:r>
            <a:r>
              <a:rPr lang="zh-CN" altLang="en-US" sz="1100" dirty="0">
                <a:solidFill>
                  <a:srgbClr val="000000"/>
                </a:solidFill>
                <a:latin typeface="微软雅黑" pitchFamily="34" charset="-122"/>
                <a:ea typeface="微软雅黑" pitchFamily="34" charset="-122"/>
                <a:sym typeface="微软雅黑" pitchFamily="34" charset="-122"/>
              </a:rPr>
              <a:t>、防止观众（小朋友）用重物敲击展品；</a:t>
            </a:r>
          </a:p>
          <a:p>
            <a:pPr>
              <a:lnSpc>
                <a:spcPct val="150000"/>
              </a:lnSpc>
            </a:pPr>
            <a:r>
              <a:rPr lang="en-US" altLang="zh-CN" sz="1100" dirty="0">
                <a:solidFill>
                  <a:srgbClr val="000000"/>
                </a:solidFill>
                <a:latin typeface="微软雅黑" pitchFamily="34" charset="-122"/>
                <a:ea typeface="微软雅黑" pitchFamily="34" charset="-122"/>
                <a:sym typeface="微软雅黑" pitchFamily="34" charset="-122"/>
              </a:rPr>
              <a:t>5</a:t>
            </a:r>
            <a:r>
              <a:rPr lang="zh-CN" altLang="en-US" sz="1100" dirty="0">
                <a:solidFill>
                  <a:srgbClr val="000000"/>
                </a:solidFill>
                <a:latin typeface="微软雅黑" pitchFamily="34" charset="-122"/>
                <a:ea typeface="微软雅黑" pitchFamily="34" charset="-122"/>
                <a:sym typeface="微软雅黑" pitchFamily="34" charset="-122"/>
              </a:rPr>
              <a:t>、注意防潮、防尘、防火。</a:t>
            </a:r>
          </a:p>
        </p:txBody>
      </p:sp>
      <p:sp>
        <p:nvSpPr>
          <p:cNvPr id="35" name="TextBox 34"/>
          <p:cNvSpPr txBox="1"/>
          <p:nvPr/>
        </p:nvSpPr>
        <p:spPr>
          <a:xfrm>
            <a:off x="503594" y="3604931"/>
            <a:ext cx="3758031" cy="241770"/>
          </a:xfrm>
          <a:prstGeom prst="rect">
            <a:avLst/>
          </a:prstGeom>
          <a:noFill/>
        </p:spPr>
        <p:txBody>
          <a:bodyPr wrap="square" lIns="56554" tIns="28276" rIns="56554" bIns="28276" rtlCol="0">
            <a:spAutoFit/>
          </a:bodyPr>
          <a:lstStyle/>
          <a:p>
            <a:r>
              <a:rPr lang="zh-CN" altLang="en-US" sz="1200" b="1" dirty="0">
                <a:latin typeface="微软雅黑" pitchFamily="34" charset="-122"/>
                <a:ea typeface="微软雅黑" pitchFamily="34" charset="-122"/>
              </a:rPr>
              <a:t>运营管理注意事项：</a:t>
            </a:r>
          </a:p>
        </p:txBody>
      </p:sp>
      <p:sp>
        <p:nvSpPr>
          <p:cNvPr id="36" name="TextBox 35"/>
          <p:cNvSpPr txBox="1"/>
          <p:nvPr/>
        </p:nvSpPr>
        <p:spPr>
          <a:xfrm>
            <a:off x="521491" y="3771693"/>
            <a:ext cx="8577783" cy="818851"/>
          </a:xfrm>
          <a:prstGeom prst="rect">
            <a:avLst/>
          </a:prstGeom>
          <a:noFill/>
        </p:spPr>
        <p:txBody>
          <a:bodyPr wrap="square" lIns="56554" tIns="28276" rIns="56554" bIns="28276" rtlCol="0">
            <a:spAutoFit/>
          </a:bodyPr>
          <a:lstStyle/>
          <a:p>
            <a:pPr>
              <a:lnSpc>
                <a:spcPct val="150000"/>
              </a:lnSpc>
            </a:pPr>
            <a:r>
              <a:rPr lang="en-US" sz="1100" dirty="0">
                <a:latin typeface="微软雅黑" pitchFamily="34" charset="-122"/>
                <a:ea typeface="微软雅黑" pitchFamily="34" charset="-122"/>
              </a:rPr>
              <a:t>1</a:t>
            </a:r>
            <a:r>
              <a:rPr lang="zh-CN" altLang="en-US" sz="1100" dirty="0">
                <a:latin typeface="微软雅黑" pitchFamily="34" charset="-122"/>
                <a:ea typeface="微软雅黑" pitchFamily="34" charset="-122"/>
              </a:rPr>
              <a:t>、定期检查项目是否磨损，变形，及时上报；</a:t>
            </a:r>
          </a:p>
          <a:p>
            <a:pPr>
              <a:lnSpc>
                <a:spcPct val="150000"/>
              </a:lnSpc>
            </a:pPr>
            <a:r>
              <a:rPr lang="en-US" sz="1100" dirty="0">
                <a:latin typeface="微软雅黑" pitchFamily="34" charset="-122"/>
                <a:ea typeface="微软雅黑" pitchFamily="34" charset="-122"/>
              </a:rPr>
              <a:t>2</a:t>
            </a:r>
            <a:r>
              <a:rPr lang="zh-CN" altLang="en-US" sz="1100" dirty="0">
                <a:latin typeface="微软雅黑" pitchFamily="34" charset="-122"/>
                <a:ea typeface="微软雅黑" pitchFamily="34" charset="-122"/>
              </a:rPr>
              <a:t>、看护观众切勿人为恶意破坏展品；</a:t>
            </a:r>
            <a:endParaRPr lang="en-US" altLang="zh-CN" sz="1100" dirty="0">
              <a:latin typeface="微软雅黑" pitchFamily="34" charset="-122"/>
              <a:ea typeface="微软雅黑" pitchFamily="34" charset="-122"/>
            </a:endParaRPr>
          </a:p>
          <a:p>
            <a:pPr>
              <a:lnSpc>
                <a:spcPct val="150000"/>
              </a:lnSpc>
            </a:pPr>
            <a:r>
              <a:rPr lang="en-US" altLang="zh-CN" sz="1100" dirty="0">
                <a:latin typeface="微软雅黑" pitchFamily="34" charset="-122"/>
                <a:ea typeface="微软雅黑" pitchFamily="34" charset="-122"/>
              </a:rPr>
              <a:t>3</a:t>
            </a:r>
            <a:r>
              <a:rPr lang="zh-CN" altLang="en-US" sz="1100" dirty="0">
                <a:latin typeface="微软雅黑" pitchFamily="34" charset="-122"/>
                <a:ea typeface="微软雅黑" pitchFamily="34" charset="-122"/>
              </a:rPr>
              <a:t>、指导观众操作展品，切勿违规操作以免造成伤害。</a:t>
            </a:r>
          </a:p>
        </p:txBody>
      </p:sp>
      <p:sp>
        <p:nvSpPr>
          <p:cNvPr id="16" name="TextBox 15"/>
          <p:cNvSpPr txBox="1"/>
          <p:nvPr/>
        </p:nvSpPr>
        <p:spPr>
          <a:xfrm>
            <a:off x="521491" y="4464179"/>
            <a:ext cx="8577783" cy="2110848"/>
          </a:xfrm>
          <a:prstGeom prst="rect">
            <a:avLst/>
          </a:prstGeom>
          <a:noFill/>
        </p:spPr>
        <p:txBody>
          <a:bodyPr wrap="square" lIns="56554" tIns="28276" rIns="56554" bIns="28276" rtlCol="0">
            <a:spAutoFit/>
          </a:bodyPr>
          <a:lstStyle/>
          <a:p>
            <a:pPr>
              <a:lnSpc>
                <a:spcPct val="150000"/>
              </a:lnSpc>
            </a:pPr>
            <a:r>
              <a:rPr lang="zh-CN" altLang="en-US" sz="1200" b="1" dirty="0">
                <a:latin typeface="微软雅黑" pitchFamily="34" charset="-122"/>
                <a:ea typeface="微软雅黑" pitchFamily="34" charset="-122"/>
              </a:rPr>
              <a:t>针对现场基础条件的需求：</a:t>
            </a:r>
          </a:p>
          <a:p>
            <a:pPr>
              <a:lnSpc>
                <a:spcPct val="150000"/>
              </a:lnSpc>
            </a:pPr>
            <a:r>
              <a:rPr lang="en-US" altLang="zh-CN" sz="1100" dirty="0">
                <a:latin typeface="微软雅黑" pitchFamily="34" charset="-122"/>
                <a:ea typeface="微软雅黑" pitchFamily="34" charset="-122"/>
              </a:rPr>
              <a:t>1</a:t>
            </a:r>
            <a:r>
              <a:rPr lang="zh-CN" altLang="en-US" sz="1100" dirty="0">
                <a:latin typeface="微软雅黑" pitchFamily="34" charset="-122"/>
                <a:ea typeface="微软雅黑" pitchFamily="34" charset="-122"/>
              </a:rPr>
              <a:t>、展品吊挂基础需求：顶部每个吊挂点承重</a:t>
            </a:r>
            <a:r>
              <a:rPr lang="en-US" altLang="zh-CN" sz="1100" dirty="0">
                <a:latin typeface="微软雅黑" pitchFamily="34" charset="-122"/>
                <a:ea typeface="微软雅黑" pitchFamily="34" charset="-122"/>
              </a:rPr>
              <a:t>40KG</a:t>
            </a:r>
          </a:p>
          <a:p>
            <a:pPr>
              <a:lnSpc>
                <a:spcPct val="150000"/>
              </a:lnSpc>
            </a:pPr>
            <a:r>
              <a:rPr lang="en-US" altLang="zh-CN" sz="1100" dirty="0">
                <a:latin typeface="微软雅黑" pitchFamily="34" charset="-122"/>
                <a:ea typeface="微软雅黑" pitchFamily="34" charset="-122"/>
              </a:rPr>
              <a:t>2</a:t>
            </a:r>
            <a:r>
              <a:rPr lang="zh-CN" altLang="en-US" sz="1100" dirty="0">
                <a:latin typeface="微软雅黑" pitchFamily="34" charset="-122"/>
                <a:ea typeface="微软雅黑" pitchFamily="34" charset="-122"/>
              </a:rPr>
              <a:t>、展品壁挂基础需求：无</a:t>
            </a:r>
            <a:endParaRPr lang="en-US" altLang="zh-CN" sz="1100" dirty="0">
              <a:latin typeface="微软雅黑" pitchFamily="34" charset="-122"/>
              <a:ea typeface="微软雅黑" pitchFamily="34" charset="-122"/>
            </a:endParaRPr>
          </a:p>
          <a:p>
            <a:pPr>
              <a:lnSpc>
                <a:spcPct val="150000"/>
              </a:lnSpc>
            </a:pPr>
            <a:r>
              <a:rPr lang="en-US" altLang="zh-CN" sz="1100" dirty="0">
                <a:latin typeface="微软雅黑" pitchFamily="34" charset="-122"/>
                <a:ea typeface="微软雅黑" pitchFamily="34" charset="-122"/>
              </a:rPr>
              <a:t>3</a:t>
            </a:r>
            <a:r>
              <a:rPr lang="zh-CN" altLang="en-US" sz="1100" dirty="0">
                <a:latin typeface="微软雅黑" pitchFamily="34" charset="-122"/>
                <a:ea typeface="微软雅黑" pitchFamily="34" charset="-122"/>
              </a:rPr>
              <a:t>、用电需求：有 </a:t>
            </a:r>
            <a:r>
              <a:rPr lang="en-US" altLang="zh-CN" sz="1100" dirty="0">
                <a:latin typeface="微软雅黑" pitchFamily="34" charset="-122"/>
                <a:ea typeface="微软雅黑" pitchFamily="34" charset="-122"/>
              </a:rPr>
              <a:t>220V , 3.0kw</a:t>
            </a:r>
          </a:p>
          <a:p>
            <a:pPr>
              <a:lnSpc>
                <a:spcPct val="150000"/>
              </a:lnSpc>
            </a:pPr>
            <a:r>
              <a:rPr lang="en-US" altLang="zh-CN" sz="1100" dirty="0">
                <a:latin typeface="微软雅黑" pitchFamily="34" charset="-122"/>
                <a:ea typeface="微软雅黑" pitchFamily="34" charset="-122"/>
              </a:rPr>
              <a:t>4</a:t>
            </a:r>
            <a:r>
              <a:rPr lang="zh-CN" altLang="en-US" sz="1100" dirty="0">
                <a:latin typeface="微软雅黑" pitchFamily="34" charset="-122"/>
                <a:ea typeface="微软雅黑" pitchFamily="34" charset="-122"/>
              </a:rPr>
              <a:t>、用水需求：无</a:t>
            </a:r>
            <a:endParaRPr lang="en-US" altLang="zh-CN" sz="1100" dirty="0">
              <a:latin typeface="微软雅黑" pitchFamily="34" charset="-122"/>
              <a:ea typeface="微软雅黑" pitchFamily="34" charset="-122"/>
            </a:endParaRPr>
          </a:p>
          <a:p>
            <a:pPr>
              <a:lnSpc>
                <a:spcPct val="150000"/>
              </a:lnSpc>
            </a:pPr>
            <a:r>
              <a:rPr lang="en-US" altLang="zh-CN" sz="1100" dirty="0">
                <a:latin typeface="微软雅黑" pitchFamily="34" charset="-122"/>
                <a:ea typeface="微软雅黑" pitchFamily="34" charset="-122"/>
              </a:rPr>
              <a:t>5</a:t>
            </a:r>
            <a:r>
              <a:rPr lang="zh-CN" altLang="en-US" sz="1100" dirty="0">
                <a:latin typeface="微软雅黑" pitchFamily="34" charset="-122"/>
                <a:ea typeface="微软雅黑" pitchFamily="34" charset="-122"/>
              </a:rPr>
              <a:t>、独立设备间需求：有</a:t>
            </a:r>
            <a:endParaRPr lang="en-US" altLang="zh-CN" sz="1100" dirty="0">
              <a:latin typeface="微软雅黑" pitchFamily="34" charset="-122"/>
              <a:ea typeface="微软雅黑" pitchFamily="34" charset="-122"/>
            </a:endParaRPr>
          </a:p>
          <a:p>
            <a:pPr>
              <a:lnSpc>
                <a:spcPct val="150000"/>
              </a:lnSpc>
            </a:pPr>
            <a:r>
              <a:rPr lang="en-US" altLang="zh-CN" sz="1100" dirty="0">
                <a:latin typeface="微软雅黑" pitchFamily="34" charset="-122"/>
                <a:ea typeface="微软雅黑" pitchFamily="34" charset="-122"/>
              </a:rPr>
              <a:t>6</a:t>
            </a:r>
            <a:r>
              <a:rPr lang="zh-CN" altLang="en-US" sz="1100" dirty="0">
                <a:latin typeface="微软雅黑" pitchFamily="34" charset="-122"/>
                <a:ea typeface="微软雅黑" pitchFamily="34" charset="-122"/>
              </a:rPr>
              <a:t>、环境灯光需求：不低于</a:t>
            </a:r>
            <a:r>
              <a:rPr lang="en-US" altLang="zh-CN" sz="1100" dirty="0">
                <a:latin typeface="微软雅黑" pitchFamily="34" charset="-122"/>
                <a:ea typeface="微软雅黑" pitchFamily="34" charset="-122"/>
              </a:rPr>
              <a:t>300LUX</a:t>
            </a:r>
            <a:r>
              <a:rPr lang="zh-CN" altLang="en-US" sz="1100" dirty="0">
                <a:latin typeface="微软雅黑" pitchFamily="34" charset="-122"/>
                <a:ea typeface="微软雅黑" pitchFamily="34" charset="-122"/>
              </a:rPr>
              <a:t>，色温</a:t>
            </a:r>
            <a:r>
              <a:rPr lang="en-US" altLang="zh-CN" sz="1100" dirty="0">
                <a:latin typeface="微软雅黑" pitchFamily="34" charset="-122"/>
                <a:ea typeface="微软雅黑" pitchFamily="34" charset="-122"/>
              </a:rPr>
              <a:t>4000K</a:t>
            </a:r>
            <a:r>
              <a:rPr lang="zh-CN" altLang="en-US" sz="1100" dirty="0">
                <a:latin typeface="微软雅黑" pitchFamily="34" charset="-122"/>
                <a:ea typeface="微软雅黑" pitchFamily="34" charset="-122"/>
              </a:rPr>
              <a:t>，显色性不低于</a:t>
            </a:r>
            <a:r>
              <a:rPr lang="en-US" altLang="zh-CN" sz="1100" dirty="0">
                <a:latin typeface="微软雅黑" pitchFamily="34" charset="-122"/>
                <a:ea typeface="微软雅黑" pitchFamily="34" charset="-122"/>
              </a:rPr>
              <a:t>80%</a:t>
            </a:r>
          </a:p>
          <a:p>
            <a:pPr>
              <a:lnSpc>
                <a:spcPct val="150000"/>
              </a:lnSpc>
            </a:pPr>
            <a:r>
              <a:rPr lang="en-US" altLang="zh-CN" sz="1100" dirty="0">
                <a:latin typeface="微软雅黑" pitchFamily="34" charset="-122"/>
                <a:ea typeface="微软雅黑" pitchFamily="34" charset="-122"/>
              </a:rPr>
              <a:t>7</a:t>
            </a:r>
            <a:r>
              <a:rPr lang="zh-CN" altLang="en-US" sz="1100" dirty="0">
                <a:latin typeface="微软雅黑" pitchFamily="34" charset="-122"/>
                <a:ea typeface="微软雅黑" pitchFamily="34" charset="-122"/>
              </a:rPr>
              <a:t>、其他特殊需求：地面膨胀螺栓固定</a:t>
            </a:r>
          </a:p>
        </p:txBody>
      </p:sp>
      <p:sp>
        <p:nvSpPr>
          <p:cNvPr id="17" name="灯片编号占位符 1"/>
          <p:cNvSpPr>
            <a:spLocks noGrp="1"/>
          </p:cNvSpPr>
          <p:nvPr>
            <p:ph type="sldNum" sz="quarter" idx="4294967295"/>
          </p:nvPr>
        </p:nvSpPr>
        <p:spPr>
          <a:xfrm>
            <a:off x="4291718" y="6320270"/>
            <a:ext cx="551141" cy="607586"/>
          </a:xfrm>
          <a:prstGeom prst="rect">
            <a:avLst/>
          </a:prstGeom>
        </p:spPr>
        <p:txBody>
          <a:bodyPr lIns="80105" tIns="40053" rIns="80105" bIns="40053"/>
          <a:lstStyle/>
          <a:p>
            <a:pPr>
              <a:defRPr/>
            </a:pPr>
            <a:fld id="{6275083B-09AA-4E6B-8A4B-6AD9741B6767}" type="slidenum">
              <a:rPr lang="zh-CN" altLang="en-US" smtClean="0"/>
              <a:pPr>
                <a:defRPr/>
              </a:pPr>
              <a:t>8</a:t>
            </a:fld>
            <a:endParaRPr lang="en-US" altLang="zh-CN" dirty="0"/>
          </a:p>
        </p:txBody>
      </p:sp>
    </p:spTree>
    <p:extLst>
      <p:ext uri="{BB962C8B-B14F-4D97-AF65-F5344CB8AC3E}">
        <p14:creationId xmlns:p14="http://schemas.microsoft.com/office/powerpoint/2010/main" val="245875005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 name="TextBox 57"/>
          <p:cNvSpPr txBox="1"/>
          <p:nvPr/>
        </p:nvSpPr>
        <p:spPr>
          <a:xfrm>
            <a:off x="487516" y="448494"/>
            <a:ext cx="3741036" cy="5273917"/>
          </a:xfrm>
          <a:prstGeom prst="rect">
            <a:avLst/>
          </a:prstGeom>
          <a:noFill/>
        </p:spPr>
        <p:txBody>
          <a:bodyPr wrap="square" lIns="56554" tIns="28276" rIns="56554" bIns="28276" rtlCol="0">
            <a:spAutoFit/>
          </a:bodyPr>
          <a:lstStyle/>
          <a:p>
            <a:pPr>
              <a:lnSpc>
                <a:spcPct val="150000"/>
              </a:lnSpc>
            </a:pPr>
            <a:r>
              <a:rPr lang="zh-CN" altLang="en-US" sz="1200" b="1" dirty="0">
                <a:latin typeface="微软雅黑" pitchFamily="34" charset="-122"/>
                <a:ea typeface="微软雅黑" pitchFamily="34" charset="-122"/>
              </a:rPr>
              <a:t>展品设计制作主要材料</a:t>
            </a:r>
            <a:r>
              <a:rPr lang="en-US" altLang="zh-CN" sz="1200" b="1" dirty="0">
                <a:latin typeface="微软雅黑" pitchFamily="34" charset="-122"/>
                <a:ea typeface="微软雅黑" pitchFamily="34" charset="-122"/>
              </a:rPr>
              <a:t>/</a:t>
            </a:r>
            <a:r>
              <a:rPr lang="zh-CN" altLang="en-US" sz="1200" b="1" dirty="0">
                <a:latin typeface="微软雅黑" pitchFamily="34" charset="-122"/>
                <a:ea typeface="微软雅黑" pitchFamily="34" charset="-122"/>
              </a:rPr>
              <a:t>设备要求：</a:t>
            </a:r>
          </a:p>
          <a:p>
            <a:pPr>
              <a:lnSpc>
                <a:spcPct val="150000"/>
              </a:lnSpc>
            </a:pPr>
            <a:r>
              <a:rPr lang="en-US" altLang="zh-CN" sz="1100" dirty="0">
                <a:latin typeface="微软雅黑" pitchFamily="34" charset="-122"/>
                <a:ea typeface="微软雅黑" pitchFamily="34" charset="-122"/>
              </a:rPr>
              <a:t>1</a:t>
            </a:r>
            <a:r>
              <a:rPr lang="zh-CN" altLang="en-US" sz="1100" dirty="0">
                <a:latin typeface="微软雅黑" pitchFamily="34" charset="-122"/>
                <a:ea typeface="微软雅黑" pitchFamily="34" charset="-122"/>
              </a:rPr>
              <a:t>、台面</a:t>
            </a:r>
            <a:r>
              <a:rPr lang="zh-CN" altLang="en-US" sz="1100" dirty="0" smtClean="0">
                <a:latin typeface="微软雅黑" pitchFamily="34" charset="-122"/>
                <a:ea typeface="微软雅黑" pitchFamily="34" charset="-122"/>
              </a:rPr>
              <a:t>：地台面地</a:t>
            </a:r>
            <a:r>
              <a:rPr lang="zh-CN" altLang="en-US" sz="1100" dirty="0">
                <a:latin typeface="微软雅黑" pitchFamily="34" charset="-122"/>
                <a:ea typeface="微软雅黑" pitchFamily="34" charset="-122"/>
              </a:rPr>
              <a:t>胶</a:t>
            </a:r>
            <a:endParaRPr lang="en-US" altLang="zh-CN" sz="1100" dirty="0">
              <a:latin typeface="微软雅黑" pitchFamily="34" charset="-122"/>
              <a:ea typeface="微软雅黑" pitchFamily="34" charset="-122"/>
            </a:endParaRPr>
          </a:p>
          <a:p>
            <a:pPr>
              <a:lnSpc>
                <a:spcPct val="150000"/>
              </a:lnSpc>
            </a:pPr>
            <a:r>
              <a:rPr lang="en-US" altLang="zh-CN" sz="1100" dirty="0">
                <a:latin typeface="微软雅黑" pitchFamily="34" charset="-122"/>
                <a:ea typeface="微软雅黑" pitchFamily="34" charset="-122"/>
              </a:rPr>
              <a:t>2</a:t>
            </a:r>
            <a:r>
              <a:rPr lang="zh-CN" altLang="en-US" sz="1100" dirty="0">
                <a:latin typeface="微软雅黑" pitchFamily="34" charset="-122"/>
                <a:ea typeface="微软雅黑" pitchFamily="34" charset="-122"/>
              </a:rPr>
              <a:t>、台体：阻燃胶合板基层喷漆、高清写真喷</a:t>
            </a:r>
            <a:r>
              <a:rPr lang="zh-CN" altLang="en-US" sz="1100" dirty="0" smtClean="0">
                <a:latin typeface="微软雅黑" pitchFamily="34" charset="-122"/>
                <a:ea typeface="微软雅黑" pitchFamily="34" charset="-122"/>
              </a:rPr>
              <a:t>绘</a:t>
            </a:r>
            <a:endParaRPr lang="en-US" altLang="zh-CN" sz="1100" dirty="0">
              <a:latin typeface="微软雅黑" pitchFamily="34" charset="-122"/>
              <a:ea typeface="微软雅黑" pitchFamily="34" charset="-122"/>
            </a:endParaRPr>
          </a:p>
          <a:p>
            <a:pPr>
              <a:lnSpc>
                <a:spcPct val="150000"/>
              </a:lnSpc>
            </a:pPr>
            <a:r>
              <a:rPr lang="en-US" altLang="zh-CN" sz="1100" dirty="0">
                <a:latin typeface="微软雅黑" pitchFamily="34" charset="-122"/>
                <a:ea typeface="微软雅黑" pitchFamily="34" charset="-122"/>
              </a:rPr>
              <a:t>3</a:t>
            </a:r>
            <a:r>
              <a:rPr lang="zh-CN" altLang="en-US" sz="1100" dirty="0">
                <a:latin typeface="微软雅黑" pitchFamily="34" charset="-122"/>
                <a:ea typeface="微软雅黑" pitchFamily="34" charset="-122"/>
              </a:rPr>
              <a:t>、骨架：</a:t>
            </a:r>
            <a:r>
              <a:rPr lang="en-US" altLang="zh-CN" sz="1100" dirty="0">
                <a:latin typeface="微软雅黑" pitchFamily="34" charset="-122"/>
                <a:ea typeface="微软雅黑" pitchFamily="34" charset="-122"/>
              </a:rPr>
              <a:t> 30X30X2.5</a:t>
            </a:r>
            <a:r>
              <a:rPr lang="zh-CN" altLang="en-US" sz="1100" dirty="0">
                <a:latin typeface="微软雅黑" pitchFamily="34" charset="-122"/>
                <a:ea typeface="微软雅黑" pitchFamily="34" charset="-122"/>
              </a:rPr>
              <a:t>镀锌</a:t>
            </a:r>
            <a:r>
              <a:rPr lang="zh-CN" altLang="en-US" sz="1100" dirty="0" smtClean="0">
                <a:latin typeface="微软雅黑" pitchFamily="34" charset="-122"/>
                <a:ea typeface="微软雅黑" pitchFamily="34" charset="-122"/>
              </a:rPr>
              <a:t>钢管</a:t>
            </a:r>
            <a:endParaRPr lang="en-US" altLang="zh-CN" sz="1100" dirty="0">
              <a:latin typeface="微软雅黑" pitchFamily="34" charset="-122"/>
              <a:ea typeface="微软雅黑" pitchFamily="34" charset="-122"/>
            </a:endParaRPr>
          </a:p>
          <a:p>
            <a:pPr>
              <a:lnSpc>
                <a:spcPct val="150000"/>
              </a:lnSpc>
            </a:pPr>
            <a:r>
              <a:rPr lang="en-US" altLang="zh-CN" sz="1100" dirty="0">
                <a:latin typeface="微软雅黑" pitchFamily="34" charset="-122"/>
                <a:ea typeface="微软雅黑" pitchFamily="34" charset="-122"/>
              </a:rPr>
              <a:t>4</a:t>
            </a:r>
            <a:r>
              <a:rPr lang="zh-CN" altLang="en-US" sz="1100" dirty="0">
                <a:latin typeface="微软雅黑" pitchFamily="34" charset="-122"/>
                <a:ea typeface="微软雅黑" pitchFamily="34" charset="-122"/>
              </a:rPr>
              <a:t>、踢脚：无</a:t>
            </a:r>
            <a:endParaRPr lang="en-US" altLang="zh-CN" sz="1100" dirty="0">
              <a:latin typeface="微软雅黑" pitchFamily="34" charset="-122"/>
              <a:ea typeface="微软雅黑" pitchFamily="34" charset="-122"/>
            </a:endParaRPr>
          </a:p>
          <a:p>
            <a:pPr>
              <a:lnSpc>
                <a:spcPct val="150000"/>
              </a:lnSpc>
            </a:pPr>
            <a:r>
              <a:rPr lang="en-US" altLang="zh-CN" sz="1100" dirty="0">
                <a:latin typeface="微软雅黑" pitchFamily="34" charset="-122"/>
                <a:ea typeface="微软雅黑" pitchFamily="34" charset="-122"/>
              </a:rPr>
              <a:t>5</a:t>
            </a:r>
            <a:r>
              <a:rPr lang="zh-CN" altLang="en-US" sz="1100" dirty="0">
                <a:latin typeface="微软雅黑" pitchFamily="34" charset="-122"/>
                <a:ea typeface="微软雅黑" pitchFamily="34" charset="-122"/>
              </a:rPr>
              <a:t>、设备：定制人体模型、定制大脑模型、定制眼球模型</a:t>
            </a:r>
            <a:r>
              <a:rPr lang="zh-CN" altLang="en-US" sz="1100" dirty="0" smtClean="0">
                <a:latin typeface="微软雅黑" pitchFamily="34" charset="-122"/>
                <a:ea typeface="微软雅黑" pitchFamily="34" charset="-122"/>
              </a:rPr>
              <a:t>、吊挂细胞模型、电脑、</a:t>
            </a:r>
            <a:r>
              <a:rPr lang="en-US" altLang="zh-CN" sz="1100" dirty="0">
                <a:latin typeface="微软雅黑" pitchFamily="34" charset="-122"/>
                <a:ea typeface="微软雅黑" pitchFamily="34" charset="-122"/>
              </a:rPr>
              <a:t> UPS</a:t>
            </a:r>
            <a:r>
              <a:rPr lang="zh-CN" altLang="en-US" sz="1100" dirty="0">
                <a:latin typeface="微软雅黑" pitchFamily="34" charset="-122"/>
                <a:ea typeface="微软雅黑" pitchFamily="34" charset="-122"/>
              </a:rPr>
              <a:t>电源</a:t>
            </a:r>
            <a:r>
              <a:rPr lang="zh-CN" altLang="en-US" sz="1100" dirty="0" smtClean="0">
                <a:latin typeface="微软雅黑" pitchFamily="34" charset="-122"/>
                <a:ea typeface="微软雅黑" pitchFamily="34" charset="-122"/>
              </a:rPr>
              <a:t>、中</a:t>
            </a:r>
            <a:r>
              <a:rPr lang="zh-CN" altLang="en-US" sz="1100" dirty="0">
                <a:latin typeface="微软雅黑" pitchFamily="34" charset="-122"/>
                <a:ea typeface="微软雅黑" pitchFamily="34" charset="-122"/>
              </a:rPr>
              <a:t>控系统</a:t>
            </a:r>
            <a:r>
              <a:rPr lang="zh-CN" altLang="en-US" sz="1100" dirty="0" smtClean="0">
                <a:latin typeface="微软雅黑" pitchFamily="34" charset="-122"/>
                <a:ea typeface="微软雅黑" pitchFamily="34" charset="-122"/>
              </a:rPr>
              <a:t>、空气</a:t>
            </a:r>
            <a:r>
              <a:rPr lang="zh-CN" altLang="en-US" sz="1100" dirty="0">
                <a:latin typeface="微软雅黑" pitchFamily="34" charset="-122"/>
                <a:ea typeface="微软雅黑" pitchFamily="34" charset="-122"/>
              </a:rPr>
              <a:t>开关、漏电保护器、音箱</a:t>
            </a:r>
            <a:r>
              <a:rPr lang="zh-CN" altLang="en-US" sz="1100" dirty="0" smtClean="0">
                <a:latin typeface="微软雅黑" pitchFamily="34" charset="-122"/>
                <a:ea typeface="微软雅黑" pitchFamily="34" charset="-122"/>
              </a:rPr>
              <a:t>、激光投影机（包含定制短焦镜头），播放电视机（</a:t>
            </a:r>
            <a:r>
              <a:rPr lang="en-US" altLang="zh-CN" sz="1100" dirty="0" smtClean="0">
                <a:latin typeface="微软雅黑" pitchFamily="34" charset="-122"/>
                <a:ea typeface="微软雅黑" pitchFamily="34" charset="-122"/>
              </a:rPr>
              <a:t>65</a:t>
            </a:r>
            <a:r>
              <a:rPr lang="zh-CN" altLang="en-US" sz="1100" dirty="0" smtClean="0">
                <a:latin typeface="微软雅黑" pitchFamily="34" charset="-122"/>
                <a:ea typeface="微软雅黑" pitchFamily="34" charset="-122"/>
              </a:rPr>
              <a:t>寸），播放控制系统，立体声音箱、功放等</a:t>
            </a:r>
            <a:endParaRPr lang="en-US" altLang="zh-CN" sz="1100" dirty="0">
              <a:latin typeface="微软雅黑" pitchFamily="34" charset="-122"/>
              <a:ea typeface="微软雅黑" pitchFamily="34" charset="-122"/>
            </a:endParaRPr>
          </a:p>
          <a:p>
            <a:pPr>
              <a:lnSpc>
                <a:spcPct val="150000"/>
              </a:lnSpc>
            </a:pPr>
            <a:r>
              <a:rPr lang="en-US" altLang="zh-CN" sz="1100" dirty="0">
                <a:latin typeface="微软雅黑" pitchFamily="34" charset="-122"/>
                <a:ea typeface="微软雅黑" pitchFamily="34" charset="-122"/>
              </a:rPr>
              <a:t>6</a:t>
            </a:r>
            <a:r>
              <a:rPr lang="zh-CN" altLang="en-US" sz="1100" dirty="0" smtClean="0">
                <a:latin typeface="微软雅黑" pitchFamily="34" charset="-122"/>
                <a:ea typeface="微软雅黑" pitchFamily="34" charset="-122"/>
              </a:rPr>
              <a:t>、展品说明牌：烤漆钢板丝打印</a:t>
            </a:r>
            <a:r>
              <a:rPr lang="en-US" altLang="zh-CN" sz="1100" dirty="0" smtClean="0">
                <a:latin typeface="微软雅黑" pitchFamily="34" charset="-122"/>
                <a:ea typeface="微软雅黑" pitchFamily="34" charset="-122"/>
              </a:rPr>
              <a:t>/</a:t>
            </a:r>
            <a:r>
              <a:rPr lang="zh-CN" altLang="en-US" sz="1100" dirty="0" smtClean="0">
                <a:latin typeface="微软雅黑" pitchFamily="34" charset="-122"/>
                <a:ea typeface="微软雅黑" pitchFamily="34" charset="-122"/>
              </a:rPr>
              <a:t>依后期布展设计要求设计及制作</a:t>
            </a:r>
            <a:endParaRPr lang="en-US" altLang="zh-CN" sz="1100" dirty="0">
              <a:latin typeface="微软雅黑" pitchFamily="34" charset="-122"/>
              <a:ea typeface="微软雅黑" pitchFamily="34" charset="-122"/>
            </a:endParaRPr>
          </a:p>
          <a:p>
            <a:pPr>
              <a:lnSpc>
                <a:spcPct val="150000"/>
              </a:lnSpc>
            </a:pPr>
            <a:r>
              <a:rPr lang="en-US" altLang="zh-CN" sz="1100" dirty="0">
                <a:latin typeface="微软雅黑" pitchFamily="34" charset="-122"/>
                <a:ea typeface="微软雅黑" pitchFamily="34" charset="-122"/>
              </a:rPr>
              <a:t>7</a:t>
            </a:r>
            <a:r>
              <a:rPr lang="zh-CN" altLang="en-US" sz="1100" dirty="0" smtClean="0">
                <a:latin typeface="微软雅黑" pitchFamily="34" charset="-122"/>
                <a:ea typeface="微软雅黑" pitchFamily="34" charset="-122"/>
              </a:rPr>
              <a:t>、展品图文板：依后期布展设计总体效果要求设计及制作</a:t>
            </a:r>
            <a:endParaRPr lang="en-US" altLang="zh-CN" sz="1100" dirty="0">
              <a:latin typeface="微软雅黑" pitchFamily="34" charset="-122"/>
              <a:ea typeface="微软雅黑" pitchFamily="34" charset="-122"/>
            </a:endParaRPr>
          </a:p>
          <a:p>
            <a:pPr>
              <a:lnSpc>
                <a:spcPct val="150000"/>
              </a:lnSpc>
            </a:pPr>
            <a:r>
              <a:rPr lang="en-US" altLang="zh-CN" sz="1100" dirty="0">
                <a:latin typeface="微软雅黑" pitchFamily="34" charset="-122"/>
                <a:ea typeface="微软雅黑" pitchFamily="34" charset="-122"/>
              </a:rPr>
              <a:t>8</a:t>
            </a:r>
            <a:r>
              <a:rPr lang="zh-CN" altLang="en-US" sz="1100" dirty="0">
                <a:latin typeface="微软雅黑" pitchFamily="34" charset="-122"/>
                <a:ea typeface="微软雅黑" pitchFamily="34" charset="-122"/>
              </a:rPr>
              <a:t>、其他</a:t>
            </a:r>
            <a:r>
              <a:rPr lang="zh-CN" altLang="en-US" sz="1100" dirty="0" smtClean="0">
                <a:latin typeface="微软雅黑" pitchFamily="34" charset="-122"/>
                <a:ea typeface="微软雅黑" pitchFamily="34" charset="-122"/>
              </a:rPr>
              <a:t>：顶部吊挂模型、地台、木质</a:t>
            </a:r>
            <a:r>
              <a:rPr lang="en-US" altLang="zh-CN" sz="1100" dirty="0" smtClean="0">
                <a:latin typeface="微软雅黑" pitchFamily="34" charset="-122"/>
                <a:ea typeface="微软雅黑" pitchFamily="34" charset="-122"/>
              </a:rPr>
              <a:t>+</a:t>
            </a:r>
            <a:r>
              <a:rPr lang="zh-CN" altLang="en-US" sz="1100" dirty="0" smtClean="0">
                <a:latin typeface="微软雅黑" pitchFamily="34" charset="-122"/>
                <a:ea typeface="微软雅黑" pitchFamily="34" charset="-122"/>
              </a:rPr>
              <a:t>玻璃围栏、顶部弧形造型及立体字的设计与制作。</a:t>
            </a:r>
            <a:endParaRPr lang="en-US" altLang="zh-CN" sz="1100" dirty="0">
              <a:latin typeface="微软雅黑" pitchFamily="34" charset="-122"/>
              <a:ea typeface="微软雅黑" pitchFamily="34" charset="-122"/>
            </a:endParaRPr>
          </a:p>
          <a:p>
            <a:pPr>
              <a:lnSpc>
                <a:spcPct val="150000"/>
              </a:lnSpc>
            </a:pPr>
            <a:endParaRPr lang="en-US" altLang="zh-CN" sz="1000" dirty="0">
              <a:latin typeface="微软雅黑" pitchFamily="34" charset="-122"/>
              <a:ea typeface="微软雅黑" pitchFamily="34" charset="-122"/>
            </a:endParaRPr>
          </a:p>
          <a:p>
            <a:pPr>
              <a:lnSpc>
                <a:spcPct val="150000"/>
              </a:lnSpc>
            </a:pPr>
            <a:endParaRPr lang="en-US" altLang="zh-CN" sz="1000" dirty="0">
              <a:latin typeface="微软雅黑" pitchFamily="34" charset="-122"/>
              <a:ea typeface="微软雅黑" pitchFamily="34" charset="-122"/>
            </a:endParaRPr>
          </a:p>
          <a:p>
            <a:pPr>
              <a:lnSpc>
                <a:spcPct val="150000"/>
              </a:lnSpc>
            </a:pPr>
            <a:endParaRPr lang="en-US" altLang="zh-CN" sz="1000" dirty="0">
              <a:latin typeface="微软雅黑" pitchFamily="34" charset="-122"/>
              <a:ea typeface="微软雅黑" pitchFamily="34" charset="-122"/>
            </a:endParaRPr>
          </a:p>
          <a:p>
            <a:pPr>
              <a:lnSpc>
                <a:spcPct val="150000"/>
              </a:lnSpc>
            </a:pPr>
            <a:endParaRPr lang="en-US" altLang="zh-CN" sz="1000" dirty="0">
              <a:latin typeface="微软雅黑" pitchFamily="34" charset="-122"/>
              <a:ea typeface="微软雅黑" pitchFamily="34" charset="-122"/>
            </a:endParaRPr>
          </a:p>
          <a:p>
            <a:pPr>
              <a:lnSpc>
                <a:spcPct val="150000"/>
              </a:lnSpc>
            </a:pPr>
            <a:endParaRPr lang="en-US" altLang="zh-CN" sz="1000" dirty="0">
              <a:latin typeface="微软雅黑" pitchFamily="34" charset="-122"/>
              <a:ea typeface="微软雅黑" pitchFamily="34" charset="-122"/>
            </a:endParaRPr>
          </a:p>
          <a:p>
            <a:pPr>
              <a:lnSpc>
                <a:spcPct val="150000"/>
              </a:lnSpc>
            </a:pPr>
            <a:endParaRPr lang="zh-CN" altLang="en-US" sz="1000" dirty="0">
              <a:latin typeface="微软雅黑" pitchFamily="34" charset="-122"/>
              <a:ea typeface="微软雅黑" pitchFamily="34" charset="-122"/>
            </a:endParaRPr>
          </a:p>
        </p:txBody>
      </p:sp>
      <p:sp>
        <p:nvSpPr>
          <p:cNvPr id="26" name="TextBox 25"/>
          <p:cNvSpPr txBox="1"/>
          <p:nvPr/>
        </p:nvSpPr>
        <p:spPr>
          <a:xfrm>
            <a:off x="549500" y="285073"/>
            <a:ext cx="1450741" cy="122611"/>
          </a:xfrm>
          <a:prstGeom prst="rect">
            <a:avLst/>
          </a:prstGeom>
          <a:noFill/>
        </p:spPr>
        <p:txBody>
          <a:bodyPr wrap="square" lIns="0" tIns="0" rIns="0" bIns="28291" rtlCol="0">
            <a:spAutoFit/>
          </a:bodyPr>
          <a:lstStyle/>
          <a:p>
            <a:pPr>
              <a:lnSpc>
                <a:spcPts val="743"/>
              </a:lnSpc>
            </a:pPr>
            <a:r>
              <a:rPr lang="zh-CN" altLang="en-US" sz="1100" dirty="0">
                <a:solidFill>
                  <a:srgbClr val="58585A"/>
                </a:solidFill>
                <a:latin typeface="微软雅黑" pitchFamily="34" charset="-122"/>
                <a:ea typeface="微软雅黑" pitchFamily="34" charset="-122"/>
                <a:cs typeface="Times New Roman" pitchFamily="18" charset="0"/>
              </a:rPr>
              <a:t>许昌市科学技术馆</a:t>
            </a:r>
          </a:p>
        </p:txBody>
      </p:sp>
      <p:sp>
        <p:nvSpPr>
          <p:cNvPr id="27" name="Freeform 3"/>
          <p:cNvSpPr/>
          <p:nvPr/>
        </p:nvSpPr>
        <p:spPr>
          <a:xfrm flipV="1">
            <a:off x="453382" y="383700"/>
            <a:ext cx="8333630" cy="44906"/>
          </a:xfrm>
          <a:custGeom>
            <a:avLst/>
            <a:gdLst>
              <a:gd name="connsiteX0" fmla="*/ 6350 w 12864795"/>
              <a:gd name="connsiteY0" fmla="*/ 6350 h 15240"/>
              <a:gd name="connsiteX1" fmla="*/ 12858445 w 12864795"/>
              <a:gd name="connsiteY1" fmla="*/ 6350 h 15240"/>
            </a:gdLst>
            <a:ahLst/>
            <a:cxnLst>
              <a:cxn ang="0">
                <a:pos x="connsiteX0" y="connsiteY0"/>
              </a:cxn>
              <a:cxn ang="1">
                <a:pos x="connsiteX1" y="connsiteY1"/>
              </a:cxn>
            </a:cxnLst>
            <a:rect l="l" t="t" r="r" b="b"/>
            <a:pathLst>
              <a:path w="12864795" h="15240">
                <a:moveTo>
                  <a:pt x="6350" y="6350"/>
                </a:moveTo>
                <a:lnTo>
                  <a:pt x="12858445" y="6350"/>
                </a:lnTo>
              </a:path>
            </a:pathLst>
          </a:custGeom>
          <a:ln w="12700">
            <a:solidFill>
              <a:srgbClr val="000000">
                <a:alpha val="100000"/>
              </a:srgbClr>
            </a:solidFill>
            <a:prstDash val="solid"/>
          </a:ln>
        </p:spPr>
        <p:style>
          <a:lnRef idx="1">
            <a:schemeClr val="accent1"/>
          </a:lnRef>
          <a:fillRef idx="0">
            <a:schemeClr val="accent1"/>
          </a:fillRef>
          <a:effectRef idx="0">
            <a:schemeClr val="accent1"/>
          </a:effectRef>
          <a:fontRef idx="minor">
            <a:schemeClr val="tx1"/>
          </a:fontRef>
        </p:style>
        <p:txBody>
          <a:bodyPr lIns="56581" tIns="28291" rIns="56581" bIns="28291" rtlCol="0" anchor="ctr"/>
          <a:lstStyle/>
          <a:p>
            <a:pPr algn="ctr"/>
            <a:endParaRPr lang="zh-CN" altLang="en-US"/>
          </a:p>
        </p:txBody>
      </p:sp>
      <p:sp>
        <p:nvSpPr>
          <p:cNvPr id="28" name="TextBox 1"/>
          <p:cNvSpPr txBox="1"/>
          <p:nvPr/>
        </p:nvSpPr>
        <p:spPr>
          <a:xfrm>
            <a:off x="2329946" y="285734"/>
            <a:ext cx="1252913" cy="122611"/>
          </a:xfrm>
          <a:prstGeom prst="rect">
            <a:avLst/>
          </a:prstGeom>
          <a:noFill/>
        </p:spPr>
        <p:txBody>
          <a:bodyPr wrap="square" lIns="0" tIns="0" rIns="0" bIns="28291" rtlCol="0">
            <a:spAutoFit/>
          </a:bodyPr>
          <a:lstStyle/>
          <a:p>
            <a:pPr>
              <a:lnSpc>
                <a:spcPts val="743"/>
              </a:lnSpc>
            </a:pPr>
            <a:r>
              <a:rPr lang="zh-CN" altLang="en-US" sz="1100" dirty="0">
                <a:solidFill>
                  <a:srgbClr val="58585A"/>
                </a:solidFill>
                <a:latin typeface="微软雅黑" pitchFamily="34" charset="-122"/>
                <a:ea typeface="微软雅黑" pitchFamily="34" charset="-122"/>
                <a:cs typeface="Times New Roman" pitchFamily="18" charset="0"/>
              </a:rPr>
              <a:t>楼层   </a:t>
            </a:r>
            <a:r>
              <a:rPr lang="en-US" altLang="zh-CN" sz="1100" dirty="0">
                <a:solidFill>
                  <a:srgbClr val="58585A"/>
                </a:solidFill>
                <a:latin typeface="微软雅黑" pitchFamily="34" charset="-122"/>
                <a:ea typeface="微软雅黑" pitchFamily="34" charset="-122"/>
                <a:cs typeface="Times New Roman" pitchFamily="18" charset="0"/>
              </a:rPr>
              <a:t>3F</a:t>
            </a:r>
          </a:p>
        </p:txBody>
      </p:sp>
      <p:sp>
        <p:nvSpPr>
          <p:cNvPr id="29" name="TextBox 1"/>
          <p:cNvSpPr txBox="1"/>
          <p:nvPr/>
        </p:nvSpPr>
        <p:spPr>
          <a:xfrm>
            <a:off x="3978517" y="285732"/>
            <a:ext cx="1648569" cy="122611"/>
          </a:xfrm>
          <a:prstGeom prst="rect">
            <a:avLst/>
          </a:prstGeom>
          <a:noFill/>
        </p:spPr>
        <p:txBody>
          <a:bodyPr wrap="square" lIns="0" tIns="0" rIns="0" bIns="28291" rtlCol="0">
            <a:spAutoFit/>
          </a:bodyPr>
          <a:lstStyle/>
          <a:p>
            <a:pPr>
              <a:lnSpc>
                <a:spcPts val="743"/>
              </a:lnSpc>
            </a:pPr>
            <a:r>
              <a:rPr lang="zh-CN" altLang="en-US" sz="1100" dirty="0">
                <a:solidFill>
                  <a:srgbClr val="58585A"/>
                </a:solidFill>
                <a:latin typeface="微软雅黑" pitchFamily="34" charset="-122"/>
                <a:ea typeface="微软雅黑" pitchFamily="34" charset="-122"/>
                <a:cs typeface="Times New Roman" pitchFamily="18" charset="0"/>
              </a:rPr>
              <a:t>展厅</a:t>
            </a:r>
            <a:r>
              <a:rPr lang="en-US" altLang="zh-CN" sz="1100" dirty="0">
                <a:solidFill>
                  <a:srgbClr val="58585A"/>
                </a:solidFill>
                <a:latin typeface="微软雅黑" pitchFamily="34" charset="-122"/>
                <a:ea typeface="微软雅黑" pitchFamily="34" charset="-122"/>
                <a:cs typeface="Times New Roman" pitchFamily="18" charset="0"/>
              </a:rPr>
              <a:t>  </a:t>
            </a:r>
            <a:r>
              <a:rPr lang="zh-CN" altLang="en-US" sz="1100" dirty="0">
                <a:solidFill>
                  <a:srgbClr val="58585A"/>
                </a:solidFill>
                <a:latin typeface="微软雅黑" pitchFamily="34" charset="-122"/>
                <a:ea typeface="微软雅黑" pitchFamily="34" charset="-122"/>
                <a:cs typeface="Times New Roman" pitchFamily="18" charset="0"/>
              </a:rPr>
              <a:t>宇宙与生命</a:t>
            </a:r>
            <a:endParaRPr lang="en-US" altLang="zh-CN" sz="1100" dirty="0">
              <a:solidFill>
                <a:srgbClr val="58585A"/>
              </a:solidFill>
              <a:latin typeface="微软雅黑" pitchFamily="34" charset="-122"/>
              <a:ea typeface="微软雅黑" pitchFamily="34" charset="-122"/>
              <a:cs typeface="Times New Roman" pitchFamily="18" charset="0"/>
            </a:endParaRPr>
          </a:p>
        </p:txBody>
      </p:sp>
      <p:sp>
        <p:nvSpPr>
          <p:cNvPr id="30" name="TextBox 29"/>
          <p:cNvSpPr txBox="1"/>
          <p:nvPr/>
        </p:nvSpPr>
        <p:spPr>
          <a:xfrm>
            <a:off x="5910288" y="285072"/>
            <a:ext cx="1450741" cy="122611"/>
          </a:xfrm>
          <a:prstGeom prst="rect">
            <a:avLst/>
          </a:prstGeom>
          <a:noFill/>
        </p:spPr>
        <p:txBody>
          <a:bodyPr wrap="square" lIns="0" tIns="0" rIns="0" bIns="28291" rtlCol="0">
            <a:spAutoFit/>
          </a:bodyPr>
          <a:lstStyle/>
          <a:p>
            <a:pPr>
              <a:lnSpc>
                <a:spcPts val="743"/>
              </a:lnSpc>
            </a:pPr>
            <a:r>
              <a:rPr lang="zh-CN" altLang="en-US" sz="1100" dirty="0">
                <a:solidFill>
                  <a:srgbClr val="58585A"/>
                </a:solidFill>
                <a:latin typeface="微软雅黑" pitchFamily="34" charset="-122"/>
                <a:ea typeface="微软雅黑" pitchFamily="34" charset="-122"/>
                <a:cs typeface="Times New Roman" pitchFamily="18" charset="0"/>
              </a:rPr>
              <a:t>展区    珍爱生命</a:t>
            </a:r>
          </a:p>
        </p:txBody>
      </p:sp>
      <p:cxnSp>
        <p:nvCxnSpPr>
          <p:cNvPr id="31" name="直接连接符 30"/>
          <p:cNvCxnSpPr/>
          <p:nvPr/>
        </p:nvCxnSpPr>
        <p:spPr>
          <a:xfrm rot="5400000">
            <a:off x="2156846" y="321508"/>
            <a:ext cx="214314" cy="1466"/>
          </a:xfrm>
          <a:prstGeom prst="line">
            <a:avLst/>
          </a:prstGeom>
        </p:spPr>
        <p:style>
          <a:lnRef idx="1">
            <a:schemeClr val="dk1"/>
          </a:lnRef>
          <a:fillRef idx="0">
            <a:schemeClr val="dk1"/>
          </a:fillRef>
          <a:effectRef idx="0">
            <a:schemeClr val="dk1"/>
          </a:effectRef>
          <a:fontRef idx="minor">
            <a:schemeClr val="tx1"/>
          </a:fontRef>
        </p:style>
      </p:cxnSp>
      <p:cxnSp>
        <p:nvCxnSpPr>
          <p:cNvPr id="32" name="直接连接符 31"/>
          <p:cNvCxnSpPr/>
          <p:nvPr/>
        </p:nvCxnSpPr>
        <p:spPr>
          <a:xfrm rot="5400000">
            <a:off x="3806149" y="320714"/>
            <a:ext cx="214314" cy="1466"/>
          </a:xfrm>
          <a:prstGeom prst="line">
            <a:avLst/>
          </a:prstGeom>
        </p:spPr>
        <p:style>
          <a:lnRef idx="1">
            <a:schemeClr val="dk1"/>
          </a:lnRef>
          <a:fillRef idx="0">
            <a:schemeClr val="dk1"/>
          </a:fillRef>
          <a:effectRef idx="0">
            <a:schemeClr val="dk1"/>
          </a:effectRef>
          <a:fontRef idx="minor">
            <a:schemeClr val="tx1"/>
          </a:fontRef>
        </p:style>
      </p:cxnSp>
      <p:cxnSp>
        <p:nvCxnSpPr>
          <p:cNvPr id="33" name="直接连接符 32"/>
          <p:cNvCxnSpPr/>
          <p:nvPr/>
        </p:nvCxnSpPr>
        <p:spPr>
          <a:xfrm rot="5400000">
            <a:off x="5737912" y="320714"/>
            <a:ext cx="214314" cy="1466"/>
          </a:xfrm>
          <a:prstGeom prst="line">
            <a:avLst/>
          </a:prstGeom>
        </p:spPr>
        <p:style>
          <a:lnRef idx="1">
            <a:schemeClr val="dk1"/>
          </a:lnRef>
          <a:fillRef idx="0">
            <a:schemeClr val="dk1"/>
          </a:fillRef>
          <a:effectRef idx="0">
            <a:schemeClr val="dk1"/>
          </a:effectRef>
          <a:fontRef idx="minor">
            <a:schemeClr val="tx1"/>
          </a:fontRef>
        </p:style>
      </p:cxnSp>
      <p:sp>
        <p:nvSpPr>
          <p:cNvPr id="65" name="TextBox 64"/>
          <p:cNvSpPr txBox="1"/>
          <p:nvPr/>
        </p:nvSpPr>
        <p:spPr>
          <a:xfrm>
            <a:off x="4572010" y="448502"/>
            <a:ext cx="4240597" cy="2111513"/>
          </a:xfrm>
          <a:prstGeom prst="rect">
            <a:avLst/>
          </a:prstGeom>
          <a:noFill/>
        </p:spPr>
        <p:txBody>
          <a:bodyPr wrap="square" lIns="56554" tIns="28276" rIns="56554" bIns="28276" rtlCol="0">
            <a:spAutoFit/>
          </a:bodyPr>
          <a:lstStyle/>
          <a:p>
            <a:pPr>
              <a:lnSpc>
                <a:spcPct val="150000"/>
              </a:lnSpc>
            </a:pPr>
            <a:r>
              <a:rPr lang="zh-CN" altLang="en-US" sz="1200" b="1" dirty="0">
                <a:latin typeface="微软雅黑" pitchFamily="34" charset="-122"/>
                <a:ea typeface="微软雅黑" pitchFamily="34" charset="-122"/>
              </a:rPr>
              <a:t>需布展单位配合制作内容：</a:t>
            </a:r>
          </a:p>
          <a:p>
            <a:pPr>
              <a:lnSpc>
                <a:spcPct val="150000"/>
              </a:lnSpc>
            </a:pPr>
            <a:r>
              <a:rPr lang="en-US" altLang="zh-CN" sz="1100" dirty="0">
                <a:latin typeface="微软雅黑" pitchFamily="34" charset="-122"/>
                <a:ea typeface="微软雅黑" pitchFamily="34" charset="-122"/>
              </a:rPr>
              <a:t>1</a:t>
            </a:r>
            <a:r>
              <a:rPr lang="zh-CN" altLang="en-US" sz="1100" dirty="0">
                <a:latin typeface="微软雅黑" pitchFamily="34" charset="-122"/>
                <a:ea typeface="微软雅黑" pitchFamily="34" charset="-122"/>
              </a:rPr>
              <a:t>、展品吊挂</a:t>
            </a:r>
            <a:r>
              <a:rPr lang="en-US" altLang="zh-CN" sz="1100" dirty="0">
                <a:latin typeface="微软雅黑" pitchFamily="34" charset="-122"/>
                <a:ea typeface="微软雅黑" pitchFamily="34" charset="-122"/>
              </a:rPr>
              <a:t>/</a:t>
            </a:r>
            <a:r>
              <a:rPr lang="zh-CN" altLang="en-US" sz="1100" dirty="0">
                <a:latin typeface="微软雅黑" pitchFamily="34" charset="-122"/>
                <a:ea typeface="微软雅黑" pitchFamily="34" charset="-122"/>
              </a:rPr>
              <a:t>壁挂安装基础：顶部每个吊挂点承重</a:t>
            </a:r>
            <a:r>
              <a:rPr lang="en-US" altLang="zh-CN" sz="1100" dirty="0">
                <a:latin typeface="微软雅黑" pitchFamily="34" charset="-122"/>
                <a:ea typeface="微软雅黑" pitchFamily="34" charset="-122"/>
              </a:rPr>
              <a:t>40KG</a:t>
            </a:r>
          </a:p>
          <a:p>
            <a:pPr>
              <a:lnSpc>
                <a:spcPct val="150000"/>
              </a:lnSpc>
            </a:pPr>
            <a:r>
              <a:rPr lang="en-US" altLang="zh-CN" sz="1100" dirty="0">
                <a:latin typeface="微软雅黑" pitchFamily="34" charset="-122"/>
                <a:ea typeface="微软雅黑" pitchFamily="34" charset="-122"/>
              </a:rPr>
              <a:t>2</a:t>
            </a:r>
            <a:r>
              <a:rPr lang="zh-CN" altLang="en-US" sz="1100" dirty="0">
                <a:latin typeface="微软雅黑" pitchFamily="34" charset="-122"/>
                <a:ea typeface="微软雅黑" pitchFamily="34" charset="-122"/>
              </a:rPr>
              <a:t>、展品说明牌：无</a:t>
            </a:r>
            <a:endParaRPr lang="en-US" altLang="zh-CN" sz="1100" dirty="0">
              <a:latin typeface="微软雅黑" pitchFamily="34" charset="-122"/>
              <a:ea typeface="微软雅黑" pitchFamily="34" charset="-122"/>
            </a:endParaRPr>
          </a:p>
          <a:p>
            <a:pPr>
              <a:lnSpc>
                <a:spcPct val="150000"/>
              </a:lnSpc>
            </a:pPr>
            <a:r>
              <a:rPr lang="en-US" altLang="zh-CN" sz="1100" dirty="0">
                <a:latin typeface="微软雅黑" pitchFamily="34" charset="-122"/>
                <a:ea typeface="微软雅黑" pitchFamily="34" charset="-122"/>
              </a:rPr>
              <a:t>3</a:t>
            </a:r>
            <a:r>
              <a:rPr lang="zh-CN" altLang="en-US" sz="1100" dirty="0">
                <a:latin typeface="微软雅黑" pitchFamily="34" charset="-122"/>
                <a:ea typeface="微软雅黑" pitchFamily="34" charset="-122"/>
              </a:rPr>
              <a:t>、展品图文板</a:t>
            </a:r>
            <a:r>
              <a:rPr lang="zh-CN" altLang="en-US" sz="1100" dirty="0" smtClean="0">
                <a:latin typeface="微软雅黑" pitchFamily="34" charset="-122"/>
                <a:ea typeface="微软雅黑" pitchFamily="34" charset="-122"/>
              </a:rPr>
              <a:t>：无</a:t>
            </a:r>
            <a:endParaRPr lang="en-US" altLang="zh-CN" sz="1100" dirty="0" smtClean="0">
              <a:latin typeface="微软雅黑" pitchFamily="34" charset="-122"/>
              <a:ea typeface="微软雅黑" pitchFamily="34" charset="-122"/>
            </a:endParaRPr>
          </a:p>
          <a:p>
            <a:pPr>
              <a:lnSpc>
                <a:spcPct val="150000"/>
              </a:lnSpc>
            </a:pPr>
            <a:r>
              <a:rPr lang="en-US" altLang="zh-CN" sz="1100" dirty="0" smtClean="0">
                <a:latin typeface="微软雅黑" pitchFamily="34" charset="-122"/>
                <a:ea typeface="微软雅黑" pitchFamily="34" charset="-122"/>
              </a:rPr>
              <a:t>4</a:t>
            </a:r>
            <a:r>
              <a:rPr lang="zh-CN" altLang="en-US" sz="1100" dirty="0">
                <a:latin typeface="微软雅黑" pitchFamily="34" charset="-122"/>
                <a:ea typeface="微软雅黑" pitchFamily="34" charset="-122"/>
              </a:rPr>
              <a:t>、制作封闭墙体及外立面装饰</a:t>
            </a:r>
            <a:r>
              <a:rPr lang="zh-CN" altLang="en-US" sz="1100" dirty="0" smtClean="0">
                <a:latin typeface="微软雅黑" pitchFamily="34" charset="-122"/>
                <a:ea typeface="微软雅黑" pitchFamily="34" charset="-122"/>
              </a:rPr>
              <a:t>：红色弧形</a:t>
            </a:r>
            <a:r>
              <a:rPr lang="zh-CN" altLang="en-US" sz="1100" dirty="0" smtClean="0">
                <a:latin typeface="微软雅黑" pitchFamily="34" charset="-122"/>
                <a:ea typeface="微软雅黑" pitchFamily="34" charset="-122"/>
              </a:rPr>
              <a:t>背景</a:t>
            </a:r>
            <a:r>
              <a:rPr lang="zh-CN" altLang="en-US" sz="1100" dirty="0" smtClean="0">
                <a:latin typeface="微软雅黑" pitchFamily="34" charset="-122"/>
                <a:ea typeface="微软雅黑" pitchFamily="34" charset="-122"/>
              </a:rPr>
              <a:t>墙体部分制作</a:t>
            </a:r>
            <a:endParaRPr lang="en-US" altLang="zh-CN" sz="1100" dirty="0">
              <a:latin typeface="微软雅黑" pitchFamily="34" charset="-122"/>
              <a:ea typeface="微软雅黑" pitchFamily="34" charset="-122"/>
            </a:endParaRPr>
          </a:p>
          <a:p>
            <a:pPr>
              <a:lnSpc>
                <a:spcPct val="150000"/>
              </a:lnSpc>
            </a:pPr>
            <a:r>
              <a:rPr lang="en-US" altLang="zh-CN" sz="1100" dirty="0">
                <a:latin typeface="微软雅黑" pitchFamily="34" charset="-122"/>
                <a:ea typeface="微软雅黑" pitchFamily="34" charset="-122"/>
              </a:rPr>
              <a:t>5</a:t>
            </a:r>
            <a:r>
              <a:rPr lang="zh-CN" altLang="en-US" sz="1100" dirty="0">
                <a:latin typeface="微软雅黑" pitchFamily="34" charset="-122"/>
                <a:ea typeface="微软雅黑" pitchFamily="34" charset="-122"/>
              </a:rPr>
              <a:t>、制作地台</a:t>
            </a:r>
            <a:r>
              <a:rPr lang="en-US" altLang="zh-CN" sz="1100" dirty="0">
                <a:latin typeface="微软雅黑" pitchFamily="34" charset="-122"/>
                <a:ea typeface="微软雅黑" pitchFamily="34" charset="-122"/>
              </a:rPr>
              <a:t>/</a:t>
            </a:r>
            <a:r>
              <a:rPr lang="zh-CN" altLang="en-US" sz="1100" dirty="0">
                <a:latin typeface="微软雅黑" pitchFamily="34" charset="-122"/>
                <a:ea typeface="微软雅黑" pitchFamily="34" charset="-122"/>
              </a:rPr>
              <a:t>护栏</a:t>
            </a:r>
            <a:r>
              <a:rPr lang="zh-CN" altLang="en-US" sz="1100" dirty="0" smtClean="0">
                <a:latin typeface="微软雅黑" pitchFamily="34" charset="-122"/>
                <a:ea typeface="微软雅黑" pitchFamily="34" charset="-122"/>
              </a:rPr>
              <a:t>：不涉及</a:t>
            </a:r>
            <a:endParaRPr lang="en-US" altLang="zh-CN" sz="1100" dirty="0">
              <a:latin typeface="微软雅黑" pitchFamily="34" charset="-122"/>
              <a:ea typeface="微软雅黑" pitchFamily="34" charset="-122"/>
            </a:endParaRPr>
          </a:p>
          <a:p>
            <a:pPr>
              <a:lnSpc>
                <a:spcPct val="150000"/>
              </a:lnSpc>
            </a:pPr>
            <a:r>
              <a:rPr lang="zh-CN" altLang="en-US" sz="1100" b="1" dirty="0">
                <a:solidFill>
                  <a:srgbClr val="FF0000"/>
                </a:solidFill>
                <a:latin typeface="微软雅黑" pitchFamily="34" charset="-122"/>
                <a:ea typeface="微软雅黑" pitchFamily="34" charset="-122"/>
              </a:rPr>
              <a:t>展品投标时需计取除布展单位配合制作内容以外的所有设计、制作费用，如漏报、错报视为该部分报价已含到展品其他部分报价之中。</a:t>
            </a:r>
            <a:endParaRPr lang="zh-CN" altLang="en-US" sz="1100" dirty="0">
              <a:latin typeface="微软雅黑" pitchFamily="34" charset="-122"/>
              <a:ea typeface="微软雅黑" pitchFamily="34" charset="-122"/>
            </a:endParaRPr>
          </a:p>
        </p:txBody>
      </p:sp>
      <p:sp>
        <p:nvSpPr>
          <p:cNvPr id="16" name="灯片编号占位符 1"/>
          <p:cNvSpPr>
            <a:spLocks noGrp="1"/>
          </p:cNvSpPr>
          <p:nvPr>
            <p:ph type="sldNum" sz="quarter" idx="4294967295"/>
          </p:nvPr>
        </p:nvSpPr>
        <p:spPr>
          <a:xfrm>
            <a:off x="4291718" y="6320270"/>
            <a:ext cx="551141" cy="607586"/>
          </a:xfrm>
          <a:prstGeom prst="rect">
            <a:avLst/>
          </a:prstGeom>
        </p:spPr>
        <p:txBody>
          <a:bodyPr lIns="80105" tIns="40053" rIns="80105" bIns="40053"/>
          <a:lstStyle/>
          <a:p>
            <a:pPr>
              <a:defRPr/>
            </a:pPr>
            <a:fld id="{6275083B-09AA-4E6B-8A4B-6AD9741B6767}" type="slidenum">
              <a:rPr lang="zh-CN" altLang="en-US" smtClean="0"/>
              <a:pPr>
                <a:defRPr/>
              </a:pPr>
              <a:t>9</a:t>
            </a:fld>
            <a:endParaRPr lang="en-US" altLang="zh-CN" dirty="0"/>
          </a:p>
        </p:txBody>
      </p:sp>
      <p:pic>
        <p:nvPicPr>
          <p:cNvPr id="40962" name="Picture 2" descr="I:\许昌科技馆\渲图\02\人体剧场.jpg"/>
          <p:cNvPicPr>
            <a:picLocks noChangeAspect="1" noChangeArrowheads="1"/>
          </p:cNvPicPr>
          <p:nvPr/>
        </p:nvPicPr>
        <p:blipFill>
          <a:blip r:embed="rId2" cstate="email"/>
          <a:srcRect/>
          <a:stretch>
            <a:fillRect/>
          </a:stretch>
        </p:blipFill>
        <p:spPr bwMode="auto">
          <a:xfrm>
            <a:off x="4572008" y="3292482"/>
            <a:ext cx="3643958" cy="2376705"/>
          </a:xfrm>
          <a:prstGeom prst="rect">
            <a:avLst/>
          </a:prstGeom>
          <a:noFill/>
        </p:spPr>
      </p:pic>
    </p:spTree>
    <p:extLst>
      <p:ext uri="{BB962C8B-B14F-4D97-AF65-F5344CB8AC3E}">
        <p14:creationId xmlns:p14="http://schemas.microsoft.com/office/powerpoint/2010/main" val="247936756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103</TotalTime>
  <Words>1601</Words>
  <Application>Microsoft Office PowerPoint</Application>
  <PresentationFormat>全屏显示(4:3)</PresentationFormat>
  <Paragraphs>209</Paragraphs>
  <Slides>9</Slides>
  <Notes>1</Notes>
  <HiddenSlides>0</HiddenSlides>
  <MMClips>0</MMClips>
  <ScaleCrop>false</ScaleCrop>
  <HeadingPairs>
    <vt:vector size="4" baseType="variant">
      <vt:variant>
        <vt:lpstr>主题</vt:lpstr>
      </vt:variant>
      <vt:variant>
        <vt:i4>1</vt:i4>
      </vt:variant>
      <vt:variant>
        <vt:lpstr>幻灯片标题</vt:lpstr>
      </vt:variant>
      <vt:variant>
        <vt:i4>9</vt:i4>
      </vt:variant>
    </vt:vector>
  </HeadingPairs>
  <TitlesOfParts>
    <vt:vector size="10" baseType="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幻灯片 1</dc:title>
  <dc:creator>Administrator</dc:creator>
  <cp:lastModifiedBy>Windows 用户</cp:lastModifiedBy>
  <cp:revision>18</cp:revision>
  <dcterms:created xsi:type="dcterms:W3CDTF">2016-12-16T07:13:00Z</dcterms:created>
  <dcterms:modified xsi:type="dcterms:W3CDTF">2017-03-24T00:51:36Z</dcterms:modified>
</cp:coreProperties>
</file>