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5"/>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1118"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7782E0-79C0-4AF6-A4FF-69936E0D1A8E}" type="datetimeFigureOut">
              <a:rPr lang="zh-CN" altLang="en-US" smtClean="0"/>
              <a:pPr/>
              <a:t>2017/3/24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CD14CA-A1EE-41CD-8CE5-9A8B8351787A}" type="slidenum">
              <a:rPr lang="zh-CN" altLang="en-US" smtClean="0"/>
              <a:pPr/>
              <a:t>‹#›</a:t>
            </a:fld>
            <a:endParaRPr lang="zh-CN" altLang="en-US"/>
          </a:p>
        </p:txBody>
      </p:sp>
    </p:spTree>
    <p:extLst>
      <p:ext uri="{BB962C8B-B14F-4D97-AF65-F5344CB8AC3E}">
        <p14:creationId xmlns:p14="http://schemas.microsoft.com/office/powerpoint/2010/main" val="1594006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4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16704241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30.jpeg"/></Relationships>
</file>

<file path=ppt/slides/_rels/slide10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50.pn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1.xml"/><Relationship Id="rId5" Type="http://schemas.openxmlformats.org/officeDocument/2006/relationships/image" Target="../media/image154.png"/><Relationship Id="rId4" Type="http://schemas.openxmlformats.org/officeDocument/2006/relationships/image" Target="../media/image153.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56.jpeg"/><Relationship Id="rId1" Type="http://schemas.openxmlformats.org/officeDocument/2006/relationships/slideLayout" Target="../slideLayouts/slideLayout1.xml"/><Relationship Id="rId4" Type="http://schemas.openxmlformats.org/officeDocument/2006/relationships/image" Target="../media/image157.jpeg"/></Relationships>
</file>

<file path=ppt/slides/_rels/slide105.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1.xml"/><Relationship Id="rId5" Type="http://schemas.openxmlformats.org/officeDocument/2006/relationships/image" Target="../media/image161.jpeg"/><Relationship Id="rId4" Type="http://schemas.openxmlformats.org/officeDocument/2006/relationships/image" Target="../media/image160.jpeg"/></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63.jpeg"/><Relationship Id="rId1" Type="http://schemas.openxmlformats.org/officeDocument/2006/relationships/slideLayout" Target="../slideLayouts/slideLayout1.xml"/><Relationship Id="rId4" Type="http://schemas.openxmlformats.org/officeDocument/2006/relationships/image" Target="../media/image164.jpeg"/></Relationships>
</file>

<file path=ppt/slides/_rels/slide109.xml.rels><?xml version="1.0" encoding="UTF-8" standalone="yes"?>
<Relationships xmlns="http://schemas.openxmlformats.org/package/2006/relationships"><Relationship Id="rId3" Type="http://schemas.openxmlformats.org/officeDocument/2006/relationships/image" Target="../media/image159.jpeg"/><Relationship Id="rId2" Type="http://schemas.openxmlformats.org/officeDocument/2006/relationships/image" Target="../media/image158.jpeg"/><Relationship Id="rId1" Type="http://schemas.openxmlformats.org/officeDocument/2006/relationships/slideLayout" Target="../slideLayouts/slideLayout1.xml"/><Relationship Id="rId5" Type="http://schemas.openxmlformats.org/officeDocument/2006/relationships/image" Target="../media/image161.jpeg"/><Relationship Id="rId4" Type="http://schemas.openxmlformats.org/officeDocument/2006/relationships/image" Target="../media/image160.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65.jpe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167.jpeg"/><Relationship Id="rId2" Type="http://schemas.openxmlformats.org/officeDocument/2006/relationships/image" Target="../media/image166.jpeg"/><Relationship Id="rId1" Type="http://schemas.openxmlformats.org/officeDocument/2006/relationships/slideLayout" Target="../slideLayouts/slideLayout1.xml"/><Relationship Id="rId5" Type="http://schemas.openxmlformats.org/officeDocument/2006/relationships/image" Target="../media/image169.jpeg"/><Relationship Id="rId4" Type="http://schemas.openxmlformats.org/officeDocument/2006/relationships/image" Target="../media/image168.jpe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2" Type="http://schemas.openxmlformats.org/officeDocument/2006/relationships/image" Target="../media/image165.jpe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image" Target="../media/image170.jpeg"/><Relationship Id="rId1" Type="http://schemas.openxmlformats.org/officeDocument/2006/relationships/slideLayout" Target="../slideLayouts/slideLayout1.xml"/><Relationship Id="rId4" Type="http://schemas.openxmlformats.org/officeDocument/2006/relationships/image" Target="../media/image116.jpeg"/></Relationships>
</file>

<file path=ppt/slides/_rels/slide117.xml.rels><?xml version="1.0" encoding="UTF-8" standalone="yes"?>
<Relationships xmlns="http://schemas.openxmlformats.org/package/2006/relationships"><Relationship Id="rId2" Type="http://schemas.openxmlformats.org/officeDocument/2006/relationships/image" Target="../media/image172.png"/><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3" Type="http://schemas.openxmlformats.org/officeDocument/2006/relationships/image" Target="../media/image174.jpeg"/><Relationship Id="rId2" Type="http://schemas.openxmlformats.org/officeDocument/2006/relationships/image" Target="../media/image173.jpeg"/><Relationship Id="rId1" Type="http://schemas.openxmlformats.org/officeDocument/2006/relationships/slideLayout" Target="../slideLayouts/slideLayout1.xml"/><Relationship Id="rId5" Type="http://schemas.openxmlformats.org/officeDocument/2006/relationships/image" Target="../media/image116.jpeg"/><Relationship Id="rId4" Type="http://schemas.openxmlformats.org/officeDocument/2006/relationships/image" Target="../media/image175.jpeg"/></Relationships>
</file>

<file path=ppt/slides/_rels/slide121.xml.rels><?xml version="1.0" encoding="UTF-8" standalone="yes"?>
<Relationships xmlns="http://schemas.openxmlformats.org/package/2006/relationships"><Relationship Id="rId3" Type="http://schemas.openxmlformats.org/officeDocument/2006/relationships/image" Target="../media/image177.jpeg"/><Relationship Id="rId2" Type="http://schemas.openxmlformats.org/officeDocument/2006/relationships/image" Target="../media/image176.jpeg"/><Relationship Id="rId1" Type="http://schemas.openxmlformats.org/officeDocument/2006/relationships/slideLayout" Target="../slideLayouts/slideLayout1.xml"/><Relationship Id="rId6" Type="http://schemas.openxmlformats.org/officeDocument/2006/relationships/image" Target="../media/image179.png"/><Relationship Id="rId5" Type="http://schemas.openxmlformats.org/officeDocument/2006/relationships/image" Target="../media/image116.jpeg"/><Relationship Id="rId4" Type="http://schemas.openxmlformats.org/officeDocument/2006/relationships/image" Target="../media/image178.jpeg"/></Relationships>
</file>

<file path=ppt/slides/_rels/slide122.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jpeg"/><Relationship Id="rId1" Type="http://schemas.openxmlformats.org/officeDocument/2006/relationships/slideLayout" Target="../slideLayouts/slideLayout1.xml"/><Relationship Id="rId6" Type="http://schemas.openxmlformats.org/officeDocument/2006/relationships/image" Target="../media/image186.png"/><Relationship Id="rId5" Type="http://schemas.openxmlformats.org/officeDocument/2006/relationships/image" Target="../media/image185.jpeg"/><Relationship Id="rId4" Type="http://schemas.openxmlformats.org/officeDocument/2006/relationships/image" Target="../media/image184.jpeg"/></Relationships>
</file>

<file path=ppt/slides/_rels/slide126.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87.png"/><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image" Target="../media/image188.png"/><Relationship Id="rId1" Type="http://schemas.openxmlformats.org/officeDocument/2006/relationships/slideLayout" Target="../slideLayouts/slideLayout1.xml"/><Relationship Id="rId4" Type="http://schemas.openxmlformats.org/officeDocument/2006/relationships/image" Target="../media/image190.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93.jpeg"/><Relationship Id="rId2" Type="http://schemas.openxmlformats.org/officeDocument/2006/relationships/image" Target="../media/image192.png"/><Relationship Id="rId1" Type="http://schemas.openxmlformats.org/officeDocument/2006/relationships/slideLayout" Target="../slideLayouts/slideLayout1.xml"/><Relationship Id="rId5" Type="http://schemas.openxmlformats.org/officeDocument/2006/relationships/image" Target="../media/image116.jpeg"/><Relationship Id="rId4" Type="http://schemas.openxmlformats.org/officeDocument/2006/relationships/image" Target="../media/image194.jpeg"/></Relationships>
</file>

<file path=ppt/slides/_rels/slide131.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1.xml"/><Relationship Id="rId5" Type="http://schemas.openxmlformats.org/officeDocument/2006/relationships/image" Target="../media/image198.png"/><Relationship Id="rId4" Type="http://schemas.openxmlformats.org/officeDocument/2006/relationships/image" Target="../media/image197.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1.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3.jpeg"/><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png"/><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4.jpeg"/><Relationship Id="rId13" Type="http://schemas.openxmlformats.org/officeDocument/2006/relationships/image" Target="../media/image19.jpeg"/><Relationship Id="rId3" Type="http://schemas.openxmlformats.org/officeDocument/2006/relationships/image" Target="../media/image9.jpeg"/><Relationship Id="rId7" Type="http://schemas.openxmlformats.org/officeDocument/2006/relationships/image" Target="../media/image13.jpeg"/><Relationship Id="rId12" Type="http://schemas.openxmlformats.org/officeDocument/2006/relationships/image" Target="../media/image18.jpeg"/><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jpeg"/><Relationship Id="rId11" Type="http://schemas.openxmlformats.org/officeDocument/2006/relationships/image" Target="../media/image17.jpeg"/><Relationship Id="rId5" Type="http://schemas.openxmlformats.org/officeDocument/2006/relationships/image" Target="../media/image11.jpeg"/><Relationship Id="rId10" Type="http://schemas.openxmlformats.org/officeDocument/2006/relationships/image" Target="../media/image16.jpeg"/><Relationship Id="rId4" Type="http://schemas.openxmlformats.org/officeDocument/2006/relationships/image" Target="../media/image10.jpeg"/><Relationship Id="rId9" Type="http://schemas.openxmlformats.org/officeDocument/2006/relationships/image" Target="../media/image15.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5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xml"/><Relationship Id="rId5" Type="http://schemas.openxmlformats.org/officeDocument/2006/relationships/image" Target="../media/image63.png"/><Relationship Id="rId4" Type="http://schemas.openxmlformats.org/officeDocument/2006/relationships/image" Target="../media/image6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5.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68.jpeg"/><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74.jpeg"/><Relationship Id="rId1" Type="http://schemas.openxmlformats.org/officeDocument/2006/relationships/slideLayout" Target="../slideLayouts/slideLayout1.xml"/><Relationship Id="rId4" Type="http://schemas.openxmlformats.org/officeDocument/2006/relationships/image" Target="../media/image75.png"/></Relationships>
</file>

<file path=ppt/slides/_rels/slide4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 Id="rId5" Type="http://schemas.openxmlformats.org/officeDocument/2006/relationships/image" Target="../media/image82.png"/><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png"/><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 Id="rId5" Type="http://schemas.openxmlformats.org/officeDocument/2006/relationships/image" Target="../media/image92.png"/><Relationship Id="rId4" Type="http://schemas.openxmlformats.org/officeDocument/2006/relationships/image" Target="../media/image9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94.jpeg"/><Relationship Id="rId1" Type="http://schemas.openxmlformats.org/officeDocument/2006/relationships/slideLayout" Target="../slideLayouts/slideLayout1.xml"/><Relationship Id="rId4" Type="http://schemas.openxmlformats.org/officeDocument/2006/relationships/image" Target="../media/image95.png"/></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xml"/><Relationship Id="rId5" Type="http://schemas.openxmlformats.org/officeDocument/2006/relationships/image" Target="../media/image99.png"/><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jpeg"/><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image" Target="../media/image103.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1.xml"/><Relationship Id="rId5" Type="http://schemas.openxmlformats.org/officeDocument/2006/relationships/image" Target="../media/image108.png"/><Relationship Id="rId4" Type="http://schemas.openxmlformats.org/officeDocument/2006/relationships/image" Target="../media/image10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6.jpeg"/></Relationships>
</file>

<file path=ppt/slides/_rels/slide70.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1.xml"/><Relationship Id="rId5" Type="http://schemas.openxmlformats.org/officeDocument/2006/relationships/image" Target="../media/image114.jpeg"/><Relationship Id="rId4" Type="http://schemas.openxmlformats.org/officeDocument/2006/relationships/image" Target="../media/image113.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image" Target="../media/image117.jpeg"/><Relationship Id="rId7" Type="http://schemas.openxmlformats.org/officeDocument/2006/relationships/image" Target="../media/image121.png"/><Relationship Id="rId2" Type="http://schemas.openxmlformats.org/officeDocument/2006/relationships/image" Target="../media/image116.jpeg"/><Relationship Id="rId1" Type="http://schemas.openxmlformats.org/officeDocument/2006/relationships/slideLayout" Target="../slideLayouts/slideLayout1.xml"/><Relationship Id="rId6" Type="http://schemas.openxmlformats.org/officeDocument/2006/relationships/image" Target="../media/image120.png"/><Relationship Id="rId5" Type="http://schemas.openxmlformats.org/officeDocument/2006/relationships/image" Target="../media/image119.png"/><Relationship Id="rId4" Type="http://schemas.openxmlformats.org/officeDocument/2006/relationships/image" Target="../media/image118.png"/><Relationship Id="rId9" Type="http://schemas.openxmlformats.org/officeDocument/2006/relationships/image" Target="../media/image123.png"/></Relationships>
</file>

<file path=ppt/slides/_rels/slide74.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1.xml"/><Relationship Id="rId4" Type="http://schemas.openxmlformats.org/officeDocument/2006/relationships/image" Target="../media/image11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5.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36.jpeg"/><Relationship Id="rId2" Type="http://schemas.openxmlformats.org/officeDocument/2006/relationships/image" Target="../media/image13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slideLayout" Target="../slideLayouts/slideLayout1.xml"/><Relationship Id="rId4" Type="http://schemas.openxmlformats.org/officeDocument/2006/relationships/image" Target="../media/image142.jpe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16.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145.png"/><Relationship Id="rId1" Type="http://schemas.openxmlformats.org/officeDocument/2006/relationships/slideLayout" Target="../slideLayouts/slideLayout1.xml"/><Relationship Id="rId5" Type="http://schemas.openxmlformats.org/officeDocument/2006/relationships/image" Target="../media/image148.png"/><Relationship Id="rId4" Type="http://schemas.openxmlformats.org/officeDocument/2006/relationships/image" Target="../media/image147.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 8"/>
          <p:cNvSpPr>
            <a:spLocks noChangeArrowheads="1"/>
          </p:cNvSpPr>
          <p:nvPr/>
        </p:nvSpPr>
        <p:spPr bwMode="auto">
          <a:xfrm>
            <a:off x="785786" y="714356"/>
            <a:ext cx="5713559" cy="819580"/>
          </a:xfrm>
          <a:prstGeom prst="rect">
            <a:avLst/>
          </a:prstGeom>
          <a:noFill/>
          <a:ln w="9525">
            <a:noFill/>
            <a:miter lim="800000"/>
            <a:headEnd/>
            <a:tailEnd/>
          </a:ln>
        </p:spPr>
        <p:txBody>
          <a:bodyPr wrap="square" lIns="80133" tIns="40067" rIns="80133" bIns="40067">
            <a:spAutoFit/>
          </a:bodyPr>
          <a:lstStyle/>
          <a:p>
            <a:pPr defTabSz="914077">
              <a:lnSpc>
                <a:spcPct val="150000"/>
              </a:lnSpc>
              <a:defRPr/>
            </a:pPr>
            <a:r>
              <a:rPr lang="zh-CN" altLang="en-US" sz="1600" b="1" dirty="0">
                <a:solidFill>
                  <a:srgbClr val="FF6600"/>
                </a:solidFill>
                <a:latin typeface="微软雅黑" pitchFamily="34" charset="-122"/>
                <a:ea typeface="微软雅黑" pitchFamily="34" charset="-122"/>
              </a:rPr>
              <a:t>许昌市科学技术</a:t>
            </a:r>
            <a:r>
              <a:rPr lang="zh-CN" altLang="en-US" sz="1600" b="1" dirty="0" smtClean="0">
                <a:solidFill>
                  <a:srgbClr val="FF6600"/>
                </a:solidFill>
                <a:latin typeface="微软雅黑" pitchFamily="34" charset="-122"/>
                <a:ea typeface="微软雅黑" pitchFamily="34" charset="-122"/>
              </a:rPr>
              <a:t>馆展品招标技术文件 </a:t>
            </a:r>
            <a:r>
              <a:rPr lang="zh-CN" altLang="en-US" sz="1600" b="1" dirty="0" smtClean="0">
                <a:latin typeface="微软雅黑" pitchFamily="34" charset="-122"/>
                <a:ea typeface="微软雅黑" pitchFamily="34" charset="-122"/>
              </a:rPr>
              <a:t>第</a:t>
            </a:r>
            <a:r>
              <a:rPr lang="en-US" altLang="zh-CN" sz="1600" b="1" dirty="0" smtClean="0">
                <a:latin typeface="微软雅黑" pitchFamily="34" charset="-122"/>
                <a:ea typeface="微软雅黑" pitchFamily="34" charset="-122"/>
              </a:rPr>
              <a:t>2</a:t>
            </a:r>
            <a:r>
              <a:rPr lang="zh-CN" altLang="en-US" sz="1600" b="1" dirty="0" smtClean="0">
                <a:latin typeface="微软雅黑" pitchFamily="34" charset="-122"/>
                <a:ea typeface="微软雅黑" pitchFamily="34" charset="-122"/>
              </a:rPr>
              <a:t>批</a:t>
            </a:r>
            <a:r>
              <a:rPr lang="en-US" altLang="zh-CN" sz="1600" b="1"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第</a:t>
            </a:r>
            <a:r>
              <a:rPr lang="en-US" altLang="zh-CN" sz="1600" b="1" dirty="0" smtClean="0">
                <a:latin typeface="微软雅黑" pitchFamily="34" charset="-122"/>
                <a:ea typeface="微软雅黑" pitchFamily="34" charset="-122"/>
              </a:rPr>
              <a:t>6</a:t>
            </a:r>
            <a:r>
              <a:rPr lang="zh-CN" altLang="en-US" sz="1600" b="1" dirty="0" smtClean="0">
                <a:latin typeface="微软雅黑" pitchFamily="34" charset="-122"/>
                <a:ea typeface="微软雅黑" pitchFamily="34" charset="-122"/>
              </a:rPr>
              <a:t>包</a:t>
            </a:r>
            <a:r>
              <a:rPr lang="en-US" altLang="zh-CN" sz="1600" b="1" dirty="0" smtClean="0">
                <a:latin typeface="微软雅黑" pitchFamily="34" charset="-122"/>
                <a:ea typeface="微软雅黑" pitchFamily="34" charset="-122"/>
              </a:rPr>
              <a:t> </a:t>
            </a:r>
            <a:endParaRPr lang="en-US" altLang="zh-CN" sz="1600" b="1" dirty="0" smtClean="0">
              <a:solidFill>
                <a:srgbClr val="FF6600"/>
              </a:solidFill>
              <a:latin typeface="微软雅黑" pitchFamily="34" charset="-122"/>
              <a:ea typeface="微软雅黑" pitchFamily="34" charset="-122"/>
            </a:endParaRPr>
          </a:p>
          <a:p>
            <a:pPr defTabSz="914077">
              <a:lnSpc>
                <a:spcPct val="150000"/>
              </a:lnSpc>
              <a:defRPr/>
            </a:pPr>
            <a:r>
              <a:rPr lang="zh-CN" altLang="en-US" sz="1600" b="1" dirty="0" smtClean="0">
                <a:solidFill>
                  <a:srgbClr val="FF6600"/>
                </a:solidFill>
                <a:latin typeface="微软雅黑" pitchFamily="34" charset="-122"/>
                <a:ea typeface="微软雅黑" pitchFamily="34" charset="-122"/>
              </a:rPr>
              <a:t>展品清单：</a:t>
            </a:r>
            <a:endParaRPr lang="en-US" altLang="zh-CN" sz="1600" b="1" dirty="0" smtClean="0">
              <a:solidFill>
                <a:srgbClr val="FF6600"/>
              </a:solidFill>
              <a:latin typeface="微软雅黑" pitchFamily="34" charset="-122"/>
              <a:ea typeface="微软雅黑" pitchFamily="34" charset="-122"/>
            </a:endParaRPr>
          </a:p>
        </p:txBody>
      </p:sp>
      <p:sp>
        <p:nvSpPr>
          <p:cNvPr id="6" name="圆角矩形 5"/>
          <p:cNvSpPr/>
          <p:nvPr/>
        </p:nvSpPr>
        <p:spPr>
          <a:xfrm>
            <a:off x="555211" y="550022"/>
            <a:ext cx="8318651" cy="6123677"/>
          </a:xfrm>
          <a:prstGeom prst="roundRect">
            <a:avLst>
              <a:gd name="adj" fmla="val 2179"/>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4077">
              <a:defRPr/>
            </a:pPr>
            <a:endParaRPr lang="zh-CN" altLang="en-US" dirty="0"/>
          </a:p>
        </p:txBody>
      </p:sp>
      <p:sp>
        <p:nvSpPr>
          <p:cNvPr id="3078" name="矩形 7"/>
          <p:cNvSpPr>
            <a:spLocks noChangeArrowheads="1"/>
          </p:cNvSpPr>
          <p:nvPr/>
        </p:nvSpPr>
        <p:spPr bwMode="auto">
          <a:xfrm>
            <a:off x="7901904" y="250534"/>
            <a:ext cx="728609" cy="334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1600" b="1" dirty="0" smtClean="0">
                <a:solidFill>
                  <a:schemeClr val="bg1"/>
                </a:solidFill>
                <a:latin typeface="微软雅黑" pitchFamily="34" charset="-122"/>
                <a:ea typeface="微软雅黑" pitchFamily="34" charset="-122"/>
              </a:rPr>
              <a:t>  1 F</a:t>
            </a:r>
            <a:endParaRPr lang="zh-CN" altLang="en-US" sz="1600" dirty="0">
              <a:solidFill>
                <a:schemeClr val="bg1"/>
              </a:solidFill>
              <a:latin typeface="Calibri" pitchFamily="34" charset="0"/>
            </a:endParaRPr>
          </a:p>
        </p:txBody>
      </p:sp>
      <p:cxnSp>
        <p:nvCxnSpPr>
          <p:cNvPr id="13" name="直接连接符 12"/>
          <p:cNvCxnSpPr/>
          <p:nvPr/>
        </p:nvCxnSpPr>
        <p:spPr>
          <a:xfrm flipV="1">
            <a:off x="857224" y="1142984"/>
            <a:ext cx="4643470" cy="144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a:graphicFrameLocks noGrp="1"/>
          </p:cNvGraphicFramePr>
          <p:nvPr/>
        </p:nvGraphicFramePr>
        <p:xfrm>
          <a:off x="1000100" y="1500174"/>
          <a:ext cx="5000660" cy="5000662"/>
        </p:xfrm>
        <a:graphic>
          <a:graphicData uri="http://schemas.openxmlformats.org/drawingml/2006/table">
            <a:tbl>
              <a:tblPr/>
              <a:tblGrid>
                <a:gridCol w="1420824"/>
                <a:gridCol w="857256"/>
                <a:gridCol w="1830929"/>
                <a:gridCol w="373065"/>
                <a:gridCol w="518586"/>
              </a:tblGrid>
              <a:tr h="173785">
                <a:tc>
                  <a:txBody>
                    <a:bodyPr/>
                    <a:lstStyle/>
                    <a:p>
                      <a:pPr algn="ctr" fontAlgn="ctr"/>
                      <a:r>
                        <a:rPr lang="zh-CN" altLang="en-US" sz="700" b="0" i="0" u="none" strike="noStrike">
                          <a:solidFill>
                            <a:srgbClr val="000000"/>
                          </a:solidFill>
                          <a:latin typeface="宋体"/>
                        </a:rPr>
                        <a:t>展区名称</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1" i="0" u="none" strike="noStrike">
                          <a:solidFill>
                            <a:srgbClr val="000000"/>
                          </a:solidFill>
                          <a:latin typeface="宋体"/>
                        </a:rPr>
                        <a:t>序号</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1" i="0" u="none" strike="noStrike">
                          <a:solidFill>
                            <a:srgbClr val="000000"/>
                          </a:solidFill>
                          <a:latin typeface="宋体"/>
                        </a:rPr>
                        <a:t>展项名称</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1" i="0" u="none" strike="noStrike">
                          <a:solidFill>
                            <a:srgbClr val="000000"/>
                          </a:solidFill>
                          <a:latin typeface="宋体"/>
                        </a:rPr>
                        <a:t>体量</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1" i="0" u="none" strike="noStrike">
                          <a:solidFill>
                            <a:srgbClr val="000000"/>
                          </a:solidFill>
                          <a:latin typeface="宋体"/>
                        </a:rPr>
                        <a:t>批次</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XC01-2-02</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你的家我的家</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XC01-2-03</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搭房子</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XC01-2-04</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拼地板  </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XC01-2-06</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彩虹小屋</a:t>
                      </a:r>
                      <a:r>
                        <a:rPr lang="en-US" altLang="zh-CN" sz="700" b="0" i="0" u="none" strike="noStrike">
                          <a:solidFill>
                            <a:srgbClr val="000000"/>
                          </a:solidFill>
                          <a:latin typeface="宋体"/>
                        </a:rPr>
                        <a:t>-</a:t>
                      </a:r>
                      <a:r>
                        <a:rPr lang="zh-CN" altLang="en-US" sz="700" b="0" i="0" u="none" strike="noStrike">
                          <a:solidFill>
                            <a:srgbClr val="000000"/>
                          </a:solidFill>
                          <a:latin typeface="宋体"/>
                        </a:rPr>
                        <a:t>万丈深渊</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中型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XC01-2-07</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彩虹小屋</a:t>
                      </a:r>
                      <a:r>
                        <a:rPr lang="en-US" altLang="zh-CN" sz="700" b="0" i="0" u="none" strike="noStrike">
                          <a:solidFill>
                            <a:srgbClr val="000000"/>
                          </a:solidFill>
                          <a:latin typeface="宋体"/>
                        </a:rPr>
                        <a:t>-</a:t>
                      </a:r>
                      <a:r>
                        <a:rPr lang="zh-CN" altLang="en-US" sz="700" b="0" i="0" u="none" strike="noStrike">
                          <a:solidFill>
                            <a:srgbClr val="000000"/>
                          </a:solidFill>
                          <a:latin typeface="宋体"/>
                        </a:rPr>
                        <a:t>潜望镜</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XC01-2-08</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彩虹小屋</a:t>
                      </a:r>
                      <a:r>
                        <a:rPr lang="en-US" altLang="zh-CN" sz="700" b="0" i="0" u="none" strike="noStrike">
                          <a:solidFill>
                            <a:srgbClr val="000000"/>
                          </a:solidFill>
                          <a:latin typeface="宋体"/>
                        </a:rPr>
                        <a:t>-</a:t>
                      </a:r>
                      <a:r>
                        <a:rPr lang="zh-CN" altLang="en-US" sz="700" b="0" i="0" u="none" strike="noStrike">
                          <a:solidFill>
                            <a:srgbClr val="000000"/>
                          </a:solidFill>
                          <a:latin typeface="宋体"/>
                        </a:rPr>
                        <a:t>哈哈镜</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XC01-2-09</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现在几点了？</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XC01-2-10</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交通跳格游戏棋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XC01-2-12</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齐心协力</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XC01-2-13</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会跑的声音</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中型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XC01-2-14</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会唱歌的管子</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XC01-2-15</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脚踏钢琴</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XC01-2-16</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小球的旋律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XC01-2-18</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会跳舞的彩虹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XC01-2-19</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影子为什么是彩色的？</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.2.</a:t>
                      </a:r>
                      <a:r>
                        <a:rPr lang="zh-CN" altLang="en-US" sz="700" b="0" i="0" u="none" strike="noStrike">
                          <a:solidFill>
                            <a:srgbClr val="000000"/>
                          </a:solidFill>
                          <a:latin typeface="宋体"/>
                        </a:rPr>
                        <a:t>美味阳光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XC01-2-20</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一阵风的力量有多大？ </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XC01-3-02</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万花筒</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XC01-3-05</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毛毛虫与蝉</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XC01-3-06</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根娃娃的故事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XC01-3-07</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摇摇晃晃的小房子</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XC01-3-08</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看不到尽头</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XC01-3-09</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里面是什么？</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XC01-3-10</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从田野到餐桌</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XC01-3-11</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森林灭火</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XC01-3-12</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模仿秀</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XC01-3-26</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彩虹泡泡</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XC01-3-27</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麻袋泡泡</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XC01-3-28</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泡泡战衣</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XC01-3-29</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与小鱼嬉戏 </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XC01-3-30</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涂鸦墙</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XC01-3-31</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涂鸦秀</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XC01-3-32</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涂鸦动漫</a:t>
                      </a:r>
                      <a:r>
                        <a:rPr lang="en-US" altLang="zh-CN" sz="700" b="0" i="0" u="none" strike="noStrike">
                          <a:solidFill>
                            <a:srgbClr val="000000"/>
                          </a:solidFill>
                          <a:latin typeface="宋体"/>
                        </a:rPr>
                        <a:t>-</a:t>
                      </a:r>
                      <a:r>
                        <a:rPr lang="zh-CN" altLang="en-US" sz="700" b="0" i="0" u="none" strike="noStrike">
                          <a:solidFill>
                            <a:srgbClr val="000000"/>
                          </a:solidFill>
                          <a:latin typeface="宋体"/>
                        </a:rPr>
                        <a:t>圆故事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第</a:t>
                      </a:r>
                      <a:r>
                        <a:rPr lang="en-US" altLang="zh-CN" sz="700" b="0" i="0" u="none" strike="noStrike">
                          <a:solidFill>
                            <a:srgbClr val="000000"/>
                          </a:solidFill>
                          <a:latin typeface="宋体"/>
                        </a:rPr>
                        <a:t>2</a:t>
                      </a:r>
                      <a:r>
                        <a:rPr lang="zh-CN" altLang="en-US" sz="700" b="0" i="0" u="none" strike="noStrike">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46269">
                <a:tc>
                  <a:txBody>
                    <a:bodyPr/>
                    <a:lstStyle/>
                    <a:p>
                      <a:pPr algn="l" fontAlgn="ctr"/>
                      <a:r>
                        <a:rPr lang="zh-CN" altLang="en-US" sz="700" b="0" i="0" u="none" strike="noStrike">
                          <a:solidFill>
                            <a:srgbClr val="000000"/>
                          </a:solidFill>
                          <a:latin typeface="宋体"/>
                        </a:rPr>
                        <a:t>一层</a:t>
                      </a:r>
                      <a:r>
                        <a:rPr lang="en-US" altLang="zh-CN" sz="700" b="0" i="0" u="none" strike="noStrike">
                          <a:solidFill>
                            <a:srgbClr val="000000"/>
                          </a:solidFill>
                          <a:latin typeface="宋体"/>
                        </a:rPr>
                        <a:t>.3.</a:t>
                      </a:r>
                      <a:r>
                        <a:rPr lang="zh-CN" altLang="en-US" sz="700" b="0" i="0" u="none" strike="noStrike">
                          <a:solidFill>
                            <a:srgbClr val="000000"/>
                          </a:solidFill>
                          <a:latin typeface="宋体"/>
                        </a:rPr>
                        <a:t>蜡笔森林</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700" b="0" i="0" u="none" strike="noStrike">
                          <a:solidFill>
                            <a:srgbClr val="000000"/>
                          </a:solidFill>
                          <a:latin typeface="宋体"/>
                        </a:rPr>
                        <a:t>XC01-3-33</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700" b="0" i="0" u="none" strike="noStrike">
                          <a:solidFill>
                            <a:srgbClr val="000000"/>
                          </a:solidFill>
                          <a:latin typeface="宋体"/>
                        </a:rPr>
                        <a:t>蜡笔涂鸦</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a:solidFill>
                            <a:srgbClr val="000000"/>
                          </a:solidFill>
                          <a:latin typeface="宋体"/>
                        </a:rPr>
                        <a:t>小型</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700" b="0" i="0" u="none" strike="noStrike" dirty="0">
                          <a:solidFill>
                            <a:srgbClr val="000000"/>
                          </a:solidFill>
                          <a:latin typeface="宋体"/>
                        </a:rPr>
                        <a:t>第</a:t>
                      </a:r>
                      <a:r>
                        <a:rPr lang="en-US" altLang="zh-CN" sz="700" b="0" i="0" u="none" strike="noStrike" dirty="0">
                          <a:solidFill>
                            <a:srgbClr val="000000"/>
                          </a:solidFill>
                          <a:latin typeface="宋体"/>
                        </a:rPr>
                        <a:t>2</a:t>
                      </a:r>
                      <a:r>
                        <a:rPr lang="zh-CN" altLang="en-US" sz="700" b="0" i="0" u="none" strike="noStrike" dirty="0">
                          <a:solidFill>
                            <a:srgbClr val="000000"/>
                          </a:solidFill>
                          <a:latin typeface="宋体"/>
                        </a:rPr>
                        <a:t>批</a:t>
                      </a:r>
                    </a:p>
                  </a:txBody>
                  <a:tcPr marL="5885" marR="5885" marT="588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XC01-2-04   </a:t>
            </a:r>
            <a:r>
              <a:rPr lang="zh-CN" altLang="en-US" sz="1200" b="1" dirty="0">
                <a:solidFill>
                  <a:srgbClr val="000000"/>
                </a:solidFill>
                <a:latin typeface="微软雅黑" pitchFamily="34" charset="-122"/>
                <a:ea typeface="微软雅黑" pitchFamily="34" charset="-122"/>
                <a:sym typeface="微软雅黑" pitchFamily="34" charset="-122"/>
              </a:rPr>
              <a:t>拼地板</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05827" name="TextBox 17"/>
          <p:cNvSpPr txBox="1">
            <a:spLocks noChangeArrowheads="1"/>
          </p:cNvSpPr>
          <p:nvPr/>
        </p:nvSpPr>
        <p:spPr bwMode="auto">
          <a:xfrm>
            <a:off x="4789198" y="499628"/>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由镜子围成直角的空间，儿童可以用不同的黑白图形拼出完整的地板。图形有方的、三角的、菱形、不规则图形等。儿童可以运用自己的想象力，探索不同的拼接方式，组装自己喜爱的图案，需要动动脑筋才能完成。</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05828" name="TextBox 19"/>
          <p:cNvSpPr txBox="1">
            <a:spLocks noChangeArrowheads="1"/>
          </p:cNvSpPr>
          <p:nvPr/>
        </p:nvSpPr>
        <p:spPr bwMode="auto">
          <a:xfrm>
            <a:off x="4798700" y="2171292"/>
            <a:ext cx="4022219"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sym typeface="微软雅黑" pitchFamily="34" charset="-122"/>
              </a:rPr>
              <a:t>黑白两色不同形状的方块，</a:t>
            </a:r>
            <a:r>
              <a:rPr lang="zh-CN" altLang="en-US" sz="1100">
                <a:latin typeface="微软雅黑" pitchFamily="34" charset="-122"/>
                <a:ea typeface="微软雅黑" pitchFamily="34" charset="-122"/>
              </a:rPr>
              <a:t>有方的、三角的、菱形、不规则图形等，需要</a:t>
            </a:r>
            <a:r>
              <a:rPr lang="zh-CN" altLang="en-US" sz="1100">
                <a:latin typeface="微软雅黑" pitchFamily="34" charset="-122"/>
                <a:ea typeface="微软雅黑" pitchFamily="34" charset="-122"/>
                <a:sym typeface="微软雅黑" pitchFamily="34" charset="-122"/>
              </a:rPr>
              <a:t>动脑拼成完整地面。</a:t>
            </a:r>
            <a:endParaRPr lang="zh-CN" altLang="en-US" sz="1200">
              <a:latin typeface="微软雅黑" pitchFamily="34" charset="-122"/>
              <a:ea typeface="微软雅黑" pitchFamily="34" charset="-122"/>
              <a:sym typeface="微软雅黑" pitchFamily="34" charset="-122"/>
            </a:endParaRPr>
          </a:p>
        </p:txBody>
      </p:sp>
      <p:sp>
        <p:nvSpPr>
          <p:cNvPr id="20582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0583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583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0583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05834" name="TextBox 64"/>
          <p:cNvSpPr txBox="1">
            <a:spLocks noChangeArrowheads="1"/>
          </p:cNvSpPr>
          <p:nvPr/>
        </p:nvSpPr>
        <p:spPr bwMode="auto">
          <a:xfrm>
            <a:off x="4798700" y="1723500"/>
            <a:ext cx="4022219" cy="56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了解不同的图形，并能灵活运用。</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05835"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latin typeface="微软雅黑" pitchFamily="34" charset="-122"/>
                <a:ea typeface="微软雅黑" pitchFamily="34" charset="-122"/>
                <a:sym typeface="微软雅黑" pitchFamily="34" charset="-122"/>
              </a:rPr>
              <a:t>目标人群：</a:t>
            </a:r>
            <a:r>
              <a:rPr lang="en-US" altLang="zh-CN" sz="1100">
                <a:latin typeface="微软雅黑" pitchFamily="34" charset="-122"/>
                <a:ea typeface="微软雅黑" pitchFamily="34" charset="-122"/>
                <a:sym typeface="微软雅黑" pitchFamily="34" charset="-122"/>
              </a:rPr>
              <a:t>3-8</a:t>
            </a:r>
            <a:r>
              <a:rPr lang="zh-CN" altLang="en-US" sz="1100">
                <a:latin typeface="微软雅黑" pitchFamily="34" charset="-122"/>
                <a:ea typeface="微软雅黑" pitchFamily="34" charset="-122"/>
                <a:sym typeface="微软雅黑" pitchFamily="34" charset="-122"/>
              </a:rPr>
              <a:t>岁</a:t>
            </a:r>
            <a:endParaRPr lang="en-US" altLang="zh-CN" sz="1100">
              <a:latin typeface="微软雅黑" pitchFamily="34" charset="-122"/>
              <a:ea typeface="微软雅黑" pitchFamily="34" charset="-122"/>
              <a:sym typeface="微软雅黑" pitchFamily="34" charset="-122"/>
            </a:endParaRPr>
          </a:p>
          <a:p>
            <a:pPr algn="just">
              <a:lnSpc>
                <a:spcPct val="150000"/>
              </a:lnSpc>
            </a:pPr>
            <a:r>
              <a:rPr lang="zh-CN" altLang="en-US" sz="1100">
                <a:latin typeface="微软雅黑" pitchFamily="34" charset="-122"/>
                <a:ea typeface="微软雅黑" pitchFamily="34" charset="-122"/>
                <a:sym typeface="微软雅黑" pitchFamily="34" charset="-122"/>
              </a:rPr>
              <a:t>参与人数：多人</a:t>
            </a:r>
            <a:endParaRPr lang="en-US" altLang="zh-CN" sz="1100">
              <a:latin typeface="微软雅黑" pitchFamily="34" charset="-122"/>
              <a:ea typeface="微软雅黑" pitchFamily="34" charset="-122"/>
              <a:sym typeface="微软雅黑" pitchFamily="34" charset="-122"/>
            </a:endParaRPr>
          </a:p>
          <a:p>
            <a:pPr algn="just">
              <a:lnSpc>
                <a:spcPct val="150000"/>
              </a:lnSpc>
            </a:pPr>
            <a:r>
              <a:rPr lang="zh-CN" altLang="en-US" sz="1100">
                <a:latin typeface="微软雅黑" pitchFamily="34" charset="-122"/>
                <a:ea typeface="微软雅黑" pitchFamily="34" charset="-122"/>
                <a:sym typeface="微软雅黑" pitchFamily="34" charset="-122"/>
              </a:rPr>
              <a:t>运营人员：无</a:t>
            </a:r>
            <a:endParaRPr lang="en-US" altLang="zh-CN" sz="1100">
              <a:latin typeface="微软雅黑" pitchFamily="34" charset="-122"/>
              <a:ea typeface="微软雅黑" pitchFamily="34" charset="-122"/>
              <a:sym typeface="微软雅黑" pitchFamily="34" charset="-122"/>
            </a:endParaRPr>
          </a:p>
          <a:p>
            <a:pPr algn="just">
              <a:lnSpc>
                <a:spcPct val="150000"/>
              </a:lnSpc>
            </a:pPr>
            <a:r>
              <a:rPr lang="zh-CN" altLang="en-US" sz="1100">
                <a:latin typeface="微软雅黑" pitchFamily="34" charset="-122"/>
                <a:ea typeface="微软雅黑" pitchFamily="34" charset="-122"/>
                <a:sym typeface="微软雅黑" pitchFamily="34" charset="-122"/>
              </a:rPr>
              <a:t>    </a:t>
            </a:r>
          </a:p>
        </p:txBody>
      </p:sp>
      <p:sp>
        <p:nvSpPr>
          <p:cNvPr id="205836" name="TextBox 14"/>
          <p:cNvSpPr txBox="1">
            <a:spLocks noChangeArrowheads="1"/>
          </p:cNvSpPr>
          <p:nvPr/>
        </p:nvSpPr>
        <p:spPr bwMode="auto">
          <a:xfrm>
            <a:off x="4772907" y="2858100"/>
            <a:ext cx="3970636"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sym typeface="微软雅黑" pitchFamily="34" charset="-122"/>
              </a:rPr>
              <a:t>观察并使用不同的黑白图形，拼成完整的地面。</a:t>
            </a:r>
            <a:endParaRPr lang="en-US" altLang="zh-CN" sz="1100">
              <a:latin typeface="微软雅黑" pitchFamily="34" charset="-122"/>
              <a:ea typeface="微软雅黑" pitchFamily="34" charset="-122"/>
              <a:sym typeface="微软雅黑" pitchFamily="34" charset="-122"/>
            </a:endParaRPr>
          </a:p>
        </p:txBody>
      </p:sp>
      <p:sp>
        <p:nvSpPr>
          <p:cNvPr id="20583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5841"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05842" name="Picture 6" descr="C:\Documents and Settings\Administrator\Application Data\Tencent\Users\128969088\QQ\WinTemp\RichOle\XR@{X_)RB7JPZ)QXNSV]V[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8837" y="967578"/>
            <a:ext cx="2652520" cy="3111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43" name="图片 14" descr="QQ图片2014090516200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04559" y="4233156"/>
            <a:ext cx="1816311" cy="231239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05844" name="图片 15" descr="QQ图片2014090516285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10410" y="4178442"/>
            <a:ext cx="1987354" cy="578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84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05846" name="图片 24"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936195" y="579257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0585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 name="灯片编号占位符 30"/>
          <p:cNvSpPr>
            <a:spLocks noGrp="1"/>
          </p:cNvSpPr>
          <p:nvPr>
            <p:ph type="sldNum" sz="quarter" idx="12"/>
          </p:nvPr>
        </p:nvSpPr>
        <p:spPr/>
        <p:txBody>
          <a:bodyPr/>
          <a:lstStyle/>
          <a:p>
            <a:pPr>
              <a:defRPr/>
            </a:pPr>
            <a:fld id="{C78D123C-AAA8-4789-BE0B-118234160290}" type="slidenum">
              <a:rPr lang="zh-CN" altLang="en-US"/>
              <a:pPr>
                <a:defRPr/>
              </a:pPr>
              <a:t>10</a:t>
            </a:fld>
            <a:endParaRPr lang="zh-CN" altLang="en-US"/>
          </a:p>
        </p:txBody>
      </p:sp>
    </p:spTree>
    <p:extLst>
      <p:ext uri="{BB962C8B-B14F-4D97-AF65-F5344CB8AC3E}">
        <p14:creationId xmlns:p14="http://schemas.microsoft.com/office/powerpoint/2010/main" val="204395728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XC01-3-12  </a:t>
            </a:r>
            <a:r>
              <a:rPr lang="zh-CN" altLang="en-US" sz="1200" b="1" dirty="0">
                <a:latin typeface="微软雅黑" pitchFamily="34" charset="-122"/>
                <a:ea typeface="微软雅黑" pitchFamily="34" charset="-122"/>
              </a:rPr>
              <a:t>模仿秀</a:t>
            </a:r>
          </a:p>
        </p:txBody>
      </p:sp>
      <p:sp>
        <p:nvSpPr>
          <p:cNvPr id="324611" name="TextBox 17"/>
          <p:cNvSpPr txBox="1">
            <a:spLocks noChangeArrowheads="1"/>
          </p:cNvSpPr>
          <p:nvPr/>
        </p:nvSpPr>
        <p:spPr bwMode="auto">
          <a:xfrm>
            <a:off x="4789198" y="499628"/>
            <a:ext cx="4022220" cy="135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b="1">
                <a:latin typeface="微软雅黑" pitchFamily="34" charset="-122"/>
                <a:ea typeface="微软雅黑" pitchFamily="34" charset="-122"/>
              </a:rPr>
              <a:t> “</a:t>
            </a:r>
            <a:r>
              <a:rPr lang="zh-CN" altLang="en-US" sz="1100">
                <a:latin typeface="微软雅黑" pitchFamily="34" charset="-122"/>
                <a:ea typeface="微软雅黑" pitchFamily="34" charset="-122"/>
              </a:rPr>
              <a:t>你拍一我拍一，一个小孩坐飞机。”我们是好朋友，互相学习。设置显示屏和影像捕捉器，屏幕显示内容为三个卡通片。主人公分别是长鼻子木头人、花仙子、机器人。当儿童站在屏幕对面，屏幕里面的卡通人物会模仿儿童的动作，锻炼了儿童的手眼协调能力，又深受孩子的喜爱。</a:t>
            </a:r>
            <a:endParaRPr lang="en-US" altLang="zh-CN" sz="1100" b="1">
              <a:latin typeface="微软雅黑" pitchFamily="34" charset="-122"/>
              <a:ea typeface="微软雅黑" pitchFamily="34" charset="-122"/>
            </a:endParaRPr>
          </a:p>
        </p:txBody>
      </p:sp>
      <p:sp>
        <p:nvSpPr>
          <p:cNvPr id="324612" name="TextBox 19"/>
          <p:cNvSpPr txBox="1">
            <a:spLocks noChangeArrowheads="1"/>
          </p:cNvSpPr>
          <p:nvPr/>
        </p:nvSpPr>
        <p:spPr bwMode="auto">
          <a:xfrm>
            <a:off x="4775623" y="3094816"/>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通过视频捕捉技术，实现儿童和屏幕内容的互动。</a:t>
            </a:r>
            <a:endParaRPr lang="zh-CN" altLang="en-US" sz="1100">
              <a:latin typeface="Calibri" pitchFamily="34" charset="0"/>
            </a:endParaRPr>
          </a:p>
        </p:txBody>
      </p:sp>
      <p:sp>
        <p:nvSpPr>
          <p:cNvPr id="32461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2461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461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461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2461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24619" name="TextBox 64"/>
          <p:cNvSpPr txBox="1">
            <a:spLocks noChangeArrowheads="1"/>
          </p:cNvSpPr>
          <p:nvPr/>
        </p:nvSpPr>
        <p:spPr bwMode="auto">
          <a:xfrm>
            <a:off x="4786483" y="1857405"/>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模仿是儿童的天性，没有模仿就没有学习。任何科学、艺术、技能、风格的发展和形成，都有它最初的范本和源头，所谓“其来有自”。模仿是动物界共有的，鹦鹉学舌乃至动物杂技团都是模仿的明例，但是人类的模仿能力远远超出了其它物种的动物。</a:t>
            </a:r>
            <a:endParaRPr lang="en-US" altLang="zh-CN" sz="1100">
              <a:latin typeface="微软雅黑" pitchFamily="34" charset="-122"/>
              <a:ea typeface="微软雅黑" pitchFamily="34" charset="-122"/>
              <a:sym typeface="微软雅黑" pitchFamily="34" charset="-122"/>
            </a:endParaRPr>
          </a:p>
        </p:txBody>
      </p:sp>
      <p:sp>
        <p:nvSpPr>
          <p:cNvPr id="324620"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324621" name="TextBox 14"/>
          <p:cNvSpPr txBox="1">
            <a:spLocks noChangeArrowheads="1"/>
          </p:cNvSpPr>
          <p:nvPr/>
        </p:nvSpPr>
        <p:spPr bwMode="auto">
          <a:xfrm>
            <a:off x="4759332" y="3372126"/>
            <a:ext cx="3970636" cy="88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站在显示器对面，先用手势选择一个卡通人物；当显示器进入启动模式后，儿童即可开始做动作，屏幕上的卡通人物会模仿儿童的动作，一起跳双人舞。</a:t>
            </a:r>
            <a:endParaRPr lang="en-US" altLang="zh-CN" sz="1100">
              <a:latin typeface="微软雅黑" pitchFamily="34" charset="-122"/>
              <a:ea typeface="微软雅黑" pitchFamily="34" charset="-122"/>
            </a:endParaRPr>
          </a:p>
        </p:txBody>
      </p:sp>
      <p:sp>
        <p:nvSpPr>
          <p:cNvPr id="32462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4626"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324627"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36667" y="1429771"/>
            <a:ext cx="2167899" cy="3078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4628" name="矩形 7"/>
          <p:cNvSpPr>
            <a:spLocks noChangeArrowheads="1"/>
          </p:cNvSpPr>
          <p:nvPr/>
        </p:nvSpPr>
        <p:spPr bwMode="auto">
          <a:xfrm>
            <a:off x="2319938" y="4603197"/>
            <a:ext cx="2340299" cy="2130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01"/>
              </a:lnSpc>
            </a:pPr>
            <a:r>
              <a:rPr lang="zh-CN" altLang="en-US" sz="900">
                <a:solidFill>
                  <a:srgbClr val="FF0000"/>
                </a:solidFill>
                <a:latin typeface="微软雅黑" pitchFamily="34" charset="-122"/>
                <a:ea typeface="微软雅黑" pitchFamily="34" charset="-122"/>
              </a:rPr>
              <a:t>儿童歌谣</a:t>
            </a:r>
            <a:r>
              <a:rPr lang="en-US" altLang="zh-CN" sz="900">
                <a:solidFill>
                  <a:srgbClr val="FF0000"/>
                </a:solidFill>
                <a:latin typeface="微软雅黑" pitchFamily="34" charset="-122"/>
                <a:ea typeface="微软雅黑" pitchFamily="34" charset="-122"/>
              </a:rPr>
              <a:t>《</a:t>
            </a:r>
            <a:r>
              <a:rPr lang="zh-CN" altLang="en-US" sz="900">
                <a:solidFill>
                  <a:srgbClr val="FF0000"/>
                </a:solidFill>
                <a:latin typeface="微软雅黑" pitchFamily="34" charset="-122"/>
                <a:ea typeface="微软雅黑" pitchFamily="34" charset="-122"/>
              </a:rPr>
              <a:t>你拍一我拍一</a:t>
            </a:r>
            <a:r>
              <a:rPr lang="en-US" altLang="zh-CN" sz="900">
                <a:solidFill>
                  <a:srgbClr val="FF0000"/>
                </a:solidFill>
                <a:latin typeface="微软雅黑" pitchFamily="34" charset="-122"/>
                <a:ea typeface="微软雅黑" pitchFamily="34" charset="-122"/>
              </a:rPr>
              <a:t>》</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你拍一，我拍一，一个小孩坐飞机。</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你拍二，我拍二，两个小孩丢手绢。</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你拍三，我拍三，三个小孩来搬砖。</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你拍四，我拍四，四个小孩写大字。</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你拍五，我拍五，五个小孩敲锣鼓。</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你拍六，我拍六，六个小孩拣豆豆。</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你拍七，我拍七，七个小孩穿新衣。</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你拍八，我拍八，八个小孩吃西瓜。</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你拍九，我拍九，九个小孩齐步走。</a:t>
            </a:r>
          </a:p>
          <a:p>
            <a:pPr eaLnBrk="1" hangingPunct="1">
              <a:lnSpc>
                <a:spcPts val="701"/>
              </a:lnSpc>
            </a:pPr>
            <a:r>
              <a:rPr lang="zh-CN" altLang="en-US" sz="900">
                <a:solidFill>
                  <a:srgbClr val="FF0000"/>
                </a:solidFill>
                <a:latin typeface="微软雅黑" pitchFamily="34" charset="-122"/>
                <a:ea typeface="微软雅黑" pitchFamily="34" charset="-122"/>
              </a:rPr>
              <a:t> </a:t>
            </a:r>
          </a:p>
          <a:p>
            <a:pPr eaLnBrk="1" hangingPunct="1">
              <a:lnSpc>
                <a:spcPts val="701"/>
              </a:lnSpc>
            </a:pPr>
            <a:r>
              <a:rPr lang="zh-CN" altLang="en-US" sz="900">
                <a:solidFill>
                  <a:srgbClr val="FF0000"/>
                </a:solidFill>
                <a:latin typeface="微软雅黑" pitchFamily="34" charset="-122"/>
                <a:ea typeface="微软雅黑" pitchFamily="34" charset="-122"/>
              </a:rPr>
              <a:t>你拍十，我拍十，十个小孩在学习。</a:t>
            </a:r>
          </a:p>
          <a:p>
            <a:pPr eaLnBrk="1" hangingPunct="1">
              <a:lnSpc>
                <a:spcPts val="701"/>
              </a:lnSpc>
            </a:pPr>
            <a:r>
              <a:rPr lang="zh-CN" altLang="en-US" sz="900">
                <a:solidFill>
                  <a:srgbClr val="FF0000"/>
                </a:solidFill>
                <a:latin typeface="微软雅黑" pitchFamily="34" charset="-122"/>
                <a:ea typeface="微软雅黑" pitchFamily="34" charset="-122"/>
              </a:rPr>
              <a:t> </a:t>
            </a:r>
          </a:p>
        </p:txBody>
      </p:sp>
      <p:sp>
        <p:nvSpPr>
          <p:cNvPr id="32462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24630"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353973" y="5548838"/>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0" name="灯片编号占位符 29"/>
          <p:cNvSpPr>
            <a:spLocks noGrp="1"/>
          </p:cNvSpPr>
          <p:nvPr>
            <p:ph type="sldNum" sz="quarter" idx="12"/>
          </p:nvPr>
        </p:nvSpPr>
        <p:spPr/>
        <p:txBody>
          <a:bodyPr/>
          <a:lstStyle/>
          <a:p>
            <a:pPr>
              <a:defRPr/>
            </a:pPr>
            <a:fld id="{A34477D3-F78F-46EB-95FD-894272282A42}" type="slidenum">
              <a:rPr lang="zh-CN" altLang="en-US"/>
              <a:pPr>
                <a:defRPr/>
              </a:pPr>
              <a:t>100</a:t>
            </a:fld>
            <a:endParaRPr lang="zh-CN" altLang="en-US"/>
          </a:p>
        </p:txBody>
      </p:sp>
    </p:spTree>
    <p:extLst>
      <p:ext uri="{BB962C8B-B14F-4D97-AF65-F5344CB8AC3E}">
        <p14:creationId xmlns:p14="http://schemas.microsoft.com/office/powerpoint/2010/main" val="266008198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634"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32144" y="1048210"/>
            <a:ext cx="1878755" cy="3137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2563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325637"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90551" y="1049650"/>
            <a:ext cx="723538" cy="3058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5638"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12686" y="4714065"/>
            <a:ext cx="3100489" cy="104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5639"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17275" y="1641428"/>
            <a:ext cx="1836674" cy="2886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5640"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25641" name="直接箭头连接符 73"/>
          <p:cNvCxnSpPr>
            <a:cxnSpLocks noChangeShapeType="1"/>
          </p:cNvCxnSpPr>
          <p:nvPr/>
        </p:nvCxnSpPr>
        <p:spPr bwMode="auto">
          <a:xfrm rot="5400000" flipH="1" flipV="1">
            <a:off x="2003475" y="2689679"/>
            <a:ext cx="2616206"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5642" name="直接箭头连接符 75"/>
          <p:cNvCxnSpPr>
            <a:cxnSpLocks noChangeShapeType="1"/>
          </p:cNvCxnSpPr>
          <p:nvPr/>
        </p:nvCxnSpPr>
        <p:spPr bwMode="auto">
          <a:xfrm rot="16200000" flipH="1">
            <a:off x="4017872" y="5248249"/>
            <a:ext cx="86390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5643" name="直接箭头连接符 80"/>
          <p:cNvCxnSpPr>
            <a:cxnSpLocks noChangeShapeType="1"/>
          </p:cNvCxnSpPr>
          <p:nvPr/>
        </p:nvCxnSpPr>
        <p:spPr bwMode="auto">
          <a:xfrm rot="10800000">
            <a:off x="1567893" y="1235390"/>
            <a:ext cx="1495945"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5644" name="TextBox 86"/>
          <p:cNvSpPr txBox="1">
            <a:spLocks noChangeArrowheads="1"/>
          </p:cNvSpPr>
          <p:nvPr/>
        </p:nvSpPr>
        <p:spPr bwMode="auto">
          <a:xfrm>
            <a:off x="2135320" y="1012214"/>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endParaRPr lang="zh-CN" altLang="en-US" sz="800">
              <a:latin typeface="微软雅黑" pitchFamily="34" charset="-122"/>
              <a:ea typeface="微软雅黑" pitchFamily="34" charset="-122"/>
            </a:endParaRPr>
          </a:p>
        </p:txBody>
      </p:sp>
      <p:cxnSp>
        <p:nvCxnSpPr>
          <p:cNvPr id="325645"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25646" name="直接箭头连接符 80"/>
          <p:cNvCxnSpPr>
            <a:cxnSpLocks noChangeShapeType="1"/>
          </p:cNvCxnSpPr>
          <p:nvPr/>
        </p:nvCxnSpPr>
        <p:spPr bwMode="auto">
          <a:xfrm rot="10800000">
            <a:off x="1474226" y="5746437"/>
            <a:ext cx="2898225"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5647" name="直接箭头连接符 80"/>
          <p:cNvCxnSpPr>
            <a:cxnSpLocks noChangeShapeType="1"/>
          </p:cNvCxnSpPr>
          <p:nvPr/>
        </p:nvCxnSpPr>
        <p:spPr bwMode="auto">
          <a:xfrm flipH="1">
            <a:off x="4643947" y="1127402"/>
            <a:ext cx="27149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5648" name="直接箭头连接符 73"/>
          <p:cNvCxnSpPr>
            <a:cxnSpLocks noChangeShapeType="1"/>
          </p:cNvCxnSpPr>
          <p:nvPr/>
        </p:nvCxnSpPr>
        <p:spPr bwMode="auto">
          <a:xfrm rot="5400000" flipH="1" flipV="1">
            <a:off x="3927715" y="2400948"/>
            <a:ext cx="233111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5649" name="TextBox 86"/>
          <p:cNvSpPr txBox="1">
            <a:spLocks noChangeArrowheads="1"/>
          </p:cNvSpPr>
          <p:nvPr/>
        </p:nvSpPr>
        <p:spPr bwMode="auto">
          <a:xfrm>
            <a:off x="4634444" y="92870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0</a:t>
            </a:r>
            <a:r>
              <a:rPr lang="en-US" altLang="zh-CN" sz="800">
                <a:latin typeface="微软雅黑" pitchFamily="34" charset="-122"/>
                <a:ea typeface="微软雅黑" pitchFamily="34" charset="-122"/>
              </a:rPr>
              <a:t>0</a:t>
            </a:r>
            <a:endParaRPr lang="zh-CN" altLang="en-US" sz="800">
              <a:latin typeface="Calibri" pitchFamily="34" charset="0"/>
            </a:endParaRPr>
          </a:p>
        </p:txBody>
      </p:sp>
      <p:sp>
        <p:nvSpPr>
          <p:cNvPr id="325650" name="TextBox 86"/>
          <p:cNvSpPr txBox="1">
            <a:spLocks noChangeArrowheads="1"/>
          </p:cNvSpPr>
          <p:nvPr/>
        </p:nvSpPr>
        <p:spPr bwMode="auto">
          <a:xfrm rot="5400000">
            <a:off x="4310811" y="532917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zh-CN" altLang="en-US" sz="800">
              <a:latin typeface="Calibri" pitchFamily="34" charset="0"/>
            </a:endParaRPr>
          </a:p>
        </p:txBody>
      </p:sp>
      <p:sp>
        <p:nvSpPr>
          <p:cNvPr id="325651" name="TextBox 86"/>
          <p:cNvSpPr txBox="1">
            <a:spLocks noChangeArrowheads="1"/>
          </p:cNvSpPr>
          <p:nvPr/>
        </p:nvSpPr>
        <p:spPr bwMode="auto">
          <a:xfrm rot="5400000">
            <a:off x="4994982" y="2543064"/>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1400</a:t>
            </a:r>
            <a:endParaRPr lang="zh-CN" altLang="en-US" sz="800">
              <a:latin typeface="Calibri" pitchFamily="34" charset="0"/>
            </a:endParaRPr>
          </a:p>
        </p:txBody>
      </p:sp>
      <p:sp>
        <p:nvSpPr>
          <p:cNvPr id="325652" name="TextBox 86"/>
          <p:cNvSpPr txBox="1">
            <a:spLocks noChangeArrowheads="1"/>
          </p:cNvSpPr>
          <p:nvPr/>
        </p:nvSpPr>
        <p:spPr bwMode="auto">
          <a:xfrm rot="5400000">
            <a:off x="3169168" y="258913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endParaRPr lang="zh-CN" altLang="en-US" sz="800">
              <a:latin typeface="Calibri" pitchFamily="34" charset="0"/>
            </a:endParaRPr>
          </a:p>
        </p:txBody>
      </p:sp>
      <p:sp>
        <p:nvSpPr>
          <p:cNvPr id="325653" name="TextBox 86"/>
          <p:cNvSpPr txBox="1">
            <a:spLocks noChangeArrowheads="1"/>
          </p:cNvSpPr>
          <p:nvPr/>
        </p:nvSpPr>
        <p:spPr bwMode="auto">
          <a:xfrm>
            <a:off x="2735327" y="582418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1100</a:t>
            </a:r>
            <a:endParaRPr lang="zh-CN" altLang="en-US" sz="800">
              <a:latin typeface="Calibri" pitchFamily="34" charset="0"/>
            </a:endParaRPr>
          </a:p>
        </p:txBody>
      </p:sp>
      <p:cxnSp>
        <p:nvCxnSpPr>
          <p:cNvPr id="325654" name="直接箭头连接符 73"/>
          <p:cNvCxnSpPr>
            <a:cxnSpLocks noChangeShapeType="1"/>
          </p:cNvCxnSpPr>
          <p:nvPr/>
        </p:nvCxnSpPr>
        <p:spPr bwMode="auto">
          <a:xfrm rot="16200000" flipV="1">
            <a:off x="4924091" y="3735688"/>
            <a:ext cx="33836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5655" name="TextBox 86"/>
          <p:cNvSpPr txBox="1">
            <a:spLocks noChangeArrowheads="1"/>
          </p:cNvSpPr>
          <p:nvPr/>
        </p:nvSpPr>
        <p:spPr bwMode="auto">
          <a:xfrm rot="5400000">
            <a:off x="4978693" y="381013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endParaRPr lang="zh-CN" altLang="en-US" sz="800">
              <a:latin typeface="Calibri" pitchFamily="34" charset="0"/>
            </a:endParaRPr>
          </a:p>
        </p:txBody>
      </p:sp>
      <p:cxnSp>
        <p:nvCxnSpPr>
          <p:cNvPr id="325656" name="直接箭头连接符 73"/>
          <p:cNvCxnSpPr>
            <a:cxnSpLocks noChangeShapeType="1"/>
          </p:cNvCxnSpPr>
          <p:nvPr/>
        </p:nvCxnSpPr>
        <p:spPr bwMode="auto">
          <a:xfrm>
            <a:off x="1653413" y="4001341"/>
            <a:ext cx="1330333"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5657" name="TextBox 86"/>
          <p:cNvSpPr txBox="1">
            <a:spLocks noChangeArrowheads="1"/>
          </p:cNvSpPr>
          <p:nvPr/>
        </p:nvSpPr>
        <p:spPr bwMode="auto">
          <a:xfrm>
            <a:off x="2207266" y="404021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900</a:t>
            </a:r>
            <a:endParaRPr lang="zh-CN" altLang="en-US" sz="800">
              <a:latin typeface="Calibri" pitchFamily="34" charset="0"/>
            </a:endParaRPr>
          </a:p>
        </p:txBody>
      </p:sp>
      <p:sp>
        <p:nvSpPr>
          <p:cNvPr id="325658" name="TextBox 100"/>
          <p:cNvSpPr txBox="1">
            <a:spLocks noChangeArrowheads="1"/>
          </p:cNvSpPr>
          <p:nvPr/>
        </p:nvSpPr>
        <p:spPr bwMode="auto">
          <a:xfrm>
            <a:off x="4702318" y="5881783"/>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325659" name="TextBox 100"/>
          <p:cNvSpPr txBox="1">
            <a:spLocks noChangeArrowheads="1"/>
          </p:cNvSpPr>
          <p:nvPr/>
        </p:nvSpPr>
        <p:spPr bwMode="auto">
          <a:xfrm>
            <a:off x="2067446" y="4283551"/>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25660" name="TextBox 100"/>
          <p:cNvSpPr txBox="1">
            <a:spLocks noChangeArrowheads="1"/>
          </p:cNvSpPr>
          <p:nvPr/>
        </p:nvSpPr>
        <p:spPr bwMode="auto">
          <a:xfrm>
            <a:off x="7624978" y="4460652"/>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325661" name="TextBox 100"/>
          <p:cNvSpPr txBox="1">
            <a:spLocks noChangeArrowheads="1"/>
          </p:cNvSpPr>
          <p:nvPr/>
        </p:nvSpPr>
        <p:spPr bwMode="auto">
          <a:xfrm>
            <a:off x="4539421" y="4040215"/>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325662"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5" name="灯片编号占位符 34"/>
          <p:cNvSpPr>
            <a:spLocks noGrp="1"/>
          </p:cNvSpPr>
          <p:nvPr>
            <p:ph type="sldNum" sz="quarter" idx="12"/>
          </p:nvPr>
        </p:nvSpPr>
        <p:spPr/>
        <p:txBody>
          <a:bodyPr/>
          <a:lstStyle/>
          <a:p>
            <a:pPr>
              <a:defRPr/>
            </a:pPr>
            <a:fld id="{2D4A9EE7-4866-4F4B-AD41-15976BA84E53}" type="slidenum">
              <a:rPr lang="zh-CN" altLang="en-US"/>
              <a:pPr>
                <a:defRPr/>
              </a:pPr>
              <a:t>101</a:t>
            </a:fld>
            <a:endParaRPr lang="zh-CN" altLang="en-US"/>
          </a:p>
        </p:txBody>
      </p:sp>
    </p:spTree>
    <p:extLst>
      <p:ext uri="{BB962C8B-B14F-4D97-AF65-F5344CB8AC3E}">
        <p14:creationId xmlns:p14="http://schemas.microsoft.com/office/powerpoint/2010/main" val="2915137942"/>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26659"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26660" name="TextBox 57"/>
          <p:cNvSpPr txBox="1">
            <a:spLocks noChangeArrowheads="1"/>
          </p:cNvSpPr>
          <p:nvPr/>
        </p:nvSpPr>
        <p:spPr bwMode="auto">
          <a:xfrm>
            <a:off x="496839" y="642173"/>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、首先应确保展项的安全性和功能实现性，显示器前方加装钢化玻璃防护罩；</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p:txBody>
      </p:sp>
      <p:sp>
        <p:nvSpPr>
          <p:cNvPr id="32666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2666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666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666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6669" name="TextBox 33"/>
          <p:cNvSpPr txBox="1">
            <a:spLocks noChangeArrowheads="1"/>
          </p:cNvSpPr>
          <p:nvPr/>
        </p:nvSpPr>
        <p:spPr bwMode="auto">
          <a:xfrm>
            <a:off x="496839"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26670" name="TextBox 34"/>
          <p:cNvSpPr txBox="1">
            <a:spLocks noChangeArrowheads="1"/>
          </p:cNvSpPr>
          <p:nvPr/>
        </p:nvSpPr>
        <p:spPr bwMode="auto">
          <a:xfrm>
            <a:off x="479191" y="369321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26671" name="TextBox 35"/>
          <p:cNvSpPr txBox="1">
            <a:spLocks noChangeArrowheads="1"/>
          </p:cNvSpPr>
          <p:nvPr/>
        </p:nvSpPr>
        <p:spPr bwMode="auto">
          <a:xfrm>
            <a:off x="496839" y="3903431"/>
            <a:ext cx="8577930" cy="56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326672" name="TextBox 15"/>
          <p:cNvSpPr txBox="1">
            <a:spLocks noChangeArrowheads="1"/>
          </p:cNvSpPr>
          <p:nvPr/>
        </p:nvSpPr>
        <p:spPr bwMode="auto">
          <a:xfrm>
            <a:off x="487337" y="4430416"/>
            <a:ext cx="8656663"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 </a:t>
            </a:r>
            <a:r>
              <a:rPr lang="en-US" altLang="zh-CN" sz="1100">
                <a:latin typeface="微软雅黑" pitchFamily="34" charset="-122"/>
                <a:ea typeface="微软雅黑" pitchFamily="34" charset="-122"/>
              </a:rPr>
              <a:t>2KW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766C05F1-D501-43CC-AF69-9EBD6351B36F}" type="slidenum">
              <a:rPr lang="zh-CN" altLang="en-US"/>
              <a:pPr>
                <a:defRPr/>
              </a:pPr>
              <a:t>102</a:t>
            </a:fld>
            <a:endParaRPr lang="zh-CN" altLang="en-US"/>
          </a:p>
        </p:txBody>
      </p:sp>
    </p:spTree>
    <p:extLst>
      <p:ext uri="{BB962C8B-B14F-4D97-AF65-F5344CB8AC3E}">
        <p14:creationId xmlns:p14="http://schemas.microsoft.com/office/powerpoint/2010/main" val="33514962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TextBox 57"/>
          <p:cNvSpPr txBox="1">
            <a:spLocks noChangeArrowheads="1"/>
          </p:cNvSpPr>
          <p:nvPr/>
        </p:nvSpPr>
        <p:spPr bwMode="auto">
          <a:xfrm>
            <a:off x="479192" y="447794"/>
            <a:ext cx="3726288" cy="333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r>
              <a:rPr lang="en-US" altLang="zh-CN" sz="1100" dirty="0">
                <a:latin typeface="微软雅黑" pitchFamily="34" charset="-122"/>
                <a:ea typeface="微软雅黑" pitchFamily="34" charset="-122"/>
              </a:rPr>
              <a:t>8mm</a:t>
            </a:r>
            <a:r>
              <a:rPr lang="zh-CN" altLang="en-US" sz="1100" dirty="0">
                <a:latin typeface="微软雅黑" pitchFamily="34" charset="-122"/>
                <a:ea typeface="微软雅黑" pitchFamily="34" charset="-122"/>
              </a:rPr>
              <a:t>厚钢化玻璃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60</a:t>
            </a:r>
            <a:r>
              <a:rPr lang="zh-CN" altLang="en-US" sz="1100" dirty="0" smtClean="0">
                <a:latin typeface="微软雅黑" pitchFamily="34" charset="-122"/>
                <a:ea typeface="微软雅黑" pitchFamily="34" charset="-122"/>
              </a:rPr>
              <a:t>寸</a:t>
            </a:r>
            <a:r>
              <a:rPr lang="zh-CN" altLang="en-US" sz="1100" dirty="0">
                <a:latin typeface="微软雅黑" pitchFamily="34" charset="-122"/>
                <a:ea typeface="微软雅黑" pitchFamily="34" charset="-122"/>
              </a:rPr>
              <a:t>显示器，动态识别摄像头，电源控制箱，</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、其他：定制人机互动</a:t>
            </a:r>
            <a:r>
              <a:rPr lang="zh-CN" altLang="en-US" sz="1100" dirty="0" smtClean="0">
                <a:latin typeface="微软雅黑" pitchFamily="34" charset="-122"/>
                <a:ea typeface="微软雅黑" pitchFamily="34" charset="-122"/>
              </a:rPr>
              <a:t>程序</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2768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2768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768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768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769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27692"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38521" y="3428281"/>
            <a:ext cx="1801379" cy="2558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F274CE17-C639-4D53-BFDF-A53B1BFEBD05}" type="slidenum">
              <a:rPr lang="zh-CN" altLang="en-US"/>
              <a:pPr>
                <a:defRPr/>
              </a:pPr>
              <a:t>103</a:t>
            </a:fld>
            <a:endParaRPr lang="zh-CN" altLang="en-US"/>
          </a:p>
        </p:txBody>
      </p:sp>
    </p:spTree>
    <p:extLst>
      <p:ext uri="{BB962C8B-B14F-4D97-AF65-F5344CB8AC3E}">
        <p14:creationId xmlns:p14="http://schemas.microsoft.com/office/powerpoint/2010/main" val="302346325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XC01-3-26   </a:t>
            </a:r>
            <a:r>
              <a:rPr lang="zh-CN" altLang="en-US" sz="1200" b="1" dirty="0">
                <a:latin typeface="微软雅黑" pitchFamily="34" charset="-122"/>
                <a:ea typeface="微软雅黑" pitchFamily="34" charset="-122"/>
              </a:rPr>
              <a:t>彩虹泡泡</a:t>
            </a:r>
          </a:p>
        </p:txBody>
      </p:sp>
      <p:sp>
        <p:nvSpPr>
          <p:cNvPr id="38093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8093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093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093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8093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80937" name="TextBox 14"/>
          <p:cNvSpPr txBox="1">
            <a:spLocks noChangeArrowheads="1"/>
          </p:cNvSpPr>
          <p:nvPr/>
        </p:nvSpPr>
        <p:spPr bwMode="auto">
          <a:xfrm>
            <a:off x="4755261" y="5223771"/>
            <a:ext cx="3177865" cy="10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380938"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0942" name="TextBox 14"/>
          <p:cNvSpPr txBox="1">
            <a:spLocks noChangeArrowheads="1"/>
          </p:cNvSpPr>
          <p:nvPr/>
        </p:nvSpPr>
        <p:spPr bwMode="auto">
          <a:xfrm>
            <a:off x="4762048" y="4996276"/>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80943" name="TextBox 17"/>
          <p:cNvSpPr txBox="1">
            <a:spLocks noChangeArrowheads="1"/>
          </p:cNvSpPr>
          <p:nvPr/>
        </p:nvSpPr>
        <p:spPr bwMode="auto">
          <a:xfrm>
            <a:off x="4789198" y="499628"/>
            <a:ext cx="4022220" cy="16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泡泡区是展项组，从身体接触感知，到切身体验的制作，最后钻进泡泡合二为一。彩虹泡泡目的是感知，在高处设置电动泡泡机及彩色照射光，通过按钮控制机器吹出泡泡，在彩色光照射下五彩缤纷，孩子们可以蹦起来触碰泡泡，也可以弯腰捞泡泡，追泡泡、用手拖起泡泡，跟泡泡来次亲密接触，这里将是孩子们和家长一起欢乐的海洋。</a:t>
            </a:r>
            <a:endParaRPr lang="en-US" altLang="zh-CN" sz="1100" b="1" dirty="0">
              <a:latin typeface="微软雅黑" pitchFamily="34" charset="-122"/>
              <a:ea typeface="微软雅黑" pitchFamily="34" charset="-122"/>
            </a:endParaRPr>
          </a:p>
        </p:txBody>
      </p:sp>
      <p:sp>
        <p:nvSpPr>
          <p:cNvPr id="380944" name="TextBox 19"/>
          <p:cNvSpPr txBox="1">
            <a:spLocks noChangeArrowheads="1"/>
          </p:cNvSpPr>
          <p:nvPr/>
        </p:nvSpPr>
        <p:spPr bwMode="auto">
          <a:xfrm>
            <a:off x="4790555" y="3598183"/>
            <a:ext cx="4022219"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泡泡液通过不同封闭形状的环形形成不同形状的泡泡，从而体现液体表面张力。</a:t>
            </a:r>
          </a:p>
        </p:txBody>
      </p:sp>
      <p:sp>
        <p:nvSpPr>
          <p:cNvPr id="380945" name="TextBox 64"/>
          <p:cNvSpPr txBox="1">
            <a:spLocks noChangeArrowheads="1"/>
          </p:cNvSpPr>
          <p:nvPr/>
        </p:nvSpPr>
        <p:spPr bwMode="auto">
          <a:xfrm>
            <a:off x="4797343" y="2184251"/>
            <a:ext cx="4022220" cy="135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吹泡泡丰富儿童的想象力，还能帮助儿童欣赏美丽。看着泡泡在灯光下闪烁各种光亮，让儿童感觉自己的世界是那么的五彩缤纷。同时，这些泡泡一碰就破或者在幼儿眼前自己消失不见，像变魔法一样，这种惊奇让幼儿的好奇心和求知欲更强，也对儿童之后了解这个他不熟知的世界有了更多的期待。</a:t>
            </a:r>
            <a:endParaRPr lang="en-US" altLang="zh-CN" sz="1100" dirty="0">
              <a:latin typeface="微软雅黑" pitchFamily="34" charset="-122"/>
              <a:ea typeface="微软雅黑" pitchFamily="34" charset="-122"/>
              <a:sym typeface="微软雅黑" pitchFamily="34" charset="-122"/>
            </a:endParaRPr>
          </a:p>
        </p:txBody>
      </p:sp>
      <p:sp>
        <p:nvSpPr>
          <p:cNvPr id="380946" name="TextBox 14"/>
          <p:cNvSpPr txBox="1">
            <a:spLocks noChangeArrowheads="1"/>
          </p:cNvSpPr>
          <p:nvPr/>
        </p:nvSpPr>
        <p:spPr bwMode="auto">
          <a:xfrm>
            <a:off x="4762047" y="4276351"/>
            <a:ext cx="3970636" cy="62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观看从天空飘下来的彩色泡泡，当用手去触摸时候，泡泡会消失不见，像变魔法一样。</a:t>
            </a:r>
            <a:endParaRPr lang="en-US" altLang="zh-CN" sz="1100">
              <a:latin typeface="微软雅黑" pitchFamily="34" charset="-122"/>
              <a:ea typeface="微软雅黑" pitchFamily="34" charset="-122"/>
            </a:endParaRPr>
          </a:p>
        </p:txBody>
      </p:sp>
      <p:pic>
        <p:nvPicPr>
          <p:cNvPr id="380947" name="Picture 26" descr="http://www.qqxww.com/uploads/allimg/140416/091502D93_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556139" y="4984756"/>
            <a:ext cx="1466081" cy="1555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80948"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80949"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551808" y="594853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80954"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9328" y="1317463"/>
            <a:ext cx="3872896" cy="374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2936234" y="1262748"/>
            <a:ext cx="1775587" cy="1327541"/>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sp>
        <p:nvSpPr>
          <p:cNvPr id="32" name="灯片编号占位符 31"/>
          <p:cNvSpPr>
            <a:spLocks noGrp="1"/>
          </p:cNvSpPr>
          <p:nvPr>
            <p:ph type="sldNum" sz="quarter" idx="12"/>
          </p:nvPr>
        </p:nvSpPr>
        <p:spPr/>
        <p:txBody>
          <a:bodyPr/>
          <a:lstStyle/>
          <a:p>
            <a:pPr>
              <a:defRPr/>
            </a:pPr>
            <a:fld id="{6BCE9511-A50C-454C-943E-444A5953C358}" type="slidenum">
              <a:rPr lang="zh-CN" altLang="en-US"/>
              <a:pPr>
                <a:defRPr/>
              </a:pPr>
              <a:t>104</a:t>
            </a:fld>
            <a:endParaRPr lang="zh-CN" altLang="en-US"/>
          </a:p>
        </p:txBody>
      </p:sp>
    </p:spTree>
    <p:extLst>
      <p:ext uri="{BB962C8B-B14F-4D97-AF65-F5344CB8AC3E}">
        <p14:creationId xmlns:p14="http://schemas.microsoft.com/office/powerpoint/2010/main" val="1019018616"/>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954"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39871" y="973338"/>
            <a:ext cx="1147072" cy="218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8195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8195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381958"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9252" y="1602553"/>
            <a:ext cx="3228093" cy="311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1959"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8196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381961" name="组合 41"/>
          <p:cNvGrpSpPr>
            <a:grpSpLocks/>
          </p:cNvGrpSpPr>
          <p:nvPr/>
        </p:nvGrpSpPr>
        <p:grpSpPr bwMode="auto">
          <a:xfrm>
            <a:off x="1162005" y="5353358"/>
            <a:ext cx="2596864" cy="169902"/>
            <a:chOff x="1625600" y="6156325"/>
            <a:chExt cx="1703388" cy="187325"/>
          </a:xfrm>
        </p:grpSpPr>
        <p:sp>
          <p:nvSpPr>
            <p:cNvPr id="381987" name="TextBox 74"/>
            <p:cNvSpPr txBox="1">
              <a:spLocks noChangeArrowheads="1"/>
            </p:cNvSpPr>
            <p:nvPr/>
          </p:nvSpPr>
          <p:spPr bwMode="auto">
            <a:xfrm>
              <a:off x="2294650" y="6156325"/>
              <a:ext cx="384175"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3020</a:t>
              </a:r>
              <a:endParaRPr lang="zh-CN" altLang="en-US" sz="800">
                <a:latin typeface="Calibri" pitchFamily="34" charset="0"/>
              </a:endParaRPr>
            </a:p>
          </p:txBody>
        </p:sp>
        <p:cxnSp>
          <p:nvCxnSpPr>
            <p:cNvPr id="381988"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381962" name="TextBox 100"/>
          <p:cNvSpPr txBox="1">
            <a:spLocks noChangeArrowheads="1"/>
          </p:cNvSpPr>
          <p:nvPr/>
        </p:nvSpPr>
        <p:spPr bwMode="auto">
          <a:xfrm>
            <a:off x="2015862" y="588178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381963" name="TextBox 100"/>
          <p:cNvSpPr txBox="1">
            <a:spLocks noChangeArrowheads="1"/>
          </p:cNvSpPr>
          <p:nvPr/>
        </p:nvSpPr>
        <p:spPr bwMode="auto">
          <a:xfrm>
            <a:off x="2015862" y="3517551"/>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81964" name="TextBox 100"/>
          <p:cNvSpPr txBox="1">
            <a:spLocks noChangeArrowheads="1"/>
          </p:cNvSpPr>
          <p:nvPr/>
        </p:nvSpPr>
        <p:spPr bwMode="auto">
          <a:xfrm>
            <a:off x="7250313" y="4941561"/>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381965" name="TextBox 100"/>
          <p:cNvSpPr txBox="1">
            <a:spLocks noChangeArrowheads="1"/>
          </p:cNvSpPr>
          <p:nvPr/>
        </p:nvSpPr>
        <p:spPr bwMode="auto">
          <a:xfrm>
            <a:off x="4627658" y="3516111"/>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pic>
        <p:nvPicPr>
          <p:cNvPr id="381966"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547" y="990616"/>
            <a:ext cx="2804558" cy="218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1967"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7976" y="4069013"/>
            <a:ext cx="2781481" cy="1200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1968" name="组合 42"/>
          <p:cNvGrpSpPr>
            <a:grpSpLocks/>
          </p:cNvGrpSpPr>
          <p:nvPr/>
        </p:nvGrpSpPr>
        <p:grpSpPr bwMode="auto">
          <a:xfrm>
            <a:off x="1162005" y="3130232"/>
            <a:ext cx="2596864" cy="169902"/>
            <a:chOff x="1625600" y="6156325"/>
            <a:chExt cx="1703388" cy="187325"/>
          </a:xfrm>
        </p:grpSpPr>
        <p:sp>
          <p:nvSpPr>
            <p:cNvPr id="381985" name="TextBox 74"/>
            <p:cNvSpPr txBox="1">
              <a:spLocks noChangeArrowheads="1"/>
            </p:cNvSpPr>
            <p:nvPr/>
          </p:nvSpPr>
          <p:spPr bwMode="auto">
            <a:xfrm>
              <a:off x="2294650" y="6156325"/>
              <a:ext cx="384175"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3020</a:t>
              </a:r>
              <a:endParaRPr lang="zh-CN" altLang="en-US" sz="800">
                <a:latin typeface="Calibri" pitchFamily="34" charset="0"/>
              </a:endParaRPr>
            </a:p>
          </p:txBody>
        </p:sp>
        <p:cxnSp>
          <p:nvCxnSpPr>
            <p:cNvPr id="381986"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1969" name="组合 45"/>
          <p:cNvGrpSpPr>
            <a:grpSpLocks/>
          </p:cNvGrpSpPr>
          <p:nvPr/>
        </p:nvGrpSpPr>
        <p:grpSpPr bwMode="auto">
          <a:xfrm rot="5400000">
            <a:off x="740547" y="4384660"/>
            <a:ext cx="564421" cy="169261"/>
            <a:chOff x="1625600" y="6150132"/>
            <a:chExt cx="1703388" cy="196538"/>
          </a:xfrm>
        </p:grpSpPr>
        <p:sp>
          <p:nvSpPr>
            <p:cNvPr id="381983" name="TextBox 74"/>
            <p:cNvSpPr txBox="1">
              <a:spLocks noChangeArrowheads="1"/>
            </p:cNvSpPr>
            <p:nvPr/>
          </p:nvSpPr>
          <p:spPr bwMode="auto">
            <a:xfrm>
              <a:off x="1947154" y="6150132"/>
              <a:ext cx="1060265" cy="19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600</a:t>
              </a:r>
              <a:endParaRPr lang="zh-CN" altLang="en-US" sz="800">
                <a:latin typeface="Calibri" pitchFamily="34" charset="0"/>
              </a:endParaRPr>
            </a:p>
          </p:txBody>
        </p:sp>
        <p:cxnSp>
          <p:nvCxnSpPr>
            <p:cNvPr id="381984"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1970" name="组合 48"/>
          <p:cNvGrpSpPr>
            <a:grpSpLocks/>
          </p:cNvGrpSpPr>
          <p:nvPr/>
        </p:nvGrpSpPr>
        <p:grpSpPr bwMode="auto">
          <a:xfrm rot="5400000">
            <a:off x="14864" y="1980113"/>
            <a:ext cx="2015788" cy="169261"/>
            <a:chOff x="1625600" y="6150132"/>
            <a:chExt cx="1703388" cy="196538"/>
          </a:xfrm>
        </p:grpSpPr>
        <p:sp>
          <p:nvSpPr>
            <p:cNvPr id="381981" name="TextBox 74"/>
            <p:cNvSpPr txBox="1">
              <a:spLocks noChangeArrowheads="1"/>
            </p:cNvSpPr>
            <p:nvPr/>
          </p:nvSpPr>
          <p:spPr bwMode="auto">
            <a:xfrm>
              <a:off x="1947155" y="6150132"/>
              <a:ext cx="1060264" cy="19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2200</a:t>
              </a:r>
              <a:endParaRPr lang="zh-CN" altLang="en-US" sz="800">
                <a:latin typeface="Calibri" pitchFamily="34" charset="0"/>
              </a:endParaRPr>
            </a:p>
          </p:txBody>
        </p:sp>
        <p:cxnSp>
          <p:nvCxnSpPr>
            <p:cNvPr id="381982"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1971" name="组合 51"/>
          <p:cNvGrpSpPr>
            <a:grpSpLocks/>
          </p:cNvGrpSpPr>
          <p:nvPr/>
        </p:nvGrpSpPr>
        <p:grpSpPr bwMode="auto">
          <a:xfrm rot="5400000">
            <a:off x="3675699" y="2663321"/>
            <a:ext cx="649371" cy="169261"/>
            <a:chOff x="1625600" y="6149300"/>
            <a:chExt cx="1703388" cy="198203"/>
          </a:xfrm>
        </p:grpSpPr>
        <p:sp>
          <p:nvSpPr>
            <p:cNvPr id="381979" name="TextBox 74"/>
            <p:cNvSpPr txBox="1">
              <a:spLocks noChangeArrowheads="1"/>
            </p:cNvSpPr>
            <p:nvPr/>
          </p:nvSpPr>
          <p:spPr bwMode="auto">
            <a:xfrm>
              <a:off x="1947154" y="6149300"/>
              <a:ext cx="1060263" cy="19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700</a:t>
              </a:r>
              <a:endParaRPr lang="zh-CN" altLang="en-US" sz="800">
                <a:latin typeface="Calibri" pitchFamily="34" charset="0"/>
              </a:endParaRPr>
            </a:p>
          </p:txBody>
        </p:sp>
        <p:cxnSp>
          <p:nvCxnSpPr>
            <p:cNvPr id="381980"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1972" name="组合 54"/>
          <p:cNvGrpSpPr>
            <a:grpSpLocks/>
          </p:cNvGrpSpPr>
          <p:nvPr/>
        </p:nvGrpSpPr>
        <p:grpSpPr bwMode="auto">
          <a:xfrm rot="5400000">
            <a:off x="4621469" y="1980113"/>
            <a:ext cx="2015788" cy="169261"/>
            <a:chOff x="1625600" y="6149300"/>
            <a:chExt cx="1703388" cy="198203"/>
          </a:xfrm>
        </p:grpSpPr>
        <p:sp>
          <p:nvSpPr>
            <p:cNvPr id="381977" name="TextBox 74"/>
            <p:cNvSpPr txBox="1">
              <a:spLocks noChangeArrowheads="1"/>
            </p:cNvSpPr>
            <p:nvPr/>
          </p:nvSpPr>
          <p:spPr bwMode="auto">
            <a:xfrm>
              <a:off x="1947155" y="6149300"/>
              <a:ext cx="1060264" cy="19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2200</a:t>
              </a:r>
              <a:endParaRPr lang="zh-CN" altLang="en-US" sz="800">
                <a:latin typeface="Calibri" pitchFamily="34" charset="0"/>
              </a:endParaRPr>
            </a:p>
          </p:txBody>
        </p:sp>
        <p:cxnSp>
          <p:nvCxnSpPr>
            <p:cNvPr id="381978"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1973" name="组合 57"/>
          <p:cNvGrpSpPr>
            <a:grpSpLocks/>
          </p:cNvGrpSpPr>
          <p:nvPr/>
        </p:nvGrpSpPr>
        <p:grpSpPr bwMode="auto">
          <a:xfrm>
            <a:off x="4817705" y="819274"/>
            <a:ext cx="525345" cy="171342"/>
            <a:chOff x="1625600" y="6156077"/>
            <a:chExt cx="1703388" cy="187573"/>
          </a:xfrm>
        </p:grpSpPr>
        <p:sp>
          <p:nvSpPr>
            <p:cNvPr id="381975" name="TextBox 74"/>
            <p:cNvSpPr txBox="1">
              <a:spLocks noChangeArrowheads="1"/>
            </p:cNvSpPr>
            <p:nvPr/>
          </p:nvSpPr>
          <p:spPr bwMode="auto">
            <a:xfrm>
              <a:off x="1947154" y="6156077"/>
              <a:ext cx="1060263"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600</a:t>
              </a:r>
              <a:endParaRPr lang="zh-CN" altLang="en-US" sz="800">
                <a:latin typeface="Calibri" pitchFamily="34" charset="0"/>
              </a:endParaRPr>
            </a:p>
          </p:txBody>
        </p:sp>
        <p:cxnSp>
          <p:nvCxnSpPr>
            <p:cNvPr id="381976"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40" name="灯片编号占位符 39"/>
          <p:cNvSpPr>
            <a:spLocks noGrp="1"/>
          </p:cNvSpPr>
          <p:nvPr>
            <p:ph type="sldNum" sz="quarter" idx="12"/>
          </p:nvPr>
        </p:nvSpPr>
        <p:spPr/>
        <p:txBody>
          <a:bodyPr/>
          <a:lstStyle/>
          <a:p>
            <a:pPr>
              <a:defRPr/>
            </a:pPr>
            <a:fld id="{49F6EA65-C0BA-4FD4-87AE-BABB64F51FF3}" type="slidenum">
              <a:rPr lang="zh-CN" altLang="en-US"/>
              <a:pPr>
                <a:defRPr/>
              </a:pPr>
              <a:t>105</a:t>
            </a:fld>
            <a:endParaRPr lang="zh-CN" altLang="en-US"/>
          </a:p>
        </p:txBody>
      </p:sp>
    </p:spTree>
    <p:extLst>
      <p:ext uri="{BB962C8B-B14F-4D97-AF65-F5344CB8AC3E}">
        <p14:creationId xmlns:p14="http://schemas.microsoft.com/office/powerpoint/2010/main" val="91867713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85027" name="TextBox 47"/>
          <p:cNvSpPr txBox="1">
            <a:spLocks noChangeArrowheads="1"/>
          </p:cNvSpPr>
          <p:nvPr/>
        </p:nvSpPr>
        <p:spPr bwMode="auto">
          <a:xfrm>
            <a:off x="496838" y="175229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85028" name="TextBox 57"/>
          <p:cNvSpPr txBox="1">
            <a:spLocks noChangeArrowheads="1"/>
          </p:cNvSpPr>
          <p:nvPr/>
        </p:nvSpPr>
        <p:spPr bwMode="auto">
          <a:xfrm>
            <a:off x="514486" y="689688"/>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、应保证展项的牢固性和安全性，避免非正常断电，注意防水防滑；</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 </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85029" name="TextBox 25"/>
          <p:cNvSpPr txBox="1">
            <a:spLocks noChangeArrowheads="1"/>
          </p:cNvSpPr>
          <p:nvPr/>
        </p:nvSpPr>
        <p:spPr bwMode="auto">
          <a:xfrm>
            <a:off x="549781" y="285090"/>
            <a:ext cx="1449791"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38503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503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5033" name="TextBox 29"/>
          <p:cNvSpPr txBox="1">
            <a:spLocks noChangeArrowheads="1"/>
          </p:cNvSpPr>
          <p:nvPr/>
        </p:nvSpPr>
        <p:spPr bwMode="auto">
          <a:xfrm>
            <a:off x="5910477" y="285090"/>
            <a:ext cx="1451149"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5037" name="TextBox 33"/>
          <p:cNvSpPr txBox="1">
            <a:spLocks noChangeArrowheads="1"/>
          </p:cNvSpPr>
          <p:nvPr/>
        </p:nvSpPr>
        <p:spPr bwMode="auto">
          <a:xfrm>
            <a:off x="504983" y="1936597"/>
            <a:ext cx="8639017" cy="106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latin typeface="微软雅黑" pitchFamily="34" charset="-122"/>
              <a:ea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a:p>
            <a:pPr eaLnBrk="1" hangingPunct="1">
              <a:lnSpc>
                <a:spcPct val="150000"/>
              </a:lnSpc>
            </a:pPr>
            <a:endParaRPr lang="zh-CN" altLang="en-US" sz="1100">
              <a:latin typeface="微软雅黑" pitchFamily="34" charset="-122"/>
              <a:ea typeface="微软雅黑" pitchFamily="34" charset="-122"/>
            </a:endParaRPr>
          </a:p>
        </p:txBody>
      </p:sp>
      <p:sp>
        <p:nvSpPr>
          <p:cNvPr id="385038" name="TextBox 34"/>
          <p:cNvSpPr txBox="1">
            <a:spLocks noChangeArrowheads="1"/>
          </p:cNvSpPr>
          <p:nvPr/>
        </p:nvSpPr>
        <p:spPr bwMode="auto">
          <a:xfrm>
            <a:off x="504983" y="273859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85039" name="TextBox 35"/>
          <p:cNvSpPr txBox="1">
            <a:spLocks noChangeArrowheads="1"/>
          </p:cNvSpPr>
          <p:nvPr/>
        </p:nvSpPr>
        <p:spPr bwMode="auto">
          <a:xfrm>
            <a:off x="504983" y="2935852"/>
            <a:ext cx="8639017"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每天清理垃圾，擦拭灰尘，保持清洁；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385040" name="TextBox 15"/>
          <p:cNvSpPr txBox="1">
            <a:spLocks noChangeArrowheads="1"/>
          </p:cNvSpPr>
          <p:nvPr/>
        </p:nvSpPr>
        <p:spPr bwMode="auto">
          <a:xfrm>
            <a:off x="521273" y="3472916"/>
            <a:ext cx="862272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21AD8BB-89CF-4BE6-A163-7D9A61EE3AA6}" type="slidenum">
              <a:rPr lang="zh-CN" altLang="en-US"/>
              <a:pPr>
                <a:defRPr/>
              </a:pPr>
              <a:t>106</a:t>
            </a:fld>
            <a:endParaRPr lang="zh-CN" altLang="en-US"/>
          </a:p>
        </p:txBody>
      </p:sp>
    </p:spTree>
    <p:extLst>
      <p:ext uri="{BB962C8B-B14F-4D97-AF65-F5344CB8AC3E}">
        <p14:creationId xmlns:p14="http://schemas.microsoft.com/office/powerpoint/2010/main" val="107243126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TextBox 57"/>
          <p:cNvSpPr txBox="1">
            <a:spLocks noChangeArrowheads="1"/>
          </p:cNvSpPr>
          <p:nvPr/>
        </p:nvSpPr>
        <p:spPr bwMode="auto">
          <a:xfrm>
            <a:off x="479192" y="447794"/>
            <a:ext cx="3543029" cy="3750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r>
              <a:rPr lang="en-US" altLang="zh-CN" sz="1100" dirty="0">
                <a:latin typeface="微软雅黑" pitchFamily="34" charset="-122"/>
                <a:ea typeface="微软雅黑" pitchFamily="34" charset="-122"/>
              </a:rPr>
              <a:t>10mm</a:t>
            </a:r>
            <a:r>
              <a:rPr lang="zh-CN" altLang="en-US" sz="1100" dirty="0">
                <a:latin typeface="微软雅黑" pitchFamily="34" charset="-122"/>
                <a:ea typeface="微软雅黑" pitchFamily="34" charset="-122"/>
              </a:rPr>
              <a:t>厚钢化玻璃，钢板烤漆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400" b="1" dirty="0">
                <a:solidFill>
                  <a:srgbClr val="FF0000"/>
                </a:solidFill>
                <a:latin typeface="微软雅黑" pitchFamily="34" charset="-122"/>
                <a:ea typeface="微软雅黑" pitchFamily="34" charset="-122"/>
              </a:rPr>
              <a:t>8</a:t>
            </a:r>
            <a:r>
              <a:rPr lang="zh-CN" altLang="en-US" sz="1400" b="1" dirty="0">
                <a:solidFill>
                  <a:srgbClr val="FF0000"/>
                </a:solidFill>
                <a:latin typeface="微软雅黑" pitchFamily="34" charset="-122"/>
                <a:ea typeface="微软雅黑" pitchFamily="34" charset="-122"/>
              </a:rPr>
              <a:t>、展品价格</a:t>
            </a:r>
            <a:r>
              <a:rPr lang="zh-CN" altLang="en-US" sz="1400" b="1" dirty="0" smtClean="0">
                <a:solidFill>
                  <a:srgbClr val="FF0000"/>
                </a:solidFill>
                <a:latin typeface="微软雅黑" pitchFamily="34" charset="-122"/>
                <a:ea typeface="微软雅黑" pitchFamily="34" charset="-122"/>
              </a:rPr>
              <a:t>包含环保、安全、高质量</a:t>
            </a:r>
            <a:r>
              <a:rPr lang="zh-CN" altLang="en-US" sz="1400" b="1" dirty="0">
                <a:solidFill>
                  <a:srgbClr val="FF0000"/>
                </a:solidFill>
                <a:latin typeface="微软雅黑" pitchFamily="34" charset="-122"/>
                <a:ea typeface="微软雅黑" pitchFamily="34" charset="-122"/>
              </a:rPr>
              <a:t>的泡泡液，满足馆方开馆后两年的使用量需求</a:t>
            </a:r>
            <a:r>
              <a:rPr lang="zh-CN" altLang="en-US" sz="1400" b="1" dirty="0" smtClean="0">
                <a:solidFill>
                  <a:srgbClr val="FF0000"/>
                </a:solidFill>
                <a:latin typeface="微软雅黑" pitchFamily="34" charset="-122"/>
                <a:ea typeface="微软雅黑" pitchFamily="34" charset="-122"/>
              </a:rPr>
              <a:t>。</a:t>
            </a:r>
            <a:endParaRPr lang="en-US" altLang="zh-CN" sz="1400" b="1" dirty="0">
              <a:solidFill>
                <a:srgbClr val="FF0000"/>
              </a:solidFill>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8605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8605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605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605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605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sp>
        <p:nvSpPr>
          <p:cNvPr id="19" name="灯片编号占位符 18"/>
          <p:cNvSpPr>
            <a:spLocks noGrp="1"/>
          </p:cNvSpPr>
          <p:nvPr>
            <p:ph type="sldNum" sz="quarter" idx="12"/>
          </p:nvPr>
        </p:nvSpPr>
        <p:spPr/>
        <p:txBody>
          <a:bodyPr/>
          <a:lstStyle/>
          <a:p>
            <a:pPr>
              <a:defRPr/>
            </a:pPr>
            <a:fld id="{C379FBAE-4CA3-4083-A990-602970A19C98}" type="slidenum">
              <a:rPr lang="zh-CN" altLang="en-US"/>
              <a:pPr>
                <a:defRPr/>
              </a:pPr>
              <a:t>107</a:t>
            </a:fld>
            <a:endParaRPr lang="zh-CN" altLang="en-US"/>
          </a:p>
        </p:txBody>
      </p:sp>
      <p:pic>
        <p:nvPicPr>
          <p:cNvPr id="16"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572000" y="4099985"/>
            <a:ext cx="2398191" cy="231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椭圆 16"/>
          <p:cNvSpPr/>
          <p:nvPr/>
        </p:nvSpPr>
        <p:spPr>
          <a:xfrm>
            <a:off x="6248491" y="3948434"/>
            <a:ext cx="887793" cy="822045"/>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spTree>
    <p:extLst>
      <p:ext uri="{BB962C8B-B14F-4D97-AF65-F5344CB8AC3E}">
        <p14:creationId xmlns:p14="http://schemas.microsoft.com/office/powerpoint/2010/main" val="403970188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XC01-3-27  </a:t>
            </a:r>
            <a:r>
              <a:rPr lang="zh-CN" altLang="en-US" sz="1200" b="1" dirty="0">
                <a:latin typeface="微软雅黑" pitchFamily="34" charset="-122"/>
                <a:ea typeface="微软雅黑" pitchFamily="34" charset="-122"/>
              </a:rPr>
              <a:t>麻袋泡泡</a:t>
            </a:r>
          </a:p>
        </p:txBody>
      </p:sp>
      <p:sp>
        <p:nvSpPr>
          <p:cNvPr id="382979" name="TextBox 17"/>
          <p:cNvSpPr txBox="1">
            <a:spLocks noChangeArrowheads="1"/>
          </p:cNvSpPr>
          <p:nvPr/>
        </p:nvSpPr>
        <p:spPr bwMode="auto">
          <a:xfrm>
            <a:off x="4789198" y="499628"/>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设置台面，放置不同形状的环形，圆形、三角形，大的小的，用手拉拉看，拉起的泡泡有什么不同？怎么样可以拉出大泡泡？最长的泡泡？还有成串的泡泡，来试试看呢？</a:t>
            </a:r>
            <a:endParaRPr lang="en-US" altLang="zh-CN" sz="1100" b="1">
              <a:latin typeface="微软雅黑" pitchFamily="34" charset="-122"/>
              <a:ea typeface="微软雅黑" pitchFamily="34" charset="-122"/>
            </a:endParaRPr>
          </a:p>
        </p:txBody>
      </p:sp>
      <p:sp>
        <p:nvSpPr>
          <p:cNvPr id="382980" name="TextBox 19"/>
          <p:cNvSpPr txBox="1">
            <a:spLocks noChangeArrowheads="1"/>
          </p:cNvSpPr>
          <p:nvPr/>
        </p:nvSpPr>
        <p:spPr bwMode="auto">
          <a:xfrm>
            <a:off x="4793270" y="3159028"/>
            <a:ext cx="4022219"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泡泡液通过不同封闭形状的环形形成不同形状的泡泡，从而体现液体表面张力。</a:t>
            </a:r>
          </a:p>
        </p:txBody>
      </p:sp>
      <p:sp>
        <p:nvSpPr>
          <p:cNvPr id="38298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8298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298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298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8298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82987" name="TextBox 64"/>
          <p:cNvSpPr txBox="1">
            <a:spLocks noChangeArrowheads="1"/>
          </p:cNvSpPr>
          <p:nvPr/>
        </p:nvSpPr>
        <p:spPr bwMode="auto">
          <a:xfrm>
            <a:off x="4797343" y="1586714"/>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吹泡泡丰富儿童的想象力，还能帮助儿童欣赏美丽。看着泡泡在灯光下闪烁各种光亮，让儿童感觉自己的世界是那么的五彩缤纷。同时，这些泡泡一碰就破或者在幼儿眼前自己消失不见，像变魔法一样，这种惊奇让幼儿的好奇心和求知欲更强，也对儿童之后对这个他不熟知的世界有了更多的期待。</a:t>
            </a:r>
            <a:endParaRPr lang="en-US" altLang="zh-CN" sz="1100">
              <a:latin typeface="微软雅黑" pitchFamily="34" charset="-122"/>
              <a:ea typeface="微软雅黑" pitchFamily="34" charset="-122"/>
              <a:sym typeface="微软雅黑" pitchFamily="34" charset="-122"/>
            </a:endParaRPr>
          </a:p>
        </p:txBody>
      </p:sp>
      <p:sp>
        <p:nvSpPr>
          <p:cNvPr id="382988" name="TextBox 14"/>
          <p:cNvSpPr txBox="1">
            <a:spLocks noChangeArrowheads="1"/>
          </p:cNvSpPr>
          <p:nvPr/>
        </p:nvSpPr>
        <p:spPr bwMode="auto">
          <a:xfrm>
            <a:off x="4762048" y="5271287"/>
            <a:ext cx="3177866"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382989" name="TextBox 14"/>
          <p:cNvSpPr txBox="1">
            <a:spLocks noChangeArrowheads="1"/>
          </p:cNvSpPr>
          <p:nvPr/>
        </p:nvSpPr>
        <p:spPr bwMode="auto">
          <a:xfrm>
            <a:off x="4767477" y="3981183"/>
            <a:ext cx="3970636" cy="87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站在展台旁边，在圆形、三角形，大小不同的环形中挑选一个，然后拉起来，往远拉动，泡泡越拉越大，像麻袋一样。用小手一碰，它就消失了。</a:t>
            </a:r>
            <a:endParaRPr lang="en-US" altLang="zh-CN" sz="1100">
              <a:latin typeface="微软雅黑" pitchFamily="34" charset="-122"/>
              <a:ea typeface="微软雅黑" pitchFamily="34" charset="-122"/>
            </a:endParaRPr>
          </a:p>
        </p:txBody>
      </p:sp>
      <p:sp>
        <p:nvSpPr>
          <p:cNvPr id="382990"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2994" name="TextBox 14"/>
          <p:cNvSpPr txBox="1">
            <a:spLocks noChangeArrowheads="1"/>
          </p:cNvSpPr>
          <p:nvPr/>
        </p:nvSpPr>
        <p:spPr bwMode="auto">
          <a:xfrm>
            <a:off x="4770193" y="5059629"/>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382995" name="Picture 2" descr="F:\2014\许昌科技馆5月\7月\展品参考\新建文件夹\userid230389time20110307121835.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78762" y="4777419"/>
            <a:ext cx="2075591" cy="178829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8299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82997"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542387" y="594853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83002"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4036" y="1354898"/>
            <a:ext cx="3405923" cy="3288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571500" y="2423266"/>
            <a:ext cx="3149359" cy="219145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sp>
        <p:nvSpPr>
          <p:cNvPr id="32" name="灯片编号占位符 31"/>
          <p:cNvSpPr>
            <a:spLocks noGrp="1"/>
          </p:cNvSpPr>
          <p:nvPr>
            <p:ph type="sldNum" sz="quarter" idx="12"/>
          </p:nvPr>
        </p:nvSpPr>
        <p:spPr/>
        <p:txBody>
          <a:bodyPr/>
          <a:lstStyle/>
          <a:p>
            <a:pPr>
              <a:defRPr/>
            </a:pPr>
            <a:fld id="{94726704-3C91-4168-B96F-7284CF7939DA}" type="slidenum">
              <a:rPr lang="zh-CN" altLang="en-US"/>
              <a:pPr>
                <a:defRPr/>
              </a:pPr>
              <a:t>108</a:t>
            </a:fld>
            <a:endParaRPr lang="zh-CN" altLang="en-US"/>
          </a:p>
        </p:txBody>
      </p:sp>
    </p:spTree>
    <p:extLst>
      <p:ext uri="{BB962C8B-B14F-4D97-AF65-F5344CB8AC3E}">
        <p14:creationId xmlns:p14="http://schemas.microsoft.com/office/powerpoint/2010/main" val="1216278666"/>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2"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39871" y="973338"/>
            <a:ext cx="1147072" cy="218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8400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84005"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384006"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79252" y="1602553"/>
            <a:ext cx="3228093" cy="3117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84007"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84008"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384009" name="组合 41"/>
          <p:cNvGrpSpPr>
            <a:grpSpLocks/>
          </p:cNvGrpSpPr>
          <p:nvPr/>
        </p:nvGrpSpPr>
        <p:grpSpPr bwMode="auto">
          <a:xfrm>
            <a:off x="1162005" y="5353358"/>
            <a:ext cx="2596864" cy="169902"/>
            <a:chOff x="1625600" y="6156325"/>
            <a:chExt cx="1703388" cy="187325"/>
          </a:xfrm>
        </p:grpSpPr>
        <p:sp>
          <p:nvSpPr>
            <p:cNvPr id="384035" name="TextBox 74"/>
            <p:cNvSpPr txBox="1">
              <a:spLocks noChangeArrowheads="1"/>
            </p:cNvSpPr>
            <p:nvPr/>
          </p:nvSpPr>
          <p:spPr bwMode="auto">
            <a:xfrm>
              <a:off x="2294650" y="6156325"/>
              <a:ext cx="384175"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3020</a:t>
              </a:r>
              <a:endParaRPr lang="zh-CN" altLang="en-US" sz="800">
                <a:latin typeface="Calibri" pitchFamily="34" charset="0"/>
              </a:endParaRPr>
            </a:p>
          </p:txBody>
        </p:sp>
        <p:cxnSp>
          <p:nvCxnSpPr>
            <p:cNvPr id="384036"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384010" name="TextBox 100"/>
          <p:cNvSpPr txBox="1">
            <a:spLocks noChangeArrowheads="1"/>
          </p:cNvSpPr>
          <p:nvPr/>
        </p:nvSpPr>
        <p:spPr bwMode="auto">
          <a:xfrm>
            <a:off x="2015862" y="588178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384011" name="TextBox 100"/>
          <p:cNvSpPr txBox="1">
            <a:spLocks noChangeArrowheads="1"/>
          </p:cNvSpPr>
          <p:nvPr/>
        </p:nvSpPr>
        <p:spPr bwMode="auto">
          <a:xfrm>
            <a:off x="2015862" y="3517551"/>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84012" name="TextBox 100"/>
          <p:cNvSpPr txBox="1">
            <a:spLocks noChangeArrowheads="1"/>
          </p:cNvSpPr>
          <p:nvPr/>
        </p:nvSpPr>
        <p:spPr bwMode="auto">
          <a:xfrm>
            <a:off x="7250313" y="4941561"/>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384013" name="TextBox 100"/>
          <p:cNvSpPr txBox="1">
            <a:spLocks noChangeArrowheads="1"/>
          </p:cNvSpPr>
          <p:nvPr/>
        </p:nvSpPr>
        <p:spPr bwMode="auto">
          <a:xfrm>
            <a:off x="4627658" y="3516111"/>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pic>
        <p:nvPicPr>
          <p:cNvPr id="384014"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2547" y="990616"/>
            <a:ext cx="2804558" cy="2188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4015"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47976" y="4069013"/>
            <a:ext cx="2781481" cy="12008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4016" name="组合 42"/>
          <p:cNvGrpSpPr>
            <a:grpSpLocks/>
          </p:cNvGrpSpPr>
          <p:nvPr/>
        </p:nvGrpSpPr>
        <p:grpSpPr bwMode="auto">
          <a:xfrm>
            <a:off x="1162005" y="3130232"/>
            <a:ext cx="2596864" cy="169902"/>
            <a:chOff x="1625600" y="6156325"/>
            <a:chExt cx="1703388" cy="187325"/>
          </a:xfrm>
        </p:grpSpPr>
        <p:sp>
          <p:nvSpPr>
            <p:cNvPr id="384033" name="TextBox 74"/>
            <p:cNvSpPr txBox="1">
              <a:spLocks noChangeArrowheads="1"/>
            </p:cNvSpPr>
            <p:nvPr/>
          </p:nvSpPr>
          <p:spPr bwMode="auto">
            <a:xfrm>
              <a:off x="2294650" y="6156325"/>
              <a:ext cx="384175"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3020</a:t>
              </a:r>
              <a:endParaRPr lang="zh-CN" altLang="en-US" sz="800">
                <a:latin typeface="Calibri" pitchFamily="34" charset="0"/>
              </a:endParaRPr>
            </a:p>
          </p:txBody>
        </p:sp>
        <p:cxnSp>
          <p:nvCxnSpPr>
            <p:cNvPr id="384034"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4017" name="组合 45"/>
          <p:cNvGrpSpPr>
            <a:grpSpLocks/>
          </p:cNvGrpSpPr>
          <p:nvPr/>
        </p:nvGrpSpPr>
        <p:grpSpPr bwMode="auto">
          <a:xfrm rot="5400000">
            <a:off x="740547" y="4384660"/>
            <a:ext cx="564421" cy="169261"/>
            <a:chOff x="1625600" y="6150132"/>
            <a:chExt cx="1703388" cy="196538"/>
          </a:xfrm>
        </p:grpSpPr>
        <p:sp>
          <p:nvSpPr>
            <p:cNvPr id="384031" name="TextBox 74"/>
            <p:cNvSpPr txBox="1">
              <a:spLocks noChangeArrowheads="1"/>
            </p:cNvSpPr>
            <p:nvPr/>
          </p:nvSpPr>
          <p:spPr bwMode="auto">
            <a:xfrm>
              <a:off x="1947154" y="6150132"/>
              <a:ext cx="1060265" cy="19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600</a:t>
              </a:r>
              <a:endParaRPr lang="zh-CN" altLang="en-US" sz="800">
                <a:latin typeface="Calibri" pitchFamily="34" charset="0"/>
              </a:endParaRPr>
            </a:p>
          </p:txBody>
        </p:sp>
        <p:cxnSp>
          <p:nvCxnSpPr>
            <p:cNvPr id="384032"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4018" name="组合 48"/>
          <p:cNvGrpSpPr>
            <a:grpSpLocks/>
          </p:cNvGrpSpPr>
          <p:nvPr/>
        </p:nvGrpSpPr>
        <p:grpSpPr bwMode="auto">
          <a:xfrm rot="5400000">
            <a:off x="14864" y="1980113"/>
            <a:ext cx="2015788" cy="169261"/>
            <a:chOff x="1625600" y="6150132"/>
            <a:chExt cx="1703388" cy="196538"/>
          </a:xfrm>
        </p:grpSpPr>
        <p:sp>
          <p:nvSpPr>
            <p:cNvPr id="384029" name="TextBox 74"/>
            <p:cNvSpPr txBox="1">
              <a:spLocks noChangeArrowheads="1"/>
            </p:cNvSpPr>
            <p:nvPr/>
          </p:nvSpPr>
          <p:spPr bwMode="auto">
            <a:xfrm>
              <a:off x="1947155" y="6150132"/>
              <a:ext cx="1060264" cy="19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2200</a:t>
              </a:r>
              <a:endParaRPr lang="zh-CN" altLang="en-US" sz="800">
                <a:latin typeface="Calibri" pitchFamily="34" charset="0"/>
              </a:endParaRPr>
            </a:p>
          </p:txBody>
        </p:sp>
        <p:cxnSp>
          <p:nvCxnSpPr>
            <p:cNvPr id="384030"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4019" name="组合 51"/>
          <p:cNvGrpSpPr>
            <a:grpSpLocks/>
          </p:cNvGrpSpPr>
          <p:nvPr/>
        </p:nvGrpSpPr>
        <p:grpSpPr bwMode="auto">
          <a:xfrm rot="5400000">
            <a:off x="3675699" y="2663321"/>
            <a:ext cx="649371" cy="169261"/>
            <a:chOff x="1625600" y="6149300"/>
            <a:chExt cx="1703388" cy="198203"/>
          </a:xfrm>
        </p:grpSpPr>
        <p:sp>
          <p:nvSpPr>
            <p:cNvPr id="384027" name="TextBox 74"/>
            <p:cNvSpPr txBox="1">
              <a:spLocks noChangeArrowheads="1"/>
            </p:cNvSpPr>
            <p:nvPr/>
          </p:nvSpPr>
          <p:spPr bwMode="auto">
            <a:xfrm>
              <a:off x="1947154" y="6149300"/>
              <a:ext cx="1060263" cy="19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700</a:t>
              </a:r>
              <a:endParaRPr lang="zh-CN" altLang="en-US" sz="800">
                <a:latin typeface="Calibri" pitchFamily="34" charset="0"/>
              </a:endParaRPr>
            </a:p>
          </p:txBody>
        </p:sp>
        <p:cxnSp>
          <p:nvCxnSpPr>
            <p:cNvPr id="384028"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4020" name="组合 54"/>
          <p:cNvGrpSpPr>
            <a:grpSpLocks/>
          </p:cNvGrpSpPr>
          <p:nvPr/>
        </p:nvGrpSpPr>
        <p:grpSpPr bwMode="auto">
          <a:xfrm rot="5400000">
            <a:off x="4621469" y="1980113"/>
            <a:ext cx="2015788" cy="169261"/>
            <a:chOff x="1625600" y="6149300"/>
            <a:chExt cx="1703388" cy="198203"/>
          </a:xfrm>
        </p:grpSpPr>
        <p:sp>
          <p:nvSpPr>
            <p:cNvPr id="384025" name="TextBox 74"/>
            <p:cNvSpPr txBox="1">
              <a:spLocks noChangeArrowheads="1"/>
            </p:cNvSpPr>
            <p:nvPr/>
          </p:nvSpPr>
          <p:spPr bwMode="auto">
            <a:xfrm>
              <a:off x="1947155" y="6149300"/>
              <a:ext cx="1060264" cy="198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2200</a:t>
              </a:r>
              <a:endParaRPr lang="zh-CN" altLang="en-US" sz="800">
                <a:latin typeface="Calibri" pitchFamily="34" charset="0"/>
              </a:endParaRPr>
            </a:p>
          </p:txBody>
        </p:sp>
        <p:cxnSp>
          <p:nvCxnSpPr>
            <p:cNvPr id="384026"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384021" name="组合 57"/>
          <p:cNvGrpSpPr>
            <a:grpSpLocks/>
          </p:cNvGrpSpPr>
          <p:nvPr/>
        </p:nvGrpSpPr>
        <p:grpSpPr bwMode="auto">
          <a:xfrm>
            <a:off x="4817705" y="819274"/>
            <a:ext cx="525345" cy="171342"/>
            <a:chOff x="1625600" y="6156077"/>
            <a:chExt cx="1703388" cy="187573"/>
          </a:xfrm>
        </p:grpSpPr>
        <p:sp>
          <p:nvSpPr>
            <p:cNvPr id="384023" name="TextBox 74"/>
            <p:cNvSpPr txBox="1">
              <a:spLocks noChangeArrowheads="1"/>
            </p:cNvSpPr>
            <p:nvPr/>
          </p:nvSpPr>
          <p:spPr bwMode="auto">
            <a:xfrm>
              <a:off x="1947154" y="6156077"/>
              <a:ext cx="1060263"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800">
                  <a:latin typeface="微软雅黑" pitchFamily="34" charset="-122"/>
                  <a:ea typeface="微软雅黑" pitchFamily="34" charset="-122"/>
                </a:rPr>
                <a:t>600</a:t>
              </a:r>
              <a:endParaRPr lang="zh-CN" altLang="en-US" sz="800">
                <a:latin typeface="Calibri" pitchFamily="34" charset="0"/>
              </a:endParaRPr>
            </a:p>
          </p:txBody>
        </p:sp>
        <p:cxnSp>
          <p:nvCxnSpPr>
            <p:cNvPr id="384024" name="直接箭头连接符 80"/>
            <p:cNvCxnSpPr>
              <a:cxnSpLocks noChangeShapeType="1"/>
            </p:cNvCxnSpPr>
            <p:nvPr/>
          </p:nvCxnSpPr>
          <p:spPr bwMode="auto">
            <a:xfrm rot="10800000" flipV="1">
              <a:off x="1625600" y="6343650"/>
              <a:ext cx="17033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40" name="灯片编号占位符 39"/>
          <p:cNvSpPr>
            <a:spLocks noGrp="1"/>
          </p:cNvSpPr>
          <p:nvPr>
            <p:ph type="sldNum" sz="quarter" idx="12"/>
          </p:nvPr>
        </p:nvSpPr>
        <p:spPr/>
        <p:txBody>
          <a:bodyPr/>
          <a:lstStyle/>
          <a:p>
            <a:pPr>
              <a:defRPr/>
            </a:pPr>
            <a:fld id="{EC333563-B4D9-4C9A-91FD-D9C762D7EAAF}" type="slidenum">
              <a:rPr lang="zh-CN" altLang="en-US"/>
              <a:pPr>
                <a:defRPr/>
              </a:pPr>
              <a:t>109</a:t>
            </a:fld>
            <a:endParaRPr lang="zh-CN" altLang="en-US"/>
          </a:p>
        </p:txBody>
      </p:sp>
    </p:spTree>
    <p:extLst>
      <p:ext uri="{BB962C8B-B14F-4D97-AF65-F5344CB8AC3E}">
        <p14:creationId xmlns:p14="http://schemas.microsoft.com/office/powerpoint/2010/main" val="40166658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06851"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06852"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854"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06855" name="组合 54"/>
          <p:cNvGrpSpPr>
            <a:grpSpLocks/>
          </p:cNvGrpSpPr>
          <p:nvPr/>
        </p:nvGrpSpPr>
        <p:grpSpPr bwMode="auto">
          <a:xfrm>
            <a:off x="3990953" y="4073333"/>
            <a:ext cx="181948" cy="1490243"/>
            <a:chOff x="606932" y="4633914"/>
            <a:chExt cx="212218" cy="1546225"/>
          </a:xfrm>
        </p:grpSpPr>
        <p:cxnSp>
          <p:nvCxnSpPr>
            <p:cNvPr id="206891"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6892" name="TextBox 76"/>
            <p:cNvSpPr txBox="1">
              <a:spLocks noChangeArrowheads="1"/>
            </p:cNvSpPr>
            <p:nvPr/>
          </p:nvSpPr>
          <p:spPr bwMode="auto">
            <a:xfrm rot="5400000">
              <a:off x="514944" y="5284140"/>
              <a:ext cx="381396" cy="19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1850</a:t>
              </a:r>
            </a:p>
          </p:txBody>
        </p:sp>
      </p:grpSp>
      <p:sp>
        <p:nvSpPr>
          <p:cNvPr id="206856" name="TextBox 100"/>
          <p:cNvSpPr txBox="1">
            <a:spLocks noChangeArrowheads="1"/>
          </p:cNvSpPr>
          <p:nvPr/>
        </p:nvSpPr>
        <p:spPr bwMode="auto">
          <a:xfrm>
            <a:off x="6931304" y="453120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06857" name="TextBox 100"/>
          <p:cNvSpPr txBox="1">
            <a:spLocks noChangeArrowheads="1"/>
          </p:cNvSpPr>
          <p:nvPr/>
        </p:nvSpPr>
        <p:spPr bwMode="auto">
          <a:xfrm>
            <a:off x="2167900" y="2945930"/>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06858" name="TextBox 100"/>
          <p:cNvSpPr txBox="1">
            <a:spLocks noChangeArrowheads="1"/>
          </p:cNvSpPr>
          <p:nvPr/>
        </p:nvSpPr>
        <p:spPr bwMode="auto">
          <a:xfrm>
            <a:off x="4643948" y="600416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06859" name="TextBox 100"/>
          <p:cNvSpPr txBox="1">
            <a:spLocks noChangeArrowheads="1"/>
          </p:cNvSpPr>
          <p:nvPr/>
        </p:nvSpPr>
        <p:spPr bwMode="auto">
          <a:xfrm>
            <a:off x="2167900" y="600416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0686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06861" name="组合 55"/>
          <p:cNvGrpSpPr>
            <a:grpSpLocks/>
          </p:cNvGrpSpPr>
          <p:nvPr/>
        </p:nvGrpSpPr>
        <p:grpSpPr bwMode="auto">
          <a:xfrm>
            <a:off x="4276069" y="5671565"/>
            <a:ext cx="1220377" cy="181421"/>
            <a:chOff x="1317625" y="6399213"/>
            <a:chExt cx="1466850" cy="198937"/>
          </a:xfrm>
        </p:grpSpPr>
        <p:sp>
          <p:nvSpPr>
            <p:cNvPr id="206889" name="TextBox 88"/>
            <p:cNvSpPr txBox="1">
              <a:spLocks noChangeArrowheads="1"/>
            </p:cNvSpPr>
            <p:nvPr/>
          </p:nvSpPr>
          <p:spPr bwMode="auto">
            <a:xfrm>
              <a:off x="1861403" y="6413500"/>
              <a:ext cx="418687"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cxnSp>
          <p:nvCxnSpPr>
            <p:cNvPr id="206890"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pic>
        <p:nvPicPr>
          <p:cNvPr id="206862" name="Picture 6" descr="C:\Documents and Settings\Administrator\Application Data\Tencent\Users\128969088\QQ\WinTemp\RichOle\XR@{X_)RB7JPZ)QXNSV]V[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83324" y="882628"/>
            <a:ext cx="2930804" cy="3438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6863" name="组合 41"/>
          <p:cNvGrpSpPr>
            <a:grpSpLocks/>
          </p:cNvGrpSpPr>
          <p:nvPr/>
        </p:nvGrpSpPr>
        <p:grpSpPr bwMode="auto">
          <a:xfrm>
            <a:off x="1346622" y="1210913"/>
            <a:ext cx="4191905" cy="4417456"/>
            <a:chOff x="1752766" y="1748892"/>
            <a:chExt cx="4465591" cy="4436331"/>
          </a:xfrm>
        </p:grpSpPr>
        <p:pic>
          <p:nvPicPr>
            <p:cNvPr id="206886" name="Picture 6" descr="C:\Documents and Settings\Administrator\Application Data\Tencent\Users\128969088\QQ\WinTemp\RichOle\XR@{X_)RB7JPZ)QXNSV]V[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1149" y="4263780"/>
              <a:ext cx="1437208" cy="1887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87" name="Picture 6" descr="C:\Documents and Settings\Administrator\Application Data\Tencent\Users\128969088\QQ\WinTemp\RichOle\XR@{X_)RB7JPZ)QXNSV]V[N.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752766" y="4242917"/>
              <a:ext cx="2251442" cy="1942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88" name="Picture 6" descr="C:\Documents and Settings\Administrator\Application Data\Tencent\Users\128969088\QQ\WinTemp\RichOle\XR@{X_)RB7JPZ)QXNSV]V[N.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5400000">
              <a:off x="2191623" y="1379937"/>
              <a:ext cx="1384889" cy="212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6864" name="组合 55"/>
          <p:cNvGrpSpPr>
            <a:grpSpLocks/>
          </p:cNvGrpSpPr>
          <p:nvPr/>
        </p:nvGrpSpPr>
        <p:grpSpPr bwMode="auto">
          <a:xfrm>
            <a:off x="1497303" y="2646448"/>
            <a:ext cx="1839388" cy="182187"/>
            <a:chOff x="1317625" y="6399213"/>
            <a:chExt cx="1466850" cy="201374"/>
          </a:xfrm>
        </p:grpSpPr>
        <p:sp>
          <p:nvSpPr>
            <p:cNvPr id="206884" name="TextBox 88"/>
            <p:cNvSpPr txBox="1">
              <a:spLocks noChangeArrowheads="1"/>
            </p:cNvSpPr>
            <p:nvPr/>
          </p:nvSpPr>
          <p:spPr bwMode="auto">
            <a:xfrm>
              <a:off x="1934594" y="6413500"/>
              <a:ext cx="345897" cy="18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2400</a:t>
              </a:r>
            </a:p>
          </p:txBody>
        </p:sp>
        <p:cxnSp>
          <p:nvCxnSpPr>
            <p:cNvPr id="206885"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6865" name="组合 54"/>
          <p:cNvGrpSpPr>
            <a:grpSpLocks/>
          </p:cNvGrpSpPr>
          <p:nvPr/>
        </p:nvGrpSpPr>
        <p:grpSpPr bwMode="auto">
          <a:xfrm>
            <a:off x="1226817" y="1300184"/>
            <a:ext cx="183609" cy="1246909"/>
            <a:chOff x="604172" y="4633914"/>
            <a:chExt cx="214978" cy="1546225"/>
          </a:xfrm>
        </p:grpSpPr>
        <p:cxnSp>
          <p:nvCxnSpPr>
            <p:cNvPr id="206882"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6883" name="TextBox 76"/>
            <p:cNvSpPr txBox="1">
              <a:spLocks noChangeArrowheads="1"/>
            </p:cNvSpPr>
            <p:nvPr/>
          </p:nvSpPr>
          <p:spPr bwMode="auto">
            <a:xfrm rot="5400000">
              <a:off x="475703" y="5311213"/>
              <a:ext cx="455118" cy="198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1550</a:t>
              </a:r>
            </a:p>
          </p:txBody>
        </p:sp>
      </p:grpSp>
      <p:grpSp>
        <p:nvGrpSpPr>
          <p:cNvPr id="206866" name="组合 55"/>
          <p:cNvGrpSpPr>
            <a:grpSpLocks/>
          </p:cNvGrpSpPr>
          <p:nvPr/>
        </p:nvGrpSpPr>
        <p:grpSpPr bwMode="auto">
          <a:xfrm>
            <a:off x="1506806" y="5664371"/>
            <a:ext cx="601365" cy="182187"/>
            <a:chOff x="1317625" y="6399213"/>
            <a:chExt cx="1466850" cy="201374"/>
          </a:xfrm>
        </p:grpSpPr>
        <p:sp>
          <p:nvSpPr>
            <p:cNvPr id="206880" name="TextBox 88"/>
            <p:cNvSpPr txBox="1">
              <a:spLocks noChangeArrowheads="1"/>
            </p:cNvSpPr>
            <p:nvPr/>
          </p:nvSpPr>
          <p:spPr bwMode="auto">
            <a:xfrm>
              <a:off x="1665689" y="6413500"/>
              <a:ext cx="895026" cy="18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206881"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6867" name="组合 55"/>
          <p:cNvGrpSpPr>
            <a:grpSpLocks/>
          </p:cNvGrpSpPr>
          <p:nvPr/>
        </p:nvGrpSpPr>
        <p:grpSpPr bwMode="auto">
          <a:xfrm>
            <a:off x="2105455" y="5664371"/>
            <a:ext cx="601364" cy="182187"/>
            <a:chOff x="1317625" y="6399213"/>
            <a:chExt cx="1466850" cy="201374"/>
          </a:xfrm>
        </p:grpSpPr>
        <p:sp>
          <p:nvSpPr>
            <p:cNvPr id="206878" name="TextBox 88"/>
            <p:cNvSpPr txBox="1">
              <a:spLocks noChangeArrowheads="1"/>
            </p:cNvSpPr>
            <p:nvPr/>
          </p:nvSpPr>
          <p:spPr bwMode="auto">
            <a:xfrm>
              <a:off x="1665687" y="6413500"/>
              <a:ext cx="895025" cy="18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206879"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6868" name="组合 55"/>
          <p:cNvGrpSpPr>
            <a:grpSpLocks/>
          </p:cNvGrpSpPr>
          <p:nvPr/>
        </p:nvGrpSpPr>
        <p:grpSpPr bwMode="auto">
          <a:xfrm>
            <a:off x="2704105" y="5664371"/>
            <a:ext cx="601365" cy="182187"/>
            <a:chOff x="1317625" y="6399213"/>
            <a:chExt cx="1466850" cy="201374"/>
          </a:xfrm>
        </p:grpSpPr>
        <p:sp>
          <p:nvSpPr>
            <p:cNvPr id="206876" name="TextBox 88"/>
            <p:cNvSpPr txBox="1">
              <a:spLocks noChangeArrowheads="1"/>
            </p:cNvSpPr>
            <p:nvPr/>
          </p:nvSpPr>
          <p:spPr bwMode="auto">
            <a:xfrm>
              <a:off x="1665689" y="6413500"/>
              <a:ext cx="895026" cy="18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206877"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6869" name="组合 54"/>
          <p:cNvGrpSpPr>
            <a:grpSpLocks/>
          </p:cNvGrpSpPr>
          <p:nvPr/>
        </p:nvGrpSpPr>
        <p:grpSpPr bwMode="auto">
          <a:xfrm>
            <a:off x="1189110" y="4073333"/>
            <a:ext cx="181948" cy="1490243"/>
            <a:chOff x="606932" y="4633914"/>
            <a:chExt cx="212218" cy="1546225"/>
          </a:xfrm>
        </p:grpSpPr>
        <p:cxnSp>
          <p:nvCxnSpPr>
            <p:cNvPr id="206874"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6875" name="TextBox 76"/>
            <p:cNvSpPr txBox="1">
              <a:spLocks noChangeArrowheads="1"/>
            </p:cNvSpPr>
            <p:nvPr/>
          </p:nvSpPr>
          <p:spPr bwMode="auto">
            <a:xfrm rot="5400000">
              <a:off x="514944" y="5284140"/>
              <a:ext cx="381396" cy="19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1850</a:t>
              </a:r>
            </a:p>
          </p:txBody>
        </p:sp>
      </p:grpSp>
      <p:grpSp>
        <p:nvGrpSpPr>
          <p:cNvPr id="206870" name="组合 54"/>
          <p:cNvGrpSpPr>
            <a:grpSpLocks/>
          </p:cNvGrpSpPr>
          <p:nvPr/>
        </p:nvGrpSpPr>
        <p:grpSpPr bwMode="auto">
          <a:xfrm>
            <a:off x="3416784" y="1249789"/>
            <a:ext cx="189863" cy="1297304"/>
            <a:chOff x="819150" y="4633914"/>
            <a:chExt cx="221078" cy="1546225"/>
          </a:xfrm>
        </p:grpSpPr>
        <p:cxnSp>
          <p:nvCxnSpPr>
            <p:cNvPr id="206872"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6873" name="TextBox 76"/>
            <p:cNvSpPr txBox="1">
              <a:spLocks noChangeArrowheads="1"/>
            </p:cNvSpPr>
            <p:nvPr/>
          </p:nvSpPr>
          <p:spPr bwMode="auto">
            <a:xfrm rot="5400000">
              <a:off x="714125" y="5311758"/>
              <a:ext cx="455118" cy="19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sp>
        <p:nvSpPr>
          <p:cNvPr id="48" name="灯片编号占位符 47"/>
          <p:cNvSpPr>
            <a:spLocks noGrp="1"/>
          </p:cNvSpPr>
          <p:nvPr>
            <p:ph type="sldNum" sz="quarter" idx="12"/>
          </p:nvPr>
        </p:nvSpPr>
        <p:spPr/>
        <p:txBody>
          <a:bodyPr/>
          <a:lstStyle/>
          <a:p>
            <a:pPr>
              <a:defRPr/>
            </a:pPr>
            <a:fld id="{EAFDFDDF-3CC5-4FB5-8B0D-C5FBEB792838}" type="slidenum">
              <a:rPr lang="zh-CN" altLang="en-US"/>
              <a:pPr>
                <a:defRPr/>
              </a:pPr>
              <a:t>11</a:t>
            </a:fld>
            <a:endParaRPr lang="zh-CN" altLang="en-US"/>
          </a:p>
        </p:txBody>
      </p:sp>
    </p:spTree>
    <p:extLst>
      <p:ext uri="{BB962C8B-B14F-4D97-AF65-F5344CB8AC3E}">
        <p14:creationId xmlns:p14="http://schemas.microsoft.com/office/powerpoint/2010/main" val="1761650114"/>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85027" name="TextBox 47"/>
          <p:cNvSpPr txBox="1">
            <a:spLocks noChangeArrowheads="1"/>
          </p:cNvSpPr>
          <p:nvPr/>
        </p:nvSpPr>
        <p:spPr bwMode="auto">
          <a:xfrm>
            <a:off x="496838" y="175229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85028" name="TextBox 57"/>
          <p:cNvSpPr txBox="1">
            <a:spLocks noChangeArrowheads="1"/>
          </p:cNvSpPr>
          <p:nvPr/>
        </p:nvSpPr>
        <p:spPr bwMode="auto">
          <a:xfrm>
            <a:off x="514486" y="689688"/>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、应保证展项的牢固性和安全性，避免非正常断电，注意防水防滑；</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 </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85029" name="TextBox 25"/>
          <p:cNvSpPr txBox="1">
            <a:spLocks noChangeArrowheads="1"/>
          </p:cNvSpPr>
          <p:nvPr/>
        </p:nvSpPr>
        <p:spPr bwMode="auto">
          <a:xfrm>
            <a:off x="549781" y="285090"/>
            <a:ext cx="1449791"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38503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503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5033" name="TextBox 29"/>
          <p:cNvSpPr txBox="1">
            <a:spLocks noChangeArrowheads="1"/>
          </p:cNvSpPr>
          <p:nvPr/>
        </p:nvSpPr>
        <p:spPr bwMode="auto">
          <a:xfrm>
            <a:off x="5910477" y="285090"/>
            <a:ext cx="1451149"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5037" name="TextBox 33"/>
          <p:cNvSpPr txBox="1">
            <a:spLocks noChangeArrowheads="1"/>
          </p:cNvSpPr>
          <p:nvPr/>
        </p:nvSpPr>
        <p:spPr bwMode="auto">
          <a:xfrm>
            <a:off x="504983" y="1936597"/>
            <a:ext cx="8639017" cy="106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latin typeface="微软雅黑" pitchFamily="34" charset="-122"/>
              <a:ea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a:p>
            <a:pPr eaLnBrk="1" hangingPunct="1">
              <a:lnSpc>
                <a:spcPct val="150000"/>
              </a:lnSpc>
            </a:pPr>
            <a:endParaRPr lang="zh-CN" altLang="en-US" sz="1100">
              <a:latin typeface="微软雅黑" pitchFamily="34" charset="-122"/>
              <a:ea typeface="微软雅黑" pitchFamily="34" charset="-122"/>
            </a:endParaRPr>
          </a:p>
        </p:txBody>
      </p:sp>
      <p:sp>
        <p:nvSpPr>
          <p:cNvPr id="385038" name="TextBox 34"/>
          <p:cNvSpPr txBox="1">
            <a:spLocks noChangeArrowheads="1"/>
          </p:cNvSpPr>
          <p:nvPr/>
        </p:nvSpPr>
        <p:spPr bwMode="auto">
          <a:xfrm>
            <a:off x="504983" y="273859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85039" name="TextBox 35"/>
          <p:cNvSpPr txBox="1">
            <a:spLocks noChangeArrowheads="1"/>
          </p:cNvSpPr>
          <p:nvPr/>
        </p:nvSpPr>
        <p:spPr bwMode="auto">
          <a:xfrm>
            <a:off x="504983" y="2935852"/>
            <a:ext cx="8639017"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每天清理垃圾，擦拭灰尘，保持清洁；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385040" name="TextBox 15"/>
          <p:cNvSpPr txBox="1">
            <a:spLocks noChangeArrowheads="1"/>
          </p:cNvSpPr>
          <p:nvPr/>
        </p:nvSpPr>
        <p:spPr bwMode="auto">
          <a:xfrm>
            <a:off x="521273" y="3472916"/>
            <a:ext cx="862272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21AD8BB-89CF-4BE6-A163-7D9A61EE3AA6}" type="slidenum">
              <a:rPr lang="zh-CN" altLang="en-US"/>
              <a:pPr>
                <a:defRPr/>
              </a:pPr>
              <a:t>110</a:t>
            </a:fld>
            <a:endParaRPr lang="zh-CN" altLang="en-US"/>
          </a:p>
        </p:txBody>
      </p:sp>
    </p:spTree>
    <p:extLst>
      <p:ext uri="{BB962C8B-B14F-4D97-AF65-F5344CB8AC3E}">
        <p14:creationId xmlns:p14="http://schemas.microsoft.com/office/powerpoint/2010/main" val="260574112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TextBox 57"/>
          <p:cNvSpPr txBox="1">
            <a:spLocks noChangeArrowheads="1"/>
          </p:cNvSpPr>
          <p:nvPr/>
        </p:nvSpPr>
        <p:spPr bwMode="auto">
          <a:xfrm>
            <a:off x="479192" y="447794"/>
            <a:ext cx="3543029" cy="3773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r>
              <a:rPr lang="en-US" altLang="zh-CN" sz="1100" dirty="0">
                <a:latin typeface="微软雅黑" pitchFamily="34" charset="-122"/>
                <a:ea typeface="微软雅黑" pitchFamily="34" charset="-122"/>
              </a:rPr>
              <a:t>10mm</a:t>
            </a:r>
            <a:r>
              <a:rPr lang="zh-CN" altLang="en-US" sz="1100" dirty="0">
                <a:latin typeface="微软雅黑" pitchFamily="34" charset="-122"/>
                <a:ea typeface="微软雅黑" pitchFamily="34" charset="-122"/>
              </a:rPr>
              <a:t>厚钢化玻璃，钢板烤漆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000" dirty="0" smtClean="0">
              <a:latin typeface="微软雅黑" pitchFamily="34" charset="-122"/>
              <a:ea typeface="微软雅黑" pitchFamily="34" charset="-122"/>
            </a:endParaRPr>
          </a:p>
          <a:p>
            <a:pPr eaLnBrk="1" hangingPunct="1">
              <a:lnSpc>
                <a:spcPct val="150000"/>
              </a:lnSpc>
            </a:pPr>
            <a:r>
              <a:rPr lang="en-US" altLang="zh-CN" sz="1400" b="1" dirty="0" smtClean="0">
                <a:solidFill>
                  <a:srgbClr val="FF0000"/>
                </a:solidFill>
                <a:latin typeface="微软雅黑" pitchFamily="34" charset="-122"/>
                <a:ea typeface="微软雅黑" pitchFamily="34" charset="-122"/>
              </a:rPr>
              <a:t>8</a:t>
            </a:r>
            <a:r>
              <a:rPr lang="zh-CN" altLang="en-US" sz="1400" b="1" dirty="0" smtClean="0">
                <a:solidFill>
                  <a:srgbClr val="FF0000"/>
                </a:solidFill>
                <a:latin typeface="微软雅黑" pitchFamily="34" charset="-122"/>
                <a:ea typeface="微软雅黑" pitchFamily="34" charset="-122"/>
              </a:rPr>
              <a:t>、展品价格包含环保、安全、高质量的泡泡液，满足馆方开馆后两年的使用量需求。</a:t>
            </a:r>
            <a:endParaRPr lang="en-US" altLang="zh-CN" sz="1400" b="1" dirty="0" smtClean="0">
              <a:solidFill>
                <a:srgbClr val="FF0000"/>
              </a:solidFill>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p:txBody>
      </p:sp>
      <p:sp>
        <p:nvSpPr>
          <p:cNvPr id="38605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8605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605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605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605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86060"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660237" y="2840822"/>
            <a:ext cx="3405922" cy="3288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椭圆 14"/>
          <p:cNvSpPr/>
          <p:nvPr/>
        </p:nvSpPr>
        <p:spPr>
          <a:xfrm>
            <a:off x="4422677" y="3894792"/>
            <a:ext cx="3149359" cy="2191450"/>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sp>
        <p:nvSpPr>
          <p:cNvPr id="19" name="灯片编号占位符 18"/>
          <p:cNvSpPr>
            <a:spLocks noGrp="1"/>
          </p:cNvSpPr>
          <p:nvPr>
            <p:ph type="sldNum" sz="quarter" idx="12"/>
          </p:nvPr>
        </p:nvSpPr>
        <p:spPr/>
        <p:txBody>
          <a:bodyPr/>
          <a:lstStyle/>
          <a:p>
            <a:pPr>
              <a:defRPr/>
            </a:pPr>
            <a:fld id="{C379FBAE-4CA3-4083-A990-602970A19C98}" type="slidenum">
              <a:rPr lang="zh-CN" altLang="en-US"/>
              <a:pPr>
                <a:defRPr/>
              </a:pPr>
              <a:t>111</a:t>
            </a:fld>
            <a:endParaRPr lang="zh-CN" altLang="en-US"/>
          </a:p>
        </p:txBody>
      </p:sp>
    </p:spTree>
    <p:extLst>
      <p:ext uri="{BB962C8B-B14F-4D97-AF65-F5344CB8AC3E}">
        <p14:creationId xmlns:p14="http://schemas.microsoft.com/office/powerpoint/2010/main" val="253528412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TextBox 10"/>
          <p:cNvSpPr txBox="1">
            <a:spLocks noChangeArrowheads="1"/>
          </p:cNvSpPr>
          <p:nvPr/>
        </p:nvSpPr>
        <p:spPr bwMode="auto">
          <a:xfrm>
            <a:off x="483264" y="499628"/>
            <a:ext cx="4946665" cy="241851"/>
          </a:xfrm>
          <a:prstGeom prst="rect">
            <a:avLst/>
          </a:prstGeom>
          <a:noFill/>
          <a:ln w="9525">
            <a:noFill/>
            <a:miter lim="800000"/>
            <a:headEnd/>
            <a:tailEnd/>
          </a:ln>
        </p:spPr>
        <p:txBody>
          <a:bodyPr lIns="56634" tIns="28316" rIns="56634" bIns="28316">
            <a:spAutoFit/>
          </a:bodyPr>
          <a:lstStyle/>
          <a:p>
            <a:pPr defTabSz="912626">
              <a:defRPr/>
            </a:pPr>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ea typeface="宋体" charset="-122"/>
                <a:cs typeface="Times New Roman" pitchFamily="18" charset="0"/>
                <a:sym typeface="微软雅黑" pitchFamily="34" charset="-122"/>
              </a:rPr>
              <a:t>  XC01-3-28  </a:t>
            </a:r>
            <a:r>
              <a:rPr lang="zh-CN" altLang="en-US" sz="1200" b="1" dirty="0">
                <a:solidFill>
                  <a:schemeClr val="tx1">
                    <a:lumMod val="85000"/>
                    <a:lumOff val="15000"/>
                  </a:schemeClr>
                </a:solidFill>
                <a:latin typeface="微软雅黑" pitchFamily="34" charset="-122"/>
                <a:ea typeface="微软雅黑" pitchFamily="34" charset="-122"/>
                <a:sym typeface="微软雅黑" pitchFamily="34" charset="-122"/>
              </a:rPr>
              <a:t>泡泡战衣</a:t>
            </a:r>
            <a:endParaRPr lang="zh-CN" altLang="en-US" sz="1200" b="1" dirty="0">
              <a:latin typeface="微软雅黑" pitchFamily="34" charset="-122"/>
              <a:ea typeface="微软雅黑" pitchFamily="34" charset="-122"/>
            </a:endParaRPr>
          </a:p>
        </p:txBody>
      </p:sp>
      <p:sp>
        <p:nvSpPr>
          <p:cNvPr id="387075" name="TextBox 17"/>
          <p:cNvSpPr txBox="1">
            <a:spLocks noChangeArrowheads="1"/>
          </p:cNvSpPr>
          <p:nvPr/>
        </p:nvSpPr>
        <p:spPr bwMode="auto">
          <a:xfrm>
            <a:off x="4789198" y="499628"/>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儿童站到展项中心圆台上，向下拉动连接有钢丝绳的绳索，提起一个大泡泡，将儿童包围在泡泡薄膜里。通过此展项儿童可了解两方面内容。表面张力和光的干涉。</a:t>
            </a:r>
            <a:endParaRPr lang="en-US" altLang="zh-CN" sz="1100" b="1">
              <a:latin typeface="微软雅黑" pitchFamily="34" charset="-122"/>
              <a:ea typeface="微软雅黑" pitchFamily="34" charset="-122"/>
            </a:endParaRPr>
          </a:p>
        </p:txBody>
      </p:sp>
      <p:sp>
        <p:nvSpPr>
          <p:cNvPr id="387076" name="TextBox 19"/>
          <p:cNvSpPr txBox="1">
            <a:spLocks noChangeArrowheads="1"/>
          </p:cNvSpPr>
          <p:nvPr/>
        </p:nvSpPr>
        <p:spPr bwMode="auto">
          <a:xfrm>
            <a:off x="4801415" y="2637803"/>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endParaRPr lang="zh-CN" altLang="en-US" sz="1100">
              <a:latin typeface="微软雅黑" pitchFamily="34" charset="-122"/>
              <a:ea typeface="微软雅黑" pitchFamily="34" charset="-122"/>
              <a:sym typeface="微软雅黑" pitchFamily="34" charset="-122"/>
            </a:endParaRPr>
          </a:p>
        </p:txBody>
      </p:sp>
      <p:sp>
        <p:nvSpPr>
          <p:cNvPr id="38707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8707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708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708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8708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87083" name="TextBox 64"/>
          <p:cNvSpPr txBox="1">
            <a:spLocks noChangeArrowheads="1"/>
          </p:cNvSpPr>
          <p:nvPr/>
        </p:nvSpPr>
        <p:spPr bwMode="auto">
          <a:xfrm>
            <a:off x="4795985" y="1573756"/>
            <a:ext cx="4022219"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表面张力是指液体表面分子由于受液体内部分子的吸引 力而使液体表面收缩的一种力的作用。由于皂液表面张力较小，因此容易成膜。同时，当白光照到皂膜上时，会出现绚丽的干涉条纹。</a:t>
            </a:r>
            <a:endParaRPr lang="en-US" altLang="zh-CN" sz="1100">
              <a:latin typeface="微软雅黑" pitchFamily="34" charset="-122"/>
              <a:ea typeface="微软雅黑" pitchFamily="34" charset="-122"/>
              <a:sym typeface="微软雅黑" pitchFamily="34" charset="-122"/>
            </a:endParaRPr>
          </a:p>
        </p:txBody>
      </p:sp>
      <p:sp>
        <p:nvSpPr>
          <p:cNvPr id="387084" name="TextBox 14"/>
          <p:cNvSpPr txBox="1">
            <a:spLocks noChangeArrowheads="1"/>
          </p:cNvSpPr>
          <p:nvPr/>
        </p:nvSpPr>
        <p:spPr bwMode="auto">
          <a:xfrm>
            <a:off x="4755261" y="4269152"/>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387085" name="TextBox 14"/>
          <p:cNvSpPr txBox="1">
            <a:spLocks noChangeArrowheads="1"/>
          </p:cNvSpPr>
          <p:nvPr/>
        </p:nvSpPr>
        <p:spPr bwMode="auto">
          <a:xfrm>
            <a:off x="4759332" y="3189266"/>
            <a:ext cx="3970636" cy="87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操作说明</a:t>
            </a:r>
            <a:r>
              <a:rPr lang="zh-CN" altLang="en-US" sz="1100" b="1">
                <a:latin typeface="微软雅黑" pitchFamily="34" charset="-122"/>
                <a:ea typeface="微软雅黑" pitchFamily="34" charset="-122"/>
              </a:rPr>
              <a:t>：</a:t>
            </a:r>
            <a:r>
              <a:rPr lang="zh-CN" altLang="en-US" sz="1100">
                <a:latin typeface="微软雅黑" pitchFamily="34" charset="-122"/>
                <a:ea typeface="微软雅黑" pitchFamily="34" charset="-122"/>
              </a:rPr>
              <a:t>一位儿童站在一个大的圆环中中间，其他儿童提起圆环，会形成一个大的肥皂泡，将站在中间的儿童罩在里边。</a:t>
            </a:r>
            <a:endParaRPr lang="en-US" altLang="zh-CN" sz="1100">
              <a:latin typeface="微软雅黑" pitchFamily="34" charset="-122"/>
              <a:ea typeface="微软雅黑" pitchFamily="34" charset="-122"/>
            </a:endParaRPr>
          </a:p>
        </p:txBody>
      </p:sp>
      <p:sp>
        <p:nvSpPr>
          <p:cNvPr id="387086"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7090" name="TextBox 14"/>
          <p:cNvSpPr txBox="1">
            <a:spLocks noChangeArrowheads="1"/>
          </p:cNvSpPr>
          <p:nvPr/>
        </p:nvSpPr>
        <p:spPr bwMode="auto">
          <a:xfrm>
            <a:off x="4762048" y="4025818"/>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8709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87092" name="图片 22"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532967" y="585860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87097" name="Picture 2" descr="F:\2014\包头科技馆\儿童展厅\展品\展品效果图\泡泡\轴测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74684" y="964698"/>
            <a:ext cx="2277855" cy="4453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19B9AB3F-C438-48A2-9081-F1D8EC14E489}" type="slidenum">
              <a:rPr lang="zh-CN" altLang="en-US"/>
              <a:pPr>
                <a:defRPr/>
              </a:pPr>
              <a:t>112</a:t>
            </a:fld>
            <a:endParaRPr lang="zh-CN" altLang="en-US"/>
          </a:p>
        </p:txBody>
      </p:sp>
    </p:spTree>
    <p:extLst>
      <p:ext uri="{BB962C8B-B14F-4D97-AF65-F5344CB8AC3E}">
        <p14:creationId xmlns:p14="http://schemas.microsoft.com/office/powerpoint/2010/main" val="306999015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98" name="Picture 2" descr="F:\2014\包头科技馆\儿童展厅\展品\展品效果图\泡泡\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44422" y="806316"/>
            <a:ext cx="2165184" cy="4231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8099" name="Picture 3" descr="F:\2014\包头科技馆\儿童展厅\展品\展品效果图\泡泡\正视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9199" y="2940172"/>
            <a:ext cx="1561105" cy="259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88101"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88102"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9" name="直接连接符 38"/>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88104" name="Picture 4" descr="F:\2014\包头科技馆\儿童展厅\展品\展品效果图\泡泡\顶视图.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18147" y="747282"/>
            <a:ext cx="1451149" cy="1837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8105" name="TextBox 100"/>
          <p:cNvSpPr txBox="1">
            <a:spLocks noChangeArrowheads="1"/>
          </p:cNvSpPr>
          <p:nvPr/>
        </p:nvSpPr>
        <p:spPr bwMode="auto">
          <a:xfrm>
            <a:off x="1543458" y="6031527"/>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88106" name="TextBox 100"/>
          <p:cNvSpPr txBox="1">
            <a:spLocks noChangeArrowheads="1"/>
          </p:cNvSpPr>
          <p:nvPr/>
        </p:nvSpPr>
        <p:spPr bwMode="auto">
          <a:xfrm>
            <a:off x="7360269" y="5029393"/>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388107" name="TextBox 100"/>
          <p:cNvSpPr txBox="1">
            <a:spLocks noChangeArrowheads="1"/>
          </p:cNvSpPr>
          <p:nvPr/>
        </p:nvSpPr>
        <p:spPr bwMode="auto">
          <a:xfrm>
            <a:off x="4514986" y="2673800"/>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grpSp>
        <p:nvGrpSpPr>
          <p:cNvPr id="388108" name="组合 23"/>
          <p:cNvGrpSpPr>
            <a:grpSpLocks/>
          </p:cNvGrpSpPr>
          <p:nvPr/>
        </p:nvGrpSpPr>
        <p:grpSpPr bwMode="auto">
          <a:xfrm>
            <a:off x="4217698" y="5582296"/>
            <a:ext cx="758832" cy="292372"/>
            <a:chOff x="4649788" y="6325131"/>
            <a:chExt cx="1827212" cy="322354"/>
          </a:xfrm>
        </p:grpSpPr>
        <p:cxnSp>
          <p:nvCxnSpPr>
            <p:cNvPr id="388128"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29" name="TextBox 76"/>
            <p:cNvSpPr txBox="1">
              <a:spLocks noChangeArrowheads="1"/>
            </p:cNvSpPr>
            <p:nvPr/>
          </p:nvSpPr>
          <p:spPr bwMode="auto">
            <a:xfrm>
              <a:off x="5202200" y="6325131"/>
              <a:ext cx="793600" cy="32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1200</a:t>
              </a:r>
            </a:p>
          </p:txBody>
        </p:sp>
      </p:grpSp>
      <p:cxnSp>
        <p:nvCxnSpPr>
          <p:cNvPr id="388109"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88110" name="Picture 4" descr="F:\2014\包头科技馆\儿童展厅\展品\展品效果图\泡泡\顶视图.t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095524" y="2892656"/>
            <a:ext cx="1323545" cy="266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8111" name="TextBox 100"/>
          <p:cNvSpPr txBox="1">
            <a:spLocks noChangeArrowheads="1"/>
          </p:cNvSpPr>
          <p:nvPr/>
        </p:nvSpPr>
        <p:spPr bwMode="auto">
          <a:xfrm>
            <a:off x="4513629" y="6030087"/>
            <a:ext cx="513128"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grpSp>
        <p:nvGrpSpPr>
          <p:cNvPr id="388112" name="组合 25"/>
          <p:cNvGrpSpPr>
            <a:grpSpLocks/>
          </p:cNvGrpSpPr>
          <p:nvPr/>
        </p:nvGrpSpPr>
        <p:grpSpPr bwMode="auto">
          <a:xfrm rot="5400000">
            <a:off x="3326483" y="4583038"/>
            <a:ext cx="1622710" cy="174224"/>
            <a:chOff x="4649788" y="6318236"/>
            <a:chExt cx="1827212" cy="203745"/>
          </a:xfrm>
        </p:grpSpPr>
        <p:cxnSp>
          <p:nvCxnSpPr>
            <p:cNvPr id="388126"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27" name="TextBox 76"/>
            <p:cNvSpPr txBox="1">
              <a:spLocks noChangeArrowheads="1"/>
            </p:cNvSpPr>
            <p:nvPr/>
          </p:nvSpPr>
          <p:spPr bwMode="auto">
            <a:xfrm>
              <a:off x="5390289" y="6318236"/>
              <a:ext cx="407485"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2400</a:t>
              </a:r>
              <a:endParaRPr lang="zh-CN" altLang="en-US" sz="800">
                <a:latin typeface="微软雅黑" pitchFamily="34" charset="-122"/>
                <a:ea typeface="微软雅黑" pitchFamily="34" charset="-122"/>
              </a:endParaRPr>
            </a:p>
          </p:txBody>
        </p:sp>
      </p:grpSp>
      <p:grpSp>
        <p:nvGrpSpPr>
          <p:cNvPr id="388113" name="组合 28"/>
          <p:cNvGrpSpPr>
            <a:grpSpLocks/>
          </p:cNvGrpSpPr>
          <p:nvPr/>
        </p:nvGrpSpPr>
        <p:grpSpPr bwMode="auto">
          <a:xfrm>
            <a:off x="1491873" y="5582296"/>
            <a:ext cx="758832" cy="292372"/>
            <a:chOff x="4649788" y="6325131"/>
            <a:chExt cx="1827212" cy="322354"/>
          </a:xfrm>
        </p:grpSpPr>
        <p:cxnSp>
          <p:nvCxnSpPr>
            <p:cNvPr id="388124"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25" name="TextBox 76"/>
            <p:cNvSpPr txBox="1">
              <a:spLocks noChangeArrowheads="1"/>
            </p:cNvSpPr>
            <p:nvPr/>
          </p:nvSpPr>
          <p:spPr bwMode="auto">
            <a:xfrm>
              <a:off x="5202200" y="6325131"/>
              <a:ext cx="793600" cy="322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1200</a:t>
              </a:r>
            </a:p>
          </p:txBody>
        </p:sp>
      </p:grpSp>
      <p:grpSp>
        <p:nvGrpSpPr>
          <p:cNvPr id="388114" name="组合 31"/>
          <p:cNvGrpSpPr>
            <a:grpSpLocks/>
          </p:cNvGrpSpPr>
          <p:nvPr/>
        </p:nvGrpSpPr>
        <p:grpSpPr bwMode="auto">
          <a:xfrm rot="5400000">
            <a:off x="1576947" y="4136685"/>
            <a:ext cx="2515416" cy="174224"/>
            <a:chOff x="4649788" y="6318236"/>
            <a:chExt cx="1827212" cy="203745"/>
          </a:xfrm>
        </p:grpSpPr>
        <p:cxnSp>
          <p:nvCxnSpPr>
            <p:cNvPr id="388122"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23" name="TextBox 76"/>
            <p:cNvSpPr txBox="1">
              <a:spLocks noChangeArrowheads="1"/>
            </p:cNvSpPr>
            <p:nvPr/>
          </p:nvSpPr>
          <p:spPr bwMode="auto">
            <a:xfrm>
              <a:off x="5445517" y="6318236"/>
              <a:ext cx="262797"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3800</a:t>
              </a:r>
              <a:endParaRPr lang="zh-CN" altLang="en-US" sz="800">
                <a:latin typeface="微软雅黑" pitchFamily="34" charset="-122"/>
                <a:ea typeface="微软雅黑" pitchFamily="34" charset="-122"/>
              </a:endParaRPr>
            </a:p>
          </p:txBody>
        </p:sp>
      </p:grpSp>
      <p:grpSp>
        <p:nvGrpSpPr>
          <p:cNvPr id="388115" name="组合 34"/>
          <p:cNvGrpSpPr>
            <a:grpSpLocks/>
          </p:cNvGrpSpPr>
          <p:nvPr/>
        </p:nvGrpSpPr>
        <p:grpSpPr bwMode="auto">
          <a:xfrm rot="5400000">
            <a:off x="4868842" y="1589649"/>
            <a:ext cx="1706221" cy="174111"/>
            <a:chOff x="4649788" y="6318112"/>
            <a:chExt cx="1827212" cy="203869"/>
          </a:xfrm>
        </p:grpSpPr>
        <p:cxnSp>
          <p:nvCxnSpPr>
            <p:cNvPr id="388120"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21" name="TextBox 76"/>
            <p:cNvSpPr txBox="1">
              <a:spLocks noChangeArrowheads="1"/>
            </p:cNvSpPr>
            <p:nvPr/>
          </p:nvSpPr>
          <p:spPr bwMode="auto">
            <a:xfrm>
              <a:off x="5382339" y="6318112"/>
              <a:ext cx="430276" cy="198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2400</a:t>
              </a:r>
              <a:endParaRPr lang="zh-CN" altLang="en-US" sz="800">
                <a:latin typeface="微软雅黑" pitchFamily="34" charset="-122"/>
                <a:ea typeface="微软雅黑" pitchFamily="34" charset="-122"/>
              </a:endParaRPr>
            </a:p>
          </p:txBody>
        </p:sp>
      </p:grpSp>
      <p:grpSp>
        <p:nvGrpSpPr>
          <p:cNvPr id="388116" name="组合 37"/>
          <p:cNvGrpSpPr>
            <a:grpSpLocks/>
          </p:cNvGrpSpPr>
          <p:nvPr/>
        </p:nvGrpSpPr>
        <p:grpSpPr bwMode="auto">
          <a:xfrm rot="-2039521">
            <a:off x="3907909" y="3103395"/>
            <a:ext cx="1502732" cy="179539"/>
            <a:chOff x="4649788" y="6323781"/>
            <a:chExt cx="1827212" cy="198200"/>
          </a:xfrm>
        </p:grpSpPr>
        <p:cxnSp>
          <p:nvCxnSpPr>
            <p:cNvPr id="388118" name="直接箭头连接符 80"/>
            <p:cNvCxnSpPr>
              <a:cxnSpLocks noChangeShapeType="1"/>
            </p:cNvCxnSpPr>
            <p:nvPr/>
          </p:nvCxnSpPr>
          <p:spPr bwMode="auto">
            <a:xfrm flipH="1">
              <a:off x="4649788" y="6520393"/>
              <a:ext cx="18272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88119" name="TextBox 76"/>
            <p:cNvSpPr txBox="1">
              <a:spLocks noChangeArrowheads="1"/>
            </p:cNvSpPr>
            <p:nvPr/>
          </p:nvSpPr>
          <p:spPr bwMode="auto">
            <a:xfrm>
              <a:off x="5382339" y="6323781"/>
              <a:ext cx="430276" cy="18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2400</a:t>
              </a:r>
              <a:endParaRPr lang="zh-CN" altLang="en-US" sz="800">
                <a:latin typeface="微软雅黑" pitchFamily="34" charset="-122"/>
                <a:ea typeface="微软雅黑" pitchFamily="34" charset="-122"/>
              </a:endParaRPr>
            </a:p>
          </p:txBody>
        </p:sp>
      </p:grpSp>
      <p:sp>
        <p:nvSpPr>
          <p:cNvPr id="37" name="灯片编号占位符 36"/>
          <p:cNvSpPr>
            <a:spLocks noGrp="1"/>
          </p:cNvSpPr>
          <p:nvPr>
            <p:ph type="sldNum" sz="quarter" idx="12"/>
          </p:nvPr>
        </p:nvSpPr>
        <p:spPr/>
        <p:txBody>
          <a:bodyPr/>
          <a:lstStyle/>
          <a:p>
            <a:pPr>
              <a:defRPr/>
            </a:pPr>
            <a:fld id="{8E9D18BC-79C5-4F78-B44F-4589313F1A4B}" type="slidenum">
              <a:rPr lang="zh-CN" altLang="en-US"/>
              <a:pPr>
                <a:defRPr/>
              </a:pPr>
              <a:t>113</a:t>
            </a:fld>
            <a:endParaRPr lang="zh-CN" altLang="en-US"/>
          </a:p>
        </p:txBody>
      </p:sp>
    </p:spTree>
    <p:extLst>
      <p:ext uri="{BB962C8B-B14F-4D97-AF65-F5344CB8AC3E}">
        <p14:creationId xmlns:p14="http://schemas.microsoft.com/office/powerpoint/2010/main" val="1693999145"/>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89123" name="TextBox 47"/>
          <p:cNvSpPr txBox="1">
            <a:spLocks noChangeArrowheads="1"/>
          </p:cNvSpPr>
          <p:nvPr/>
        </p:nvSpPr>
        <p:spPr bwMode="auto">
          <a:xfrm>
            <a:off x="496838" y="168750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89124" name="TextBox 57"/>
          <p:cNvSpPr txBox="1">
            <a:spLocks noChangeArrowheads="1"/>
          </p:cNvSpPr>
          <p:nvPr/>
        </p:nvSpPr>
        <p:spPr bwMode="auto">
          <a:xfrm>
            <a:off x="514486" y="698328"/>
            <a:ext cx="8577930" cy="1239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753"/>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、应保证展项的牢固性和安全性，避免非正常断电，注意防水防滑；</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 </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89125" name="TextBox 25"/>
          <p:cNvSpPr txBox="1">
            <a:spLocks noChangeArrowheads="1"/>
          </p:cNvSpPr>
          <p:nvPr/>
        </p:nvSpPr>
        <p:spPr bwMode="auto">
          <a:xfrm>
            <a:off x="549781" y="285090"/>
            <a:ext cx="1449791"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38912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8912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89129" name="TextBox 29"/>
          <p:cNvSpPr txBox="1">
            <a:spLocks noChangeArrowheads="1"/>
          </p:cNvSpPr>
          <p:nvPr/>
        </p:nvSpPr>
        <p:spPr bwMode="auto">
          <a:xfrm>
            <a:off x="5910477" y="285090"/>
            <a:ext cx="1451149"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89133" name="TextBox 33"/>
          <p:cNvSpPr txBox="1">
            <a:spLocks noChangeArrowheads="1"/>
          </p:cNvSpPr>
          <p:nvPr/>
        </p:nvSpPr>
        <p:spPr bwMode="auto">
          <a:xfrm>
            <a:off x="496839" y="1877563"/>
            <a:ext cx="8647162"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、定期检查连接处螺丝的牢固情况。如有松动现象，注意及时调整，重新加固或更新；</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、要有足够的液体才能使泡泡被拉起，定期补充泡泡液；</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、观众站立地方容易被踩脏，需及时清洁。</a:t>
            </a:r>
          </a:p>
        </p:txBody>
      </p:sp>
      <p:sp>
        <p:nvSpPr>
          <p:cNvPr id="389134" name="TextBox 34"/>
          <p:cNvSpPr txBox="1">
            <a:spLocks noChangeArrowheads="1"/>
          </p:cNvSpPr>
          <p:nvPr/>
        </p:nvSpPr>
        <p:spPr bwMode="auto">
          <a:xfrm>
            <a:off x="480549" y="2934412"/>
            <a:ext cx="3781945"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89135" name="TextBox 35"/>
          <p:cNvSpPr txBox="1">
            <a:spLocks noChangeArrowheads="1"/>
          </p:cNvSpPr>
          <p:nvPr/>
        </p:nvSpPr>
        <p:spPr bwMode="auto">
          <a:xfrm>
            <a:off x="513129" y="3167667"/>
            <a:ext cx="8630872" cy="102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每天清理垃圾，擦拭灰尘，保持清洁；</a:t>
            </a: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、观众在操作时不要拥挤，避免造成拥堵。</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89136" name="TextBox 15"/>
          <p:cNvSpPr txBox="1">
            <a:spLocks noChangeArrowheads="1"/>
          </p:cNvSpPr>
          <p:nvPr/>
        </p:nvSpPr>
        <p:spPr bwMode="auto">
          <a:xfrm>
            <a:off x="496839" y="3912069"/>
            <a:ext cx="8647162" cy="198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753"/>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753"/>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E76668BF-FB43-4AA4-A442-68BB5B575C0E}" type="slidenum">
              <a:rPr lang="zh-CN" altLang="en-US"/>
              <a:pPr>
                <a:defRPr/>
              </a:pPr>
              <a:t>114</a:t>
            </a:fld>
            <a:endParaRPr lang="zh-CN" altLang="en-US"/>
          </a:p>
        </p:txBody>
      </p:sp>
    </p:spTree>
    <p:extLst>
      <p:ext uri="{BB962C8B-B14F-4D97-AF65-F5344CB8AC3E}">
        <p14:creationId xmlns:p14="http://schemas.microsoft.com/office/powerpoint/2010/main" val="121269249"/>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TextBox 57"/>
          <p:cNvSpPr txBox="1">
            <a:spLocks noChangeArrowheads="1"/>
          </p:cNvSpPr>
          <p:nvPr/>
        </p:nvSpPr>
        <p:spPr bwMode="auto">
          <a:xfrm>
            <a:off x="479192" y="447794"/>
            <a:ext cx="3543029" cy="393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1.5mm</a:t>
            </a:r>
            <a:r>
              <a:rPr lang="zh-CN" altLang="en-US" sz="1100" dirty="0">
                <a:latin typeface="微软雅黑" pitchFamily="34" charset="-122"/>
                <a:ea typeface="微软雅黑" pitchFamily="34" charset="-122"/>
              </a:rPr>
              <a:t>厚不锈钢烤漆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、台体：不锈钢管材，尼龙绳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、配件：定滑轮</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lvl="0" eaLnBrk="1" hangingPunct="1">
              <a:lnSpc>
                <a:spcPct val="150000"/>
              </a:lnSpc>
            </a:pPr>
            <a:r>
              <a:rPr lang="en-US" altLang="zh-CN" sz="1400" b="1" dirty="0" smtClean="0">
                <a:solidFill>
                  <a:srgbClr val="FF0000"/>
                </a:solidFill>
                <a:latin typeface="微软雅黑" pitchFamily="34" charset="-122"/>
                <a:ea typeface="微软雅黑" pitchFamily="34" charset="-122"/>
              </a:rPr>
              <a:t>8</a:t>
            </a:r>
            <a:r>
              <a:rPr lang="zh-CN" altLang="en-US" sz="1400" b="1" dirty="0" smtClean="0">
                <a:solidFill>
                  <a:srgbClr val="FF0000"/>
                </a:solidFill>
                <a:latin typeface="微软雅黑" pitchFamily="34" charset="-122"/>
                <a:ea typeface="微软雅黑" pitchFamily="34" charset="-122"/>
              </a:rPr>
              <a:t>、展品价格包含环保、安全、高质量的泡泡液，满足馆方开馆后两年的使用量需求。</a:t>
            </a:r>
            <a:endParaRPr lang="en-US" altLang="zh-CN" sz="1400" b="1" dirty="0" smtClean="0">
              <a:solidFill>
                <a:srgbClr val="FF0000"/>
              </a:solidFill>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p:txBody>
      </p:sp>
      <p:sp>
        <p:nvSpPr>
          <p:cNvPr id="39014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9014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015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015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015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90156" name="Picture 2" descr="F:\2014\包头科技馆\儿童展厅\展品\展品效果图\泡泡\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57076" y="2256244"/>
            <a:ext cx="2277855" cy="4453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ABD179F3-3384-4281-968B-18CC77BA6ED8}" type="slidenum">
              <a:rPr lang="zh-CN" altLang="en-US"/>
              <a:pPr>
                <a:defRPr/>
              </a:pPr>
              <a:t>115</a:t>
            </a:fld>
            <a:endParaRPr lang="zh-CN" altLang="en-US"/>
          </a:p>
        </p:txBody>
      </p:sp>
    </p:spTree>
    <p:extLst>
      <p:ext uri="{BB962C8B-B14F-4D97-AF65-F5344CB8AC3E}">
        <p14:creationId xmlns:p14="http://schemas.microsoft.com/office/powerpoint/2010/main" val="4291490127"/>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XC01-3-29   </a:t>
            </a:r>
            <a:r>
              <a:rPr lang="zh-CN" altLang="en-US" sz="1200" b="1" dirty="0">
                <a:solidFill>
                  <a:srgbClr val="000000"/>
                </a:solidFill>
                <a:latin typeface="微软雅黑" pitchFamily="34" charset="-122"/>
                <a:ea typeface="微软雅黑" pitchFamily="34" charset="-122"/>
                <a:sym typeface="微软雅黑" pitchFamily="34" charset="-122"/>
              </a:rPr>
              <a:t>与小鱼嬉戏 </a:t>
            </a:r>
          </a:p>
        </p:txBody>
      </p:sp>
      <p:sp>
        <p:nvSpPr>
          <p:cNvPr id="391171" name="TextBox 17"/>
          <p:cNvSpPr txBox="1">
            <a:spLocks noChangeArrowheads="1"/>
          </p:cNvSpPr>
          <p:nvPr/>
        </p:nvSpPr>
        <p:spPr bwMode="auto">
          <a:xfrm>
            <a:off x="4810917" y="499628"/>
            <a:ext cx="4022220" cy="160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轻轻触碰水面，看看小鱼是不是吓跑了？</a:t>
            </a:r>
            <a:endParaRPr lang="en-US" altLang="zh-CN" sz="1100">
              <a:latin typeface="微软雅黑" pitchFamily="34" charset="-122"/>
              <a:ea typeface="微软雅黑" pitchFamily="34" charset="-122"/>
            </a:endParaRPr>
          </a:p>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设置地面互动投影。投影内容为池塘中的鱼儿在自由自在地游来游去，还又青蛙在荷叶间蹦蹦跳跳。场景中特设许昌市花</a:t>
            </a:r>
            <a:r>
              <a:rPr lang="en-US" altLang="zh-CN"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荷花，增加地域特色，儿童在地面上的跳动可以踩出涟漪，惊动了小鱼，小鱼躲到了荷叶下面。当水面恢复平静以后，小鱼又从荷叶下出来寻找食物了。</a:t>
            </a:r>
            <a:endParaRPr lang="en-US" altLang="zh-CN" sz="1100" b="1">
              <a:latin typeface="微软雅黑" pitchFamily="34" charset="-122"/>
              <a:ea typeface="微软雅黑" pitchFamily="34" charset="-122"/>
            </a:endParaRPr>
          </a:p>
        </p:txBody>
      </p:sp>
      <p:sp>
        <p:nvSpPr>
          <p:cNvPr id="391172" name="TextBox 19"/>
          <p:cNvSpPr txBox="1">
            <a:spLocks noChangeArrowheads="1"/>
          </p:cNvSpPr>
          <p:nvPr/>
        </p:nvSpPr>
        <p:spPr bwMode="auto">
          <a:xfrm>
            <a:off x="4809560" y="3534830"/>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endParaRPr lang="zh-CN" altLang="en-US" sz="1100">
              <a:latin typeface="微软雅黑" pitchFamily="34" charset="-122"/>
              <a:ea typeface="微软雅黑" pitchFamily="34" charset="-122"/>
              <a:sym typeface="微软雅黑" pitchFamily="34" charset="-122"/>
            </a:endParaRPr>
          </a:p>
        </p:txBody>
      </p:sp>
      <p:sp>
        <p:nvSpPr>
          <p:cNvPr id="39117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9117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117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117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9117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91179" name="TextBox 64"/>
          <p:cNvSpPr txBox="1">
            <a:spLocks noChangeArrowheads="1"/>
          </p:cNvSpPr>
          <p:nvPr/>
        </p:nvSpPr>
        <p:spPr bwMode="auto">
          <a:xfrm>
            <a:off x="4816347" y="2169853"/>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该展项涉及到互动投影的科学原理，互动投影系统的运作原理首先是通过捕捉设备（感应器）对目标影像（如参与者）进行捕捉拍摄，然后由影像分析系统分析，从而产生被捕捉物体的动作，该动作数据结合实时影像互动系统，使参与者与屏幕之间产生紧密结合的互动效果。</a:t>
            </a: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391180" name="TextBox 14"/>
          <p:cNvSpPr txBox="1">
            <a:spLocks noChangeArrowheads="1"/>
          </p:cNvSpPr>
          <p:nvPr/>
        </p:nvSpPr>
        <p:spPr bwMode="auto">
          <a:xfrm>
            <a:off x="4776981" y="4840771"/>
            <a:ext cx="3177865" cy="100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391181" name="TextBox 14"/>
          <p:cNvSpPr txBox="1">
            <a:spLocks noChangeArrowheads="1"/>
          </p:cNvSpPr>
          <p:nvPr/>
        </p:nvSpPr>
        <p:spPr bwMode="auto">
          <a:xfrm>
            <a:off x="4789197" y="3906310"/>
            <a:ext cx="3970636" cy="6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sym typeface="微软雅黑" pitchFamily="34" charset="-122"/>
              </a:rPr>
              <a:t>儿童的肢体动作，可以形成水中的涟漪，还可以与水中的小鱼嬉戏玩耍。</a:t>
            </a:r>
            <a:endParaRPr lang="en-US" altLang="zh-CN" sz="1100">
              <a:latin typeface="微软雅黑" pitchFamily="34" charset="-122"/>
              <a:ea typeface="微软雅黑" pitchFamily="34" charset="-122"/>
            </a:endParaRPr>
          </a:p>
        </p:txBody>
      </p:sp>
      <p:sp>
        <p:nvSpPr>
          <p:cNvPr id="39118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1186" name="TextBox 14"/>
          <p:cNvSpPr txBox="1">
            <a:spLocks noChangeArrowheads="1"/>
          </p:cNvSpPr>
          <p:nvPr/>
        </p:nvSpPr>
        <p:spPr bwMode="auto">
          <a:xfrm>
            <a:off x="4791912" y="4613276"/>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391187" name="Picture 2" descr="F:\2014\包头科技馆\儿童展厅\展品\展品效果图\泡泡\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53406" y="1596793"/>
            <a:ext cx="2368807" cy="2863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1188" name="对象 2"/>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48448" y="4745742"/>
            <a:ext cx="1867895" cy="199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18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91190" name="图片 23"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853272" y="620833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0" name="灯片编号占位符 29"/>
          <p:cNvSpPr>
            <a:spLocks noGrp="1"/>
          </p:cNvSpPr>
          <p:nvPr>
            <p:ph type="sldNum" sz="quarter" idx="12"/>
          </p:nvPr>
        </p:nvSpPr>
        <p:spPr/>
        <p:txBody>
          <a:bodyPr/>
          <a:lstStyle/>
          <a:p>
            <a:pPr>
              <a:defRPr/>
            </a:pPr>
            <a:fld id="{389A8835-082E-485E-BD37-3A6E1EFA03E5}" type="slidenum">
              <a:rPr lang="zh-CN" altLang="en-US"/>
              <a:pPr>
                <a:defRPr/>
              </a:pPr>
              <a:t>116</a:t>
            </a:fld>
            <a:endParaRPr lang="zh-CN" altLang="en-US"/>
          </a:p>
        </p:txBody>
      </p:sp>
    </p:spTree>
    <p:extLst>
      <p:ext uri="{BB962C8B-B14F-4D97-AF65-F5344CB8AC3E}">
        <p14:creationId xmlns:p14="http://schemas.microsoft.com/office/powerpoint/2010/main" val="1818317004"/>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194" name="对象 2"/>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819491" y="2060425"/>
            <a:ext cx="2615868" cy="2796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9219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392197"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199" name="直接箭头连接符 75"/>
          <p:cNvCxnSpPr>
            <a:cxnSpLocks noChangeShapeType="1"/>
          </p:cNvCxnSpPr>
          <p:nvPr/>
        </p:nvCxnSpPr>
        <p:spPr bwMode="auto">
          <a:xfrm rot="5400000">
            <a:off x="4297047" y="3421122"/>
            <a:ext cx="2541333"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92200" name="直接箭头连接符 80"/>
          <p:cNvCxnSpPr>
            <a:cxnSpLocks noChangeShapeType="1"/>
          </p:cNvCxnSpPr>
          <p:nvPr/>
        </p:nvCxnSpPr>
        <p:spPr bwMode="auto">
          <a:xfrm rot="10800000">
            <a:off x="2917230" y="4866689"/>
            <a:ext cx="2413603"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2201" name="TextBox 81"/>
          <p:cNvSpPr txBox="1">
            <a:spLocks noChangeArrowheads="1"/>
          </p:cNvSpPr>
          <p:nvPr/>
        </p:nvSpPr>
        <p:spPr bwMode="auto">
          <a:xfrm rot="5400000">
            <a:off x="5423947" y="3303304"/>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3000</a:t>
            </a:r>
            <a:endParaRPr lang="zh-CN" altLang="en-US" sz="800">
              <a:latin typeface="微软雅黑" pitchFamily="34" charset="-122"/>
              <a:ea typeface="微软雅黑" pitchFamily="34" charset="-122"/>
            </a:endParaRPr>
          </a:p>
        </p:txBody>
      </p:sp>
      <p:sp>
        <p:nvSpPr>
          <p:cNvPr id="392202" name="TextBox 81"/>
          <p:cNvSpPr txBox="1">
            <a:spLocks noChangeArrowheads="1"/>
          </p:cNvSpPr>
          <p:nvPr/>
        </p:nvSpPr>
        <p:spPr bwMode="auto">
          <a:xfrm>
            <a:off x="3890544" y="496891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3000</a:t>
            </a:r>
            <a:endParaRPr lang="zh-CN" altLang="en-US" sz="800">
              <a:latin typeface="Calibri" pitchFamily="34" charset="0"/>
            </a:endParaRPr>
          </a:p>
        </p:txBody>
      </p:sp>
      <p:cxnSp>
        <p:nvCxnSpPr>
          <p:cNvPr id="392203"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16" name="灯片编号占位符 15"/>
          <p:cNvSpPr>
            <a:spLocks noGrp="1"/>
          </p:cNvSpPr>
          <p:nvPr>
            <p:ph type="sldNum" sz="quarter" idx="12"/>
          </p:nvPr>
        </p:nvSpPr>
        <p:spPr/>
        <p:txBody>
          <a:bodyPr/>
          <a:lstStyle/>
          <a:p>
            <a:pPr>
              <a:defRPr/>
            </a:pPr>
            <a:fld id="{1BB68FAD-B7FE-41D9-B628-63D156CFA41F}" type="slidenum">
              <a:rPr lang="zh-CN" altLang="en-US"/>
              <a:pPr>
                <a:defRPr/>
              </a:pPr>
              <a:t>117</a:t>
            </a:fld>
            <a:endParaRPr lang="zh-CN" altLang="en-US"/>
          </a:p>
        </p:txBody>
      </p:sp>
    </p:spTree>
    <p:extLst>
      <p:ext uri="{BB962C8B-B14F-4D97-AF65-F5344CB8AC3E}">
        <p14:creationId xmlns:p14="http://schemas.microsoft.com/office/powerpoint/2010/main" val="1347816452"/>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93219" name="TextBox 47"/>
          <p:cNvSpPr txBox="1">
            <a:spLocks noChangeArrowheads="1"/>
          </p:cNvSpPr>
          <p:nvPr/>
        </p:nvSpPr>
        <p:spPr bwMode="auto">
          <a:xfrm>
            <a:off x="479191" y="198843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93220" name="TextBox 57"/>
          <p:cNvSpPr txBox="1">
            <a:spLocks noChangeArrowheads="1"/>
          </p:cNvSpPr>
          <p:nvPr/>
        </p:nvSpPr>
        <p:spPr bwMode="auto">
          <a:xfrm>
            <a:off x="496839" y="681049"/>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9322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9322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322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322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3229" name="TextBox 33"/>
          <p:cNvSpPr txBox="1">
            <a:spLocks noChangeArrowheads="1"/>
          </p:cNvSpPr>
          <p:nvPr/>
        </p:nvSpPr>
        <p:spPr bwMode="auto">
          <a:xfrm>
            <a:off x="496839" y="2213049"/>
            <a:ext cx="8647162" cy="110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93230" name="TextBox 34"/>
          <p:cNvSpPr txBox="1">
            <a:spLocks noChangeArrowheads="1"/>
          </p:cNvSpPr>
          <p:nvPr/>
        </p:nvSpPr>
        <p:spPr bwMode="auto">
          <a:xfrm>
            <a:off x="487336" y="332173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393231" name="TextBox 35"/>
          <p:cNvSpPr txBox="1">
            <a:spLocks noChangeArrowheads="1"/>
          </p:cNvSpPr>
          <p:nvPr/>
        </p:nvSpPr>
        <p:spPr bwMode="auto">
          <a:xfrm>
            <a:off x="496839" y="3550667"/>
            <a:ext cx="8647162" cy="686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、展品的运行范围内不得有任何障碍物；</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393232" name="TextBox 15"/>
          <p:cNvSpPr txBox="1">
            <a:spLocks noChangeArrowheads="1"/>
          </p:cNvSpPr>
          <p:nvPr/>
        </p:nvSpPr>
        <p:spPr bwMode="auto">
          <a:xfrm>
            <a:off x="496839" y="4224517"/>
            <a:ext cx="8647162"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ts val="1578"/>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a:t>
            </a:r>
            <a:r>
              <a:rPr lang="en-US" altLang="zh-CN" sz="1100" dirty="0">
                <a:latin typeface="微软雅黑" pitchFamily="34" charset="-122"/>
                <a:ea typeface="微软雅黑" pitchFamily="34" charset="-122"/>
              </a:rPr>
              <a:t> 100KG/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ts val="1578"/>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ts val="1578"/>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a:t>
            </a:r>
            <a:r>
              <a:rPr lang="zh-CN" altLang="en-US" sz="1100">
                <a:latin typeface="微软雅黑" pitchFamily="34" charset="-122"/>
                <a:ea typeface="微软雅黑" pitchFamily="34" charset="-122"/>
              </a:rPr>
              <a:t>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220V/2KW</a:t>
            </a:r>
            <a:endParaRPr lang="en-US" altLang="zh-CN" sz="1100" dirty="0">
              <a:latin typeface="微软雅黑" pitchFamily="34" charset="-122"/>
              <a:ea typeface="微软雅黑" pitchFamily="34" charset="-122"/>
            </a:endParaRPr>
          </a:p>
          <a:p>
            <a:pPr eaLnBrk="1" hangingPunct="1">
              <a:lnSpc>
                <a:spcPts val="1578"/>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ts val="1578"/>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ts val="1578"/>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、环境灯光需求：不高于</a:t>
            </a:r>
            <a:r>
              <a:rPr lang="en-US" altLang="zh-CN" sz="1100" dirty="0">
                <a:latin typeface="微软雅黑" pitchFamily="34" charset="-122"/>
                <a:ea typeface="微软雅黑" pitchFamily="34" charset="-122"/>
              </a:rPr>
              <a:t>100LUX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ts val="1578"/>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703D89CF-E63D-42D7-8983-37FC2AEDE11C}" type="slidenum">
              <a:rPr lang="zh-CN" altLang="en-US"/>
              <a:pPr>
                <a:defRPr/>
              </a:pPr>
              <a:t>118</a:t>
            </a:fld>
            <a:endParaRPr lang="zh-CN" altLang="en-US"/>
          </a:p>
        </p:txBody>
      </p:sp>
    </p:spTree>
    <p:extLst>
      <p:ext uri="{BB962C8B-B14F-4D97-AF65-F5344CB8AC3E}">
        <p14:creationId xmlns:p14="http://schemas.microsoft.com/office/powerpoint/2010/main" val="378606972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TextBox 57"/>
          <p:cNvSpPr txBox="1">
            <a:spLocks noChangeArrowheads="1"/>
          </p:cNvSpPr>
          <p:nvPr/>
        </p:nvSpPr>
        <p:spPr bwMode="auto">
          <a:xfrm>
            <a:off x="479192" y="447794"/>
            <a:ext cx="3543029" cy="312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a:t>
            </a:r>
            <a:r>
              <a:rPr lang="zh-CN" altLang="en-US" sz="1100" dirty="0" smtClean="0">
                <a:latin typeface="微软雅黑" pitchFamily="34" charset="-122"/>
                <a:ea typeface="微软雅黑" pitchFamily="34" charset="-122"/>
              </a:rPr>
              <a:t>：激</a:t>
            </a:r>
            <a:r>
              <a:rPr lang="zh-CN" altLang="en-US" sz="1100" dirty="0">
                <a:latin typeface="微软雅黑" pitchFamily="34" charset="-122"/>
                <a:ea typeface="微软雅黑" pitchFamily="34" charset="-122"/>
              </a:rPr>
              <a:t>光投影机，摄像头</a:t>
            </a:r>
            <a:r>
              <a:rPr lang="zh-CN" altLang="en-US" sz="1100" dirty="0" smtClean="0">
                <a:latin typeface="微软雅黑" pitchFamily="34" charset="-122"/>
                <a:ea typeface="微软雅黑" pitchFamily="34" charset="-122"/>
              </a:rPr>
              <a:t>，外置音箱，电脑</a:t>
            </a:r>
            <a:r>
              <a:rPr lang="zh-CN" altLang="en-US" sz="1100" dirty="0">
                <a:latin typeface="微软雅黑" pitchFamily="34" charset="-122"/>
                <a:ea typeface="微软雅黑" pitchFamily="34" charset="-122"/>
              </a:rPr>
              <a:t>，</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电源，中控系统，控制机箱，传感器，空气开关，漏电保护器</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、其他：播放软件，</a:t>
            </a:r>
            <a:r>
              <a:rPr lang="zh-CN" altLang="en-US" sz="1100" dirty="0" smtClean="0">
                <a:latin typeface="微软雅黑" pitchFamily="34" charset="-122"/>
                <a:ea typeface="微软雅黑" pitchFamily="34" charset="-122"/>
              </a:rPr>
              <a:t>短片</a:t>
            </a: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套</a:t>
            </a:r>
            <a:endParaRPr lang="zh-CN" altLang="en-US" sz="1000" dirty="0">
              <a:latin typeface="微软雅黑" pitchFamily="34" charset="-122"/>
              <a:ea typeface="微软雅黑" pitchFamily="34" charset="-122"/>
            </a:endParaRPr>
          </a:p>
        </p:txBody>
      </p:sp>
      <p:sp>
        <p:nvSpPr>
          <p:cNvPr id="39424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许昌市科学技术馆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9424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424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424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4251" name="TextBox 64"/>
          <p:cNvSpPr txBox="1">
            <a:spLocks noChangeArrowheads="1"/>
          </p:cNvSpPr>
          <p:nvPr/>
        </p:nvSpPr>
        <p:spPr bwMode="auto">
          <a:xfrm>
            <a:off x="4572000" y="447793"/>
            <a:ext cx="4240774" cy="2362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壁挂安装基础：根据展品公司提供的预埋件及图纸技术文件负责预埋件安装</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、地面地胶</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94252" name="Picture 2" descr="F:\2014\包头科技馆\儿童展厅\展品\展品效果图\泡泡\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10921" y="2997765"/>
            <a:ext cx="2368806" cy="2863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0FDA38CD-0687-47FE-8AD9-B5ECC62818F7}" type="slidenum">
              <a:rPr lang="zh-CN" altLang="en-US"/>
              <a:pPr>
                <a:defRPr/>
              </a:pPr>
              <a:t>119</a:t>
            </a:fld>
            <a:endParaRPr lang="zh-CN" altLang="en-US"/>
          </a:p>
        </p:txBody>
      </p:sp>
    </p:spTree>
    <p:extLst>
      <p:ext uri="{BB962C8B-B14F-4D97-AF65-F5344CB8AC3E}">
        <p14:creationId xmlns:p14="http://schemas.microsoft.com/office/powerpoint/2010/main" val="14726050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07875" name="TextBox 47"/>
          <p:cNvSpPr txBox="1">
            <a:spLocks noChangeArrowheads="1"/>
          </p:cNvSpPr>
          <p:nvPr/>
        </p:nvSpPr>
        <p:spPr bwMode="auto">
          <a:xfrm>
            <a:off x="487336" y="145424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07876" name="TextBox 57"/>
          <p:cNvSpPr txBox="1">
            <a:spLocks noChangeArrowheads="1"/>
          </p:cNvSpPr>
          <p:nvPr/>
        </p:nvSpPr>
        <p:spPr bwMode="auto">
          <a:xfrm>
            <a:off x="496839" y="642173"/>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、首先应确保展项的安全性和功能实现性，镜子需贴防爆膜；</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0787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0787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0788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788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7885" name="TextBox 33"/>
          <p:cNvSpPr txBox="1">
            <a:spLocks noChangeArrowheads="1"/>
          </p:cNvSpPr>
          <p:nvPr/>
        </p:nvSpPr>
        <p:spPr bwMode="auto">
          <a:xfrm>
            <a:off x="495481" y="1651507"/>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07886" name="TextBox 34"/>
          <p:cNvSpPr txBox="1">
            <a:spLocks noChangeArrowheads="1"/>
          </p:cNvSpPr>
          <p:nvPr/>
        </p:nvSpPr>
        <p:spPr bwMode="auto">
          <a:xfrm>
            <a:off x="479191" y="222024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07887" name="TextBox 35"/>
          <p:cNvSpPr txBox="1">
            <a:spLocks noChangeArrowheads="1"/>
          </p:cNvSpPr>
          <p:nvPr/>
        </p:nvSpPr>
        <p:spPr bwMode="auto">
          <a:xfrm>
            <a:off x="495481" y="2427585"/>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07888" name="TextBox 15"/>
          <p:cNvSpPr txBox="1">
            <a:spLocks noChangeArrowheads="1"/>
          </p:cNvSpPr>
          <p:nvPr/>
        </p:nvSpPr>
        <p:spPr bwMode="auto">
          <a:xfrm>
            <a:off x="487337" y="2922894"/>
            <a:ext cx="8537205"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、展品壁挂基础需求：墙面平整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B05D3FE2-E877-41EB-9FE0-952B9BEFA58C}" type="slidenum">
              <a:rPr lang="zh-CN" altLang="en-US"/>
              <a:pPr>
                <a:defRPr/>
              </a:pPr>
              <a:t>12</a:t>
            </a:fld>
            <a:endParaRPr lang="zh-CN" altLang="en-US"/>
          </a:p>
        </p:txBody>
      </p:sp>
    </p:spTree>
    <p:extLst>
      <p:ext uri="{BB962C8B-B14F-4D97-AF65-F5344CB8AC3E}">
        <p14:creationId xmlns:p14="http://schemas.microsoft.com/office/powerpoint/2010/main" val="1724327935"/>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XC01-3-30  </a:t>
            </a:r>
            <a:r>
              <a:rPr lang="zh-CN" altLang="en-US" sz="1200" b="1" dirty="0">
                <a:latin typeface="微软雅黑" pitchFamily="34" charset="-122"/>
                <a:ea typeface="微软雅黑" pitchFamily="34" charset="-122"/>
              </a:rPr>
              <a:t>涂鸦墙</a:t>
            </a:r>
          </a:p>
        </p:txBody>
      </p:sp>
      <p:sp>
        <p:nvSpPr>
          <p:cNvPr id="395267" name="TextBox 17"/>
          <p:cNvSpPr txBox="1">
            <a:spLocks noChangeArrowheads="1"/>
          </p:cNvSpPr>
          <p:nvPr/>
        </p:nvSpPr>
        <p:spPr bwMode="auto">
          <a:xfrm>
            <a:off x="4789198" y="499628"/>
            <a:ext cx="4022220" cy="28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涂鸦是儿童表达心情和思考的重要方式，是一种非常形象的语言，对于涂鸦期的少儿来说，绘画是一种游戏，获得快乐就是最大的收获。对于小孩来讲，这个世界是很神秘、新鲜的，他充满好奇心，涂鸦的过程，实际上也是一个观察的过程，孩子需要对要画的对象进行观察，加深了解，如：画一条小鱼，有眼睛，有尾巴</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有意识的指导孩子看几次，然后画。观察力会不断提高，当然要求不用过高。涂鸦也是宝宝内心世界的流露，当他们渐渐有了自我意识，会通过绘画涂鸦来宣泄自己的情绪，表达对身边事物的理解和看法。少儿涂鸦实际上对手、眼、脑的协调配合，增强脑、眼对手的指挥能力，还有观察力、思维能力、想像力等，都有非常好的促进作用</a:t>
            </a:r>
            <a:endParaRPr lang="en-US" altLang="zh-CN" sz="1100" b="1" dirty="0">
              <a:latin typeface="微软雅黑" pitchFamily="34" charset="-122"/>
              <a:ea typeface="微软雅黑" pitchFamily="34" charset="-122"/>
            </a:endParaRPr>
          </a:p>
        </p:txBody>
      </p:sp>
      <p:sp>
        <p:nvSpPr>
          <p:cNvPr id="395268" name="TextBox 19"/>
          <p:cNvSpPr txBox="1">
            <a:spLocks noChangeArrowheads="1"/>
          </p:cNvSpPr>
          <p:nvPr/>
        </p:nvSpPr>
        <p:spPr bwMode="auto">
          <a:xfrm>
            <a:off x="4801415" y="4099153"/>
            <a:ext cx="4057514"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设置一面涂鸦墙，儿童用笔任意创作。设置一副乱线画，让小朋友在里面涂色，根据自己的想象力，寻找隐藏的小动物。</a:t>
            </a:r>
            <a:endParaRPr lang="en-US" altLang="en-US" sz="1100">
              <a:latin typeface="微软雅黑" pitchFamily="34" charset="-122"/>
              <a:ea typeface="微软雅黑" pitchFamily="34" charset="-122"/>
              <a:sym typeface="微软雅黑" pitchFamily="34" charset="-122"/>
            </a:endParaRPr>
          </a:p>
        </p:txBody>
      </p:sp>
      <p:sp>
        <p:nvSpPr>
          <p:cNvPr id="39526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19" name="流程图: 联系 18"/>
          <p:cNvSpPr/>
          <p:nvPr/>
        </p:nvSpPr>
        <p:spPr>
          <a:xfrm>
            <a:off x="1341193" y="5857305"/>
            <a:ext cx="43439" cy="46075"/>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56642" tIns="28321" rIns="56642" bIns="28321" anchor="ctr"/>
          <a:lstStyle/>
          <a:p>
            <a:pPr algn="ctr" defTabSz="912626">
              <a:defRPr/>
            </a:pPr>
            <a:endParaRPr lang="zh-CN" altLang="en-US" dirty="0">
              <a:solidFill>
                <a:srgbClr val="FF0000"/>
              </a:solidFill>
            </a:endParaRP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9527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527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527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9527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95276" name="TextBox 64"/>
          <p:cNvSpPr txBox="1">
            <a:spLocks noChangeArrowheads="1"/>
          </p:cNvSpPr>
          <p:nvPr/>
        </p:nvSpPr>
        <p:spPr bwMode="auto">
          <a:xfrm>
            <a:off x="4789198" y="3238123"/>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涂鸦是儿童表达心情和思考的重要方式，是一种非常形象的语言，对于涂鸦期的少儿来说，绘画是一种游戏，获得快乐就是最大的收获。</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395277" name="TextBox 14"/>
          <p:cNvSpPr txBox="1">
            <a:spLocks noChangeArrowheads="1"/>
          </p:cNvSpPr>
          <p:nvPr/>
        </p:nvSpPr>
        <p:spPr bwMode="auto">
          <a:xfrm>
            <a:off x="4770193" y="5567895"/>
            <a:ext cx="3177866"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395278" name="TextBox 14"/>
          <p:cNvSpPr txBox="1">
            <a:spLocks noChangeArrowheads="1"/>
          </p:cNvSpPr>
          <p:nvPr/>
        </p:nvSpPr>
        <p:spPr bwMode="auto">
          <a:xfrm>
            <a:off x="4776980" y="4817450"/>
            <a:ext cx="4083306" cy="627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儿童用笔任意创作。线圈里面隐藏了很多的小动物，仔细观察，然后用彩笔把它们找出来吧。</a:t>
            </a:r>
            <a:endParaRPr lang="en-US" altLang="zh-CN" sz="1100">
              <a:latin typeface="微软雅黑" pitchFamily="34" charset="-122"/>
              <a:ea typeface="微软雅黑" pitchFamily="34" charset="-122"/>
            </a:endParaRPr>
          </a:p>
        </p:txBody>
      </p:sp>
      <p:sp>
        <p:nvSpPr>
          <p:cNvPr id="39527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5283" name="TextBox 14"/>
          <p:cNvSpPr txBox="1">
            <a:spLocks noChangeArrowheads="1"/>
          </p:cNvSpPr>
          <p:nvPr/>
        </p:nvSpPr>
        <p:spPr bwMode="auto">
          <a:xfrm>
            <a:off x="477698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395284" name="Picture 1" descr="D:\Program Files\Tencent\QQ\Users\128969088\Image\%2%QG)9TH$NWMTM[IUJFPB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32608" y="4741422"/>
            <a:ext cx="1842104" cy="180269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95285" name="Picture 3" descr="D:\共享\许昌儿童\涂鸦墙\涂鸦3.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29422" y="2865299"/>
            <a:ext cx="3445290" cy="121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5286" name="Picture 2" descr="D:\共享\许昌儿童\涂鸦墙\涂鸦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9422" y="1488803"/>
            <a:ext cx="3445290" cy="121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528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95288" name="图片 25"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1710159" y="625829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2" name="灯片编号占位符 31"/>
          <p:cNvSpPr>
            <a:spLocks noGrp="1"/>
          </p:cNvSpPr>
          <p:nvPr>
            <p:ph type="sldNum" sz="quarter" idx="12"/>
          </p:nvPr>
        </p:nvSpPr>
        <p:spPr/>
        <p:txBody>
          <a:bodyPr/>
          <a:lstStyle/>
          <a:p>
            <a:pPr>
              <a:defRPr/>
            </a:pPr>
            <a:fld id="{859D3A98-4A76-4963-8FF4-5CF5F9B5D759}" type="slidenum">
              <a:rPr lang="zh-CN" altLang="en-US"/>
              <a:pPr>
                <a:defRPr/>
              </a:pPr>
              <a:t>120</a:t>
            </a:fld>
            <a:endParaRPr lang="zh-CN" altLang="en-US"/>
          </a:p>
        </p:txBody>
      </p:sp>
    </p:spTree>
    <p:extLst>
      <p:ext uri="{BB962C8B-B14F-4D97-AF65-F5344CB8AC3E}">
        <p14:creationId xmlns:p14="http://schemas.microsoft.com/office/powerpoint/2010/main" val="2274778200"/>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XC01-3-31 </a:t>
            </a:r>
            <a:r>
              <a:rPr lang="zh-CN" altLang="en-US" sz="1200" b="1" dirty="0">
                <a:latin typeface="微软雅黑" pitchFamily="34" charset="-122"/>
                <a:ea typeface="微软雅黑" pitchFamily="34" charset="-122"/>
              </a:rPr>
              <a:t>涂鸦秀</a:t>
            </a:r>
          </a:p>
        </p:txBody>
      </p:sp>
      <p:sp>
        <p:nvSpPr>
          <p:cNvPr id="396291" name="TextBox 17"/>
          <p:cNvSpPr txBox="1">
            <a:spLocks noChangeArrowheads="1"/>
          </p:cNvSpPr>
          <p:nvPr/>
        </p:nvSpPr>
        <p:spPr bwMode="auto">
          <a:xfrm>
            <a:off x="4789198" y="499628"/>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涂鸦展示墙，展示优秀的涂鸦作品。位置设置在涂鸦区域的上方墙面，作为展示的窗口。儿童优秀成果的展示，这对孩子是一种鼓励，有利于自信心的建立。同时也是对儿童起到启迪的效果，有助于灵感的迸发。</a:t>
            </a:r>
            <a:endParaRPr lang="en-US" altLang="zh-CN" sz="1100" b="1">
              <a:latin typeface="微软雅黑" pitchFamily="34" charset="-122"/>
              <a:ea typeface="微软雅黑" pitchFamily="34" charset="-122"/>
            </a:endParaRPr>
          </a:p>
        </p:txBody>
      </p:sp>
      <p:sp>
        <p:nvSpPr>
          <p:cNvPr id="396292" name="TextBox 19"/>
          <p:cNvSpPr txBox="1">
            <a:spLocks noChangeArrowheads="1"/>
          </p:cNvSpPr>
          <p:nvPr/>
        </p:nvSpPr>
        <p:spPr bwMode="auto">
          <a:xfrm>
            <a:off x="4790555" y="2678119"/>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设置一面涂鸦悬挂展示区，展示儿童创作作品。</a:t>
            </a:r>
          </a:p>
        </p:txBody>
      </p:sp>
      <p:sp>
        <p:nvSpPr>
          <p:cNvPr id="39629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9629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629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629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9629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96299" name="TextBox 64"/>
          <p:cNvSpPr txBox="1">
            <a:spLocks noChangeArrowheads="1"/>
          </p:cNvSpPr>
          <p:nvPr/>
        </p:nvSpPr>
        <p:spPr bwMode="auto">
          <a:xfrm>
            <a:off x="4789198" y="1723500"/>
            <a:ext cx="4022220" cy="107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涂鸦是儿童表达心情和思考的重要方式，是一种非常形象的语言，对于涂鸦期的少儿来说，绘画是一种游戏，获得快乐就是最大的收获。</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396300" name="TextBox 14"/>
          <p:cNvSpPr txBox="1">
            <a:spLocks noChangeArrowheads="1"/>
          </p:cNvSpPr>
          <p:nvPr/>
        </p:nvSpPr>
        <p:spPr bwMode="auto">
          <a:xfrm>
            <a:off x="4762048" y="3870313"/>
            <a:ext cx="3177866"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396301" name="TextBox 14"/>
          <p:cNvSpPr txBox="1">
            <a:spLocks noChangeArrowheads="1"/>
          </p:cNvSpPr>
          <p:nvPr/>
        </p:nvSpPr>
        <p:spPr bwMode="auto">
          <a:xfrm>
            <a:off x="4762047" y="3104314"/>
            <a:ext cx="3970636"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观看</a:t>
            </a:r>
            <a:endParaRPr lang="en-US" altLang="zh-CN" sz="1100">
              <a:latin typeface="微软雅黑" pitchFamily="34" charset="-122"/>
              <a:ea typeface="微软雅黑" pitchFamily="34" charset="-122"/>
            </a:endParaRPr>
          </a:p>
        </p:txBody>
      </p:sp>
      <p:sp>
        <p:nvSpPr>
          <p:cNvPr id="39630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6306" name="TextBox 14"/>
          <p:cNvSpPr txBox="1">
            <a:spLocks noChangeArrowheads="1"/>
          </p:cNvSpPr>
          <p:nvPr/>
        </p:nvSpPr>
        <p:spPr bwMode="auto">
          <a:xfrm>
            <a:off x="4762048" y="3635619"/>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396307" name="Picture 23" descr="C:\Documents and Settings\Administrator\Application Data\Tencent\Users\128969088\QQ\WinTemp\RichOle\KYW9IL[RP(EH7E}(CW_2~[G.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90509" y="1438410"/>
            <a:ext cx="1372415" cy="198987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396308" name="Picture 24" descr="C:\Documents and Settings\Administrator\Application Data\Tencent\Users\128969088\QQ\WinTemp\RichOle\43XI]HH0L59~C}MPGJU1F6K.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72429" y="1438410"/>
            <a:ext cx="1341192" cy="1989871"/>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396309" name="Picture 25" descr="C:\Documents and Settings\Administrator\Application Data\Tencent\Users\128969088\QQ\WinTemp\RichOle\N)4EZKY2ITL2K2(A94[[9ER.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41192" y="3553547"/>
            <a:ext cx="2275140" cy="1727818"/>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396310" name="AutoShape 26" descr="C:\Documents and Settings\Administrator\Application Data\Tencent\Users\128969088\QQ\WinTemp\RichOle\GXX{@(08JTRL}W24S3AS0.jpg"/>
          <p:cNvSpPr>
            <a:spLocks noChangeAspect="1" noChangeArrowheads="1"/>
          </p:cNvSpPr>
          <p:nvPr/>
        </p:nvSpPr>
        <p:spPr bwMode="auto">
          <a:xfrm>
            <a:off x="0" y="0"/>
            <a:ext cx="260637" cy="276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endParaRPr lang="zh-CN" altLang="en-US">
              <a:latin typeface="Calibri" pitchFamily="34" charset="0"/>
            </a:endParaRPr>
          </a:p>
        </p:txBody>
      </p:sp>
      <p:sp>
        <p:nvSpPr>
          <p:cNvPr id="396311" name="AutoShape 27" descr="C:\Documents and Settings\Administrator\Application Data\Tencent\Users\128969088\QQ\WinTemp\RichOle\GXX{@(08JTRL}W24S3AS0.jpg"/>
          <p:cNvSpPr>
            <a:spLocks noChangeAspect="1" noChangeArrowheads="1"/>
          </p:cNvSpPr>
          <p:nvPr/>
        </p:nvSpPr>
        <p:spPr bwMode="auto">
          <a:xfrm>
            <a:off x="0" y="0"/>
            <a:ext cx="260637" cy="276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endParaRPr lang="zh-CN" altLang="en-US">
              <a:latin typeface="Calibri" pitchFamily="34" charset="0"/>
            </a:endParaRPr>
          </a:p>
        </p:txBody>
      </p:sp>
      <p:sp>
        <p:nvSpPr>
          <p:cNvPr id="396312"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96313" name="图片 26"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p:cNvSpPr/>
          <p:nvPr/>
        </p:nvSpPr>
        <p:spPr>
          <a:xfrm>
            <a:off x="1822242" y="624830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96318" name="Picture 2" descr="C:\Users\Administrator\Desktop\调整12.28\蜡笔森林墙面高度.tif"/>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50705" y="5503102"/>
            <a:ext cx="2292788" cy="103669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4" name="灯片编号占位符 33"/>
          <p:cNvSpPr>
            <a:spLocks noGrp="1"/>
          </p:cNvSpPr>
          <p:nvPr>
            <p:ph type="sldNum" sz="quarter" idx="12"/>
          </p:nvPr>
        </p:nvSpPr>
        <p:spPr/>
        <p:txBody>
          <a:bodyPr/>
          <a:lstStyle/>
          <a:p>
            <a:pPr>
              <a:defRPr/>
            </a:pPr>
            <a:fld id="{2D333805-1CDC-4BDB-862A-D80A0FA6866D}" type="slidenum">
              <a:rPr lang="zh-CN" altLang="en-US"/>
              <a:pPr>
                <a:defRPr/>
              </a:pPr>
              <a:t>121</a:t>
            </a:fld>
            <a:endParaRPr lang="zh-CN" altLang="en-US"/>
          </a:p>
        </p:txBody>
      </p:sp>
    </p:spTree>
    <p:extLst>
      <p:ext uri="{BB962C8B-B14F-4D97-AF65-F5344CB8AC3E}">
        <p14:creationId xmlns:p14="http://schemas.microsoft.com/office/powerpoint/2010/main" val="79797756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97315"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9731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97317"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97318" name="Picture 2" descr="C:\Users\Administrator\Desktop\调整12.28\蜡笔森林墙面高度.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12686" y="1079887"/>
            <a:ext cx="6230843" cy="369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7319" name="直接箭头连接符 73"/>
          <p:cNvCxnSpPr>
            <a:cxnSpLocks noChangeShapeType="1"/>
          </p:cNvCxnSpPr>
          <p:nvPr/>
        </p:nvCxnSpPr>
        <p:spPr bwMode="auto">
          <a:xfrm rot="16200000" flipV="1">
            <a:off x="279518" y="3702572"/>
            <a:ext cx="187900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7320" name="TextBox 74"/>
          <p:cNvSpPr txBox="1">
            <a:spLocks noChangeArrowheads="1"/>
          </p:cNvSpPr>
          <p:nvPr/>
        </p:nvSpPr>
        <p:spPr bwMode="auto">
          <a:xfrm rot="-5400000">
            <a:off x="947446" y="3559236"/>
            <a:ext cx="453553"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4600</a:t>
            </a:r>
          </a:p>
          <a:p>
            <a:pPr defTabSz="801472" eaLnBrk="1" hangingPunct="1"/>
            <a:endParaRPr lang="en-US" altLang="zh-CN" sz="800">
              <a:latin typeface="微软雅黑" pitchFamily="34" charset="-122"/>
              <a:ea typeface="微软雅黑" pitchFamily="34" charset="-122"/>
            </a:endParaRPr>
          </a:p>
        </p:txBody>
      </p:sp>
      <p:cxnSp>
        <p:nvCxnSpPr>
          <p:cNvPr id="397321" name="直接箭头连接符 73"/>
          <p:cNvCxnSpPr>
            <a:cxnSpLocks noChangeShapeType="1"/>
          </p:cNvCxnSpPr>
          <p:nvPr/>
        </p:nvCxnSpPr>
        <p:spPr bwMode="auto">
          <a:xfrm rot="10800000">
            <a:off x="1312686" y="4771659"/>
            <a:ext cx="1999571"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7322" name="TextBox 74"/>
          <p:cNvSpPr txBox="1">
            <a:spLocks noChangeArrowheads="1"/>
          </p:cNvSpPr>
          <p:nvPr/>
        </p:nvSpPr>
        <p:spPr bwMode="auto">
          <a:xfrm>
            <a:off x="2334870" y="4931482"/>
            <a:ext cx="366520"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4720</a:t>
            </a:r>
          </a:p>
          <a:p>
            <a:pPr defTabSz="801472" eaLnBrk="1" hangingPunct="1"/>
            <a:endParaRPr lang="en-US" altLang="zh-CN" sz="800">
              <a:latin typeface="微软雅黑" pitchFamily="34" charset="-122"/>
              <a:ea typeface="微软雅黑" pitchFamily="34" charset="-122"/>
            </a:endParaRPr>
          </a:p>
        </p:txBody>
      </p:sp>
      <p:cxnSp>
        <p:nvCxnSpPr>
          <p:cNvPr id="397323" name="直接箭头连接符 73"/>
          <p:cNvCxnSpPr>
            <a:cxnSpLocks noChangeShapeType="1"/>
          </p:cNvCxnSpPr>
          <p:nvPr/>
        </p:nvCxnSpPr>
        <p:spPr bwMode="auto">
          <a:xfrm rot="10800000">
            <a:off x="3862038" y="4771659"/>
            <a:ext cx="1820383"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7324" name="TextBox 74"/>
          <p:cNvSpPr txBox="1">
            <a:spLocks noChangeArrowheads="1"/>
          </p:cNvSpPr>
          <p:nvPr/>
        </p:nvSpPr>
        <p:spPr bwMode="auto">
          <a:xfrm>
            <a:off x="4699604" y="4836452"/>
            <a:ext cx="366520"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4300</a:t>
            </a:r>
          </a:p>
          <a:p>
            <a:pPr defTabSz="801472" eaLnBrk="1" hangingPunct="1"/>
            <a:endParaRPr lang="en-US" altLang="zh-CN" sz="800">
              <a:latin typeface="微软雅黑" pitchFamily="34" charset="-122"/>
              <a:ea typeface="微软雅黑" pitchFamily="34" charset="-122"/>
            </a:endParaRPr>
          </a:p>
        </p:txBody>
      </p:sp>
      <p:cxnSp>
        <p:nvCxnSpPr>
          <p:cNvPr id="397325" name="直接箭头连接符 73"/>
          <p:cNvCxnSpPr>
            <a:cxnSpLocks noChangeShapeType="1"/>
          </p:cNvCxnSpPr>
          <p:nvPr/>
        </p:nvCxnSpPr>
        <p:spPr bwMode="auto">
          <a:xfrm rot="10800000">
            <a:off x="3312256" y="4771659"/>
            <a:ext cx="549781"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7326" name="TextBox 74"/>
          <p:cNvSpPr txBox="1">
            <a:spLocks noChangeArrowheads="1"/>
          </p:cNvSpPr>
          <p:nvPr/>
        </p:nvSpPr>
        <p:spPr bwMode="auto">
          <a:xfrm>
            <a:off x="3434430" y="4931482"/>
            <a:ext cx="366520"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1500</a:t>
            </a:r>
          </a:p>
          <a:p>
            <a:pPr defTabSz="801472" eaLnBrk="1" hangingPunct="1"/>
            <a:endParaRPr lang="en-US" altLang="zh-CN" sz="800">
              <a:latin typeface="微软雅黑" pitchFamily="34" charset="-122"/>
              <a:ea typeface="微软雅黑" pitchFamily="34" charset="-122"/>
            </a:endParaRPr>
          </a:p>
        </p:txBody>
      </p:sp>
      <p:cxnSp>
        <p:nvCxnSpPr>
          <p:cNvPr id="397327" name="直接箭头连接符 73"/>
          <p:cNvCxnSpPr>
            <a:cxnSpLocks noChangeShapeType="1"/>
          </p:cNvCxnSpPr>
          <p:nvPr/>
        </p:nvCxnSpPr>
        <p:spPr bwMode="auto">
          <a:xfrm rot="16200000" flipV="1">
            <a:off x="1732858" y="4503128"/>
            <a:ext cx="283650"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97328" name="TextBox 74"/>
          <p:cNvSpPr txBox="1">
            <a:spLocks noChangeArrowheads="1"/>
          </p:cNvSpPr>
          <p:nvPr/>
        </p:nvSpPr>
        <p:spPr bwMode="auto">
          <a:xfrm rot="-5400000">
            <a:off x="1601753" y="4286359"/>
            <a:ext cx="453552"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700</a:t>
            </a:r>
          </a:p>
          <a:p>
            <a:pPr defTabSz="801472" eaLnBrk="1" hangingPunct="1"/>
            <a:endParaRPr lang="en-US" altLang="zh-CN" sz="800">
              <a:latin typeface="微软雅黑" pitchFamily="34" charset="-122"/>
              <a:ea typeface="微软雅黑" pitchFamily="34" charset="-122"/>
            </a:endParaRPr>
          </a:p>
        </p:txBody>
      </p:sp>
      <p:cxnSp>
        <p:nvCxnSpPr>
          <p:cNvPr id="397329"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34" name="直接箭头连接符 33"/>
          <p:cNvCxnSpPr/>
          <p:nvPr/>
        </p:nvCxnSpPr>
        <p:spPr>
          <a:xfrm rot="16200000" flipH="1">
            <a:off x="1563044" y="4822054"/>
            <a:ext cx="1071247" cy="0"/>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97331" name="TextBox 78"/>
          <p:cNvSpPr txBox="1">
            <a:spLocks noChangeArrowheads="1"/>
          </p:cNvSpPr>
          <p:nvPr/>
        </p:nvSpPr>
        <p:spPr bwMode="auto">
          <a:xfrm>
            <a:off x="1684636" y="5444069"/>
            <a:ext cx="842996"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dirty="0" smtClean="0">
                <a:latin typeface="微软雅黑" pitchFamily="34" charset="-122"/>
                <a:ea typeface="微软雅黑" pitchFamily="34" charset="-122"/>
              </a:rPr>
              <a:t>60</a:t>
            </a:r>
            <a:r>
              <a:rPr lang="zh-CN" altLang="en-US" sz="800" dirty="0">
                <a:latin typeface="微软雅黑" pitchFamily="34" charset="-122"/>
                <a:ea typeface="微软雅黑" pitchFamily="34" charset="-122"/>
              </a:rPr>
              <a:t>寸，电子白板</a:t>
            </a:r>
            <a:endParaRPr lang="en-US" altLang="zh-CN" sz="800" dirty="0">
              <a:latin typeface="微软雅黑" pitchFamily="34" charset="-122"/>
              <a:ea typeface="微软雅黑" pitchFamily="34" charset="-122"/>
            </a:endParaRPr>
          </a:p>
        </p:txBody>
      </p:sp>
      <p:sp>
        <p:nvSpPr>
          <p:cNvPr id="25" name="灯片编号占位符 24"/>
          <p:cNvSpPr>
            <a:spLocks noGrp="1"/>
          </p:cNvSpPr>
          <p:nvPr>
            <p:ph type="sldNum" sz="quarter" idx="12"/>
          </p:nvPr>
        </p:nvSpPr>
        <p:spPr/>
        <p:txBody>
          <a:bodyPr/>
          <a:lstStyle/>
          <a:p>
            <a:pPr>
              <a:defRPr/>
            </a:pPr>
            <a:fld id="{BBE9E752-152C-4EC3-8A47-227BA340AB60}" type="slidenum">
              <a:rPr lang="zh-CN" altLang="en-US"/>
              <a:pPr>
                <a:defRPr/>
              </a:pPr>
              <a:t>122</a:t>
            </a:fld>
            <a:endParaRPr lang="zh-CN" altLang="en-US"/>
          </a:p>
        </p:txBody>
      </p:sp>
    </p:spTree>
    <p:extLst>
      <p:ext uri="{BB962C8B-B14F-4D97-AF65-F5344CB8AC3E}">
        <p14:creationId xmlns:p14="http://schemas.microsoft.com/office/powerpoint/2010/main" val="2257461214"/>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98339" name="TextBox 47"/>
          <p:cNvSpPr txBox="1">
            <a:spLocks noChangeArrowheads="1"/>
          </p:cNvSpPr>
          <p:nvPr/>
        </p:nvSpPr>
        <p:spPr bwMode="auto">
          <a:xfrm>
            <a:off x="479191" y="219720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98340" name="TextBox 57"/>
          <p:cNvSpPr txBox="1">
            <a:spLocks noChangeArrowheads="1"/>
          </p:cNvSpPr>
          <p:nvPr/>
        </p:nvSpPr>
        <p:spPr bwMode="auto">
          <a:xfrm>
            <a:off x="496839"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p:txBody>
      </p:sp>
      <p:sp>
        <p:nvSpPr>
          <p:cNvPr id="39834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9834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834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834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8349" name="TextBox 33"/>
          <p:cNvSpPr txBox="1">
            <a:spLocks noChangeArrowheads="1"/>
          </p:cNvSpPr>
          <p:nvPr/>
        </p:nvSpPr>
        <p:spPr bwMode="auto">
          <a:xfrm>
            <a:off x="496839" y="2391590"/>
            <a:ext cx="8577930" cy="132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98350" name="TextBox 34"/>
          <p:cNvSpPr txBox="1">
            <a:spLocks noChangeArrowheads="1"/>
          </p:cNvSpPr>
          <p:nvPr/>
        </p:nvSpPr>
        <p:spPr bwMode="auto">
          <a:xfrm>
            <a:off x="479191" y="368889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398351" name="TextBox 35"/>
          <p:cNvSpPr txBox="1">
            <a:spLocks noChangeArrowheads="1"/>
          </p:cNvSpPr>
          <p:nvPr/>
        </p:nvSpPr>
        <p:spPr bwMode="auto">
          <a:xfrm>
            <a:off x="496839" y="3883273"/>
            <a:ext cx="8577930"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398352" name="TextBox 15"/>
          <p:cNvSpPr txBox="1">
            <a:spLocks noChangeArrowheads="1"/>
          </p:cNvSpPr>
          <p:nvPr/>
        </p:nvSpPr>
        <p:spPr bwMode="auto">
          <a:xfrm>
            <a:off x="496839" y="4401619"/>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50KG/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B5D81AF4-8794-42BD-B7EA-BF99F02176E3}" type="slidenum">
              <a:rPr lang="zh-CN" altLang="en-US"/>
              <a:pPr>
                <a:defRPr/>
              </a:pPr>
              <a:t>123</a:t>
            </a:fld>
            <a:endParaRPr lang="zh-CN" altLang="en-US"/>
          </a:p>
        </p:txBody>
      </p:sp>
    </p:spTree>
    <p:extLst>
      <p:ext uri="{BB962C8B-B14F-4D97-AF65-F5344CB8AC3E}">
        <p14:creationId xmlns:p14="http://schemas.microsoft.com/office/powerpoint/2010/main" val="418081112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TextBox 57"/>
          <p:cNvSpPr txBox="1">
            <a:spLocks noChangeArrowheads="1"/>
          </p:cNvSpPr>
          <p:nvPr/>
        </p:nvSpPr>
        <p:spPr bwMode="auto">
          <a:xfrm>
            <a:off x="479192" y="447794"/>
            <a:ext cx="3543029"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 </a:t>
            </a:r>
            <a:r>
              <a:rPr lang="en-US" altLang="zh-CN" sz="1100" dirty="0" smtClean="0">
                <a:latin typeface="微软雅黑" pitchFamily="34" charset="-122"/>
                <a:ea typeface="微软雅黑" pitchFamily="34" charset="-122"/>
              </a:rPr>
              <a:t>60</a:t>
            </a:r>
            <a:r>
              <a:rPr lang="zh-CN" altLang="en-US" sz="1100" dirty="0" smtClean="0">
                <a:latin typeface="微软雅黑" pitchFamily="34" charset="-122"/>
                <a:ea typeface="微软雅黑" pitchFamily="34" charset="-122"/>
              </a:rPr>
              <a:t>寸</a:t>
            </a:r>
            <a:r>
              <a:rPr lang="zh-CN" altLang="en-US" sz="1100" dirty="0">
                <a:latin typeface="微软雅黑" pitchFamily="34" charset="-122"/>
                <a:ea typeface="微软雅黑" pitchFamily="34" charset="-122"/>
              </a:rPr>
              <a:t>电子白板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、骨架</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、设备</a:t>
            </a:r>
            <a:r>
              <a:rPr lang="zh-CN" altLang="en-US" sz="1100" dirty="0" smtClean="0">
                <a:latin typeface="微软雅黑" pitchFamily="34" charset="-122"/>
                <a:ea typeface="微软雅黑" pitchFamily="34" charset="-122"/>
              </a:rPr>
              <a:t>：电子白板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9936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9936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9936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9936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99371" name="TextBox 64"/>
          <p:cNvSpPr txBox="1">
            <a:spLocks noChangeArrowheads="1"/>
          </p:cNvSpPr>
          <p:nvPr/>
        </p:nvSpPr>
        <p:spPr bwMode="auto">
          <a:xfrm>
            <a:off x="4572000" y="447794"/>
            <a:ext cx="4240774"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壁挂安装基础：根据展品公司提供的预埋件及图纸技术文件负责预埋件安装</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99372" name="Picture 2" descr="C:\Users\Administrator\Desktop\调整12.28\蜡笔森林墙面高度.tif"/>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938521" y="3883272"/>
            <a:ext cx="3054335" cy="129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16F62121-60B2-4DBA-AC41-5F87FC2532F2}" type="slidenum">
              <a:rPr lang="zh-CN" altLang="en-US"/>
              <a:pPr>
                <a:defRPr/>
              </a:pPr>
              <a:t>124</a:t>
            </a:fld>
            <a:endParaRPr lang="zh-CN" altLang="en-US"/>
          </a:p>
        </p:txBody>
      </p:sp>
    </p:spTree>
    <p:extLst>
      <p:ext uri="{BB962C8B-B14F-4D97-AF65-F5344CB8AC3E}">
        <p14:creationId xmlns:p14="http://schemas.microsoft.com/office/powerpoint/2010/main" val="429444797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3" descr="I:\2014\许昌科技馆儿童天地\手绘草图\_0053688.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3128" y="355643"/>
            <a:ext cx="3931268" cy="3533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387" name="Picture 4" descr="D:\共享\许昌儿童\未标题-1.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66971" y="5812670"/>
            <a:ext cx="4971100" cy="799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388" name="图片 16" descr="IMG_682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356625" y="4048855"/>
            <a:ext cx="2838496" cy="2263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0389" name="Picture 5" descr="I:\2012\唐山儿童\资料\IMG_7519.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17258" y="869669"/>
            <a:ext cx="2877862" cy="277314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00390" name="矩形 36"/>
          <p:cNvSpPr>
            <a:spLocks noChangeArrowheads="1"/>
          </p:cNvSpPr>
          <p:nvPr/>
        </p:nvSpPr>
        <p:spPr bwMode="auto">
          <a:xfrm>
            <a:off x="244347" y="4187080"/>
            <a:ext cx="4893724" cy="1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a:latin typeface="微软雅黑" pitchFamily="34" charset="-122"/>
                <a:ea typeface="微软雅黑" pitchFamily="34" charset="-122"/>
              </a:rPr>
              <a:t>画一个圆，它可以是太阳，是月饼，是皮球，你在上面添几笔它可以是小兔子头，小朋友的脸，一个车轮，把一长串圆放在一个有许多缝隙的转筒里，转动转筒，这个圆就会蹦蹦跳跳的动起来。如果这个圆是个小兔子你会看到什么现象？这是动画原理。</a:t>
            </a:r>
            <a:endParaRPr lang="zh-CN" altLang="en-US" sz="1200">
              <a:latin typeface="Calibri" pitchFamily="34" charset="0"/>
            </a:endParaRPr>
          </a:p>
        </p:txBody>
      </p:sp>
      <p:pic>
        <p:nvPicPr>
          <p:cNvPr id="400391" name="Picture 26" descr="F:\徐文毓新\徐文毓2\办公室\公司LOGO.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8459829" y="96470"/>
            <a:ext cx="358375" cy="349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灯片编号占位符 11"/>
          <p:cNvSpPr>
            <a:spLocks noGrp="1"/>
          </p:cNvSpPr>
          <p:nvPr>
            <p:ph type="sldNum" sz="quarter" idx="12"/>
          </p:nvPr>
        </p:nvSpPr>
        <p:spPr/>
        <p:txBody>
          <a:bodyPr/>
          <a:lstStyle/>
          <a:p>
            <a:pPr>
              <a:defRPr/>
            </a:pPr>
            <a:fld id="{A36F9072-F13F-48F3-A4C8-1131570D6091}" type="slidenum">
              <a:rPr lang="zh-CN" altLang="en-US"/>
              <a:pPr>
                <a:defRPr/>
              </a:pPr>
              <a:t>125</a:t>
            </a:fld>
            <a:endParaRPr lang="zh-CN" altLang="en-US"/>
          </a:p>
        </p:txBody>
      </p:sp>
    </p:spTree>
    <p:extLst>
      <p:ext uri="{BB962C8B-B14F-4D97-AF65-F5344CB8AC3E}">
        <p14:creationId xmlns:p14="http://schemas.microsoft.com/office/powerpoint/2010/main" val="311761184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XC01-3-32  </a:t>
            </a:r>
            <a:r>
              <a:rPr lang="zh-CN" altLang="en-US" sz="1200" b="1" dirty="0">
                <a:latin typeface="微软雅黑" pitchFamily="34" charset="-122"/>
                <a:ea typeface="微软雅黑" pitchFamily="34" charset="-122"/>
              </a:rPr>
              <a:t>涂鸦动漫</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圆故事</a:t>
            </a:r>
          </a:p>
        </p:txBody>
      </p:sp>
      <p:sp>
        <p:nvSpPr>
          <p:cNvPr id="401411" name="TextBox 17"/>
          <p:cNvSpPr txBox="1">
            <a:spLocks noChangeArrowheads="1"/>
          </p:cNvSpPr>
          <p:nvPr/>
        </p:nvSpPr>
        <p:spPr bwMode="auto">
          <a:xfrm>
            <a:off x="4789198" y="499628"/>
            <a:ext cx="4156610" cy="26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画一个圆，它可以是太阳，是月饼，是皮球，你在上面添几笔它可以是小兔子头，小朋友的脸，一个车轮，把一长串圆放在一个有许多缝隙的转筒里，转动转筒，这个圆就会蹦蹦跳跳的动起来。如果这个圆是个小兔子你会看到什么现象？这是动画原理。动画是通过连续播放一系列画面，给视觉造成连续变化的图画。它的基本原理与电影、电视一样，都是视觉原理。医学已证明，人类具有“视觉暂留”的特性，就是说人的眼睛看到一幅画或一个物体后，在</a:t>
            </a:r>
            <a:r>
              <a:rPr lang="en-US" altLang="zh-CN" sz="1100">
                <a:latin typeface="微软雅黑" pitchFamily="34" charset="-122"/>
                <a:ea typeface="微软雅黑" pitchFamily="34" charset="-122"/>
              </a:rPr>
              <a:t>1/24</a:t>
            </a:r>
            <a:r>
              <a:rPr lang="zh-CN" altLang="en-US" sz="1100">
                <a:latin typeface="微软雅黑" pitchFamily="34" charset="-122"/>
                <a:ea typeface="微软雅黑" pitchFamily="34" charset="-122"/>
              </a:rPr>
              <a:t>秒内不会消失。利用这一原理，在一幅画还没有消失前播放出下一幅画，就会给人造成一种流畅的视觉变化效果。这就是当今动漫的雏形。</a:t>
            </a:r>
            <a:endParaRPr lang="en-US" altLang="zh-CN" sz="1100" b="1">
              <a:latin typeface="微软雅黑" pitchFamily="34" charset="-122"/>
              <a:ea typeface="微软雅黑" pitchFamily="34" charset="-122"/>
            </a:endParaRPr>
          </a:p>
        </p:txBody>
      </p:sp>
      <p:sp>
        <p:nvSpPr>
          <p:cNvPr id="401412" name="TextBox 19"/>
          <p:cNvSpPr txBox="1">
            <a:spLocks noChangeArrowheads="1"/>
          </p:cNvSpPr>
          <p:nvPr/>
        </p:nvSpPr>
        <p:spPr bwMode="auto">
          <a:xfrm>
            <a:off x="4775623" y="3697532"/>
            <a:ext cx="4022220"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设置涂鸦纸条，上面圈圈里面供儿童画画，儿童用笔任意创作。</a:t>
            </a:r>
            <a:endParaRPr lang="en-US" altLang="zh-CN" sz="1100">
              <a:latin typeface="微软雅黑" pitchFamily="34" charset="-122"/>
              <a:ea typeface="微软雅黑" pitchFamily="34" charset="-122"/>
            </a:endParaRPr>
          </a:p>
        </p:txBody>
      </p:sp>
      <p:sp>
        <p:nvSpPr>
          <p:cNvPr id="40141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40141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141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141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40141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401419" name="TextBox 64"/>
          <p:cNvSpPr txBox="1">
            <a:spLocks noChangeArrowheads="1"/>
          </p:cNvSpPr>
          <p:nvPr/>
        </p:nvSpPr>
        <p:spPr bwMode="auto">
          <a:xfrm>
            <a:off x="4785125" y="2977608"/>
            <a:ext cx="4022219"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动画是通过连续播放一系列画面，给视觉造成连续变化的图画。它的基本原理与电影、电视一样，都是视觉原理。</a:t>
            </a:r>
            <a:endParaRPr lang="en-US" altLang="zh-CN" sz="1100">
              <a:latin typeface="微软雅黑" pitchFamily="34" charset="-122"/>
              <a:ea typeface="微软雅黑" pitchFamily="34" charset="-122"/>
              <a:sym typeface="微软雅黑" pitchFamily="34" charset="-122"/>
            </a:endParaRPr>
          </a:p>
        </p:txBody>
      </p:sp>
      <p:sp>
        <p:nvSpPr>
          <p:cNvPr id="401420"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    </a:t>
            </a:r>
          </a:p>
        </p:txBody>
      </p:sp>
      <p:sp>
        <p:nvSpPr>
          <p:cNvPr id="401421" name="TextBox 14"/>
          <p:cNvSpPr txBox="1">
            <a:spLocks noChangeArrowheads="1"/>
          </p:cNvSpPr>
          <p:nvPr/>
        </p:nvSpPr>
        <p:spPr bwMode="auto">
          <a:xfrm>
            <a:off x="4755261" y="4375701"/>
            <a:ext cx="3970635" cy="87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设置涂鸦纸条，上面圈圈里面供儿童画画，儿童用笔任意创作。比如画小兔子，有微笑的、严肃的、生气的等，当把这些动画插在圆筒内连续播放时，就会产生动画效果。</a:t>
            </a:r>
            <a:endParaRPr lang="en-US" altLang="zh-CN" sz="1100">
              <a:latin typeface="微软雅黑" pitchFamily="34" charset="-122"/>
              <a:ea typeface="微软雅黑" pitchFamily="34" charset="-122"/>
            </a:endParaRPr>
          </a:p>
        </p:txBody>
      </p:sp>
      <p:sp>
        <p:nvSpPr>
          <p:cNvPr id="40142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1426"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401427" name="Picture 2" descr="D:\共享\许昌儿童\涂鸦墙\涂鸦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62912" y="1612631"/>
            <a:ext cx="2549352" cy="2499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28" name="TextBox 16"/>
          <p:cNvSpPr txBox="1">
            <a:spLocks noChangeArrowheads="1"/>
          </p:cNvSpPr>
          <p:nvPr/>
        </p:nvSpPr>
        <p:spPr bwMode="auto">
          <a:xfrm>
            <a:off x="2397314" y="5033711"/>
            <a:ext cx="2174686" cy="1604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FF0000"/>
                </a:solidFill>
                <a:latin typeface="微软雅黑" pitchFamily="34" charset="-122"/>
                <a:ea typeface="微软雅黑" pitchFamily="34" charset="-122"/>
              </a:rPr>
              <a:t>小知识：</a:t>
            </a:r>
            <a:endParaRPr lang="en-US" altLang="zh-CN" sz="1100">
              <a:solidFill>
                <a:srgbClr val="FF0000"/>
              </a:solidFill>
              <a:latin typeface="微软雅黑" pitchFamily="34" charset="-122"/>
              <a:ea typeface="微软雅黑" pitchFamily="34" charset="-122"/>
            </a:endParaRPr>
          </a:p>
          <a:p>
            <a:pPr eaLnBrk="1" hangingPunct="1">
              <a:lnSpc>
                <a:spcPct val="150000"/>
              </a:lnSpc>
            </a:pPr>
            <a:r>
              <a:rPr lang="zh-CN" altLang="en-US" sz="1100">
                <a:solidFill>
                  <a:srgbClr val="FF0000"/>
                </a:solidFill>
                <a:latin typeface="微软雅黑" pitchFamily="34" charset="-122"/>
                <a:ea typeface="微软雅黑" pitchFamily="34" charset="-122"/>
              </a:rPr>
              <a:t>电影采用了每秒</a:t>
            </a:r>
            <a:r>
              <a:rPr lang="en-US" altLang="zh-CN" sz="1100">
                <a:solidFill>
                  <a:srgbClr val="FF0000"/>
                </a:solidFill>
                <a:latin typeface="微软雅黑" pitchFamily="34" charset="-122"/>
                <a:ea typeface="微软雅黑" pitchFamily="34" charset="-122"/>
              </a:rPr>
              <a:t>24</a:t>
            </a:r>
            <a:r>
              <a:rPr lang="zh-CN" altLang="en-US" sz="1100">
                <a:solidFill>
                  <a:srgbClr val="FF0000"/>
                </a:solidFill>
                <a:latin typeface="微软雅黑" pitchFamily="34" charset="-122"/>
                <a:ea typeface="微软雅黑" pitchFamily="34" charset="-122"/>
              </a:rPr>
              <a:t>幅画面的速度拍摄播放，电视采用了每秒</a:t>
            </a:r>
            <a:r>
              <a:rPr lang="en-US" altLang="zh-CN" sz="1100">
                <a:solidFill>
                  <a:srgbClr val="FF0000"/>
                </a:solidFill>
                <a:latin typeface="微软雅黑" pitchFamily="34" charset="-122"/>
                <a:ea typeface="微软雅黑" pitchFamily="34" charset="-122"/>
              </a:rPr>
              <a:t>25</a:t>
            </a:r>
            <a:r>
              <a:rPr lang="zh-CN" altLang="en-US" sz="1100">
                <a:solidFill>
                  <a:srgbClr val="FF0000"/>
                </a:solidFill>
                <a:latin typeface="微软雅黑" pitchFamily="34" charset="-122"/>
                <a:ea typeface="微软雅黑" pitchFamily="34" charset="-122"/>
              </a:rPr>
              <a:t>幅（</a:t>
            </a:r>
            <a:r>
              <a:rPr lang="en-US" altLang="zh-CN" sz="1100">
                <a:solidFill>
                  <a:srgbClr val="FF0000"/>
                </a:solidFill>
                <a:latin typeface="微软雅黑" pitchFamily="34" charset="-122"/>
                <a:ea typeface="微软雅黑" pitchFamily="34" charset="-122"/>
              </a:rPr>
              <a:t>PAL</a:t>
            </a:r>
            <a:r>
              <a:rPr lang="zh-CN" altLang="en-US" sz="1100">
                <a:solidFill>
                  <a:srgbClr val="FF0000"/>
                </a:solidFill>
                <a:latin typeface="微软雅黑" pitchFamily="34" charset="-122"/>
                <a:ea typeface="微软雅黑" pitchFamily="34" charset="-122"/>
              </a:rPr>
              <a:t>制）</a:t>
            </a:r>
            <a:r>
              <a:rPr lang="en-US" altLang="zh-CN" sz="1100">
                <a:solidFill>
                  <a:srgbClr val="FF0000"/>
                </a:solidFill>
                <a:latin typeface="微软雅黑" pitchFamily="34" charset="-122"/>
                <a:ea typeface="微软雅黑" pitchFamily="34" charset="-122"/>
              </a:rPr>
              <a:t>(</a:t>
            </a:r>
            <a:r>
              <a:rPr lang="zh-CN" altLang="en-US" sz="1100">
                <a:solidFill>
                  <a:srgbClr val="FF0000"/>
                </a:solidFill>
                <a:latin typeface="微软雅黑" pitchFamily="34" charset="-122"/>
                <a:ea typeface="微软雅黑" pitchFamily="34" charset="-122"/>
              </a:rPr>
              <a:t>中央电视台的动画就是</a:t>
            </a:r>
            <a:r>
              <a:rPr lang="en-US" altLang="zh-CN" sz="1100">
                <a:solidFill>
                  <a:srgbClr val="FF0000"/>
                </a:solidFill>
                <a:latin typeface="微软雅黑" pitchFamily="34" charset="-122"/>
                <a:ea typeface="微软雅黑" pitchFamily="34" charset="-122"/>
              </a:rPr>
              <a:t>PAL</a:t>
            </a:r>
            <a:r>
              <a:rPr lang="zh-CN" altLang="en-US" sz="1100">
                <a:solidFill>
                  <a:srgbClr val="FF0000"/>
                </a:solidFill>
                <a:latin typeface="微软雅黑" pitchFamily="34" charset="-122"/>
                <a:ea typeface="微软雅黑" pitchFamily="34" charset="-122"/>
              </a:rPr>
              <a:t>制</a:t>
            </a:r>
            <a:r>
              <a:rPr lang="en-US" altLang="zh-CN" sz="1100">
                <a:solidFill>
                  <a:srgbClr val="FF0000"/>
                </a:solidFill>
                <a:latin typeface="微软雅黑" pitchFamily="34" charset="-122"/>
                <a:ea typeface="微软雅黑" pitchFamily="34" charset="-122"/>
              </a:rPr>
              <a:t>)</a:t>
            </a:r>
            <a:r>
              <a:rPr lang="zh-CN" altLang="en-US" sz="1100">
                <a:solidFill>
                  <a:srgbClr val="FF0000"/>
                </a:solidFill>
                <a:latin typeface="微软雅黑" pitchFamily="34" charset="-122"/>
                <a:ea typeface="微软雅黑" pitchFamily="34" charset="-122"/>
              </a:rPr>
              <a:t>或</a:t>
            </a:r>
            <a:r>
              <a:rPr lang="en-US" altLang="zh-CN" sz="1100">
                <a:solidFill>
                  <a:srgbClr val="FF0000"/>
                </a:solidFill>
                <a:latin typeface="微软雅黑" pitchFamily="34" charset="-122"/>
                <a:ea typeface="微软雅黑" pitchFamily="34" charset="-122"/>
              </a:rPr>
              <a:t>30</a:t>
            </a:r>
            <a:r>
              <a:rPr lang="zh-CN" altLang="en-US" sz="1100">
                <a:solidFill>
                  <a:srgbClr val="FF0000"/>
                </a:solidFill>
                <a:latin typeface="微软雅黑" pitchFamily="34" charset="-122"/>
                <a:ea typeface="微软雅黑" pitchFamily="34" charset="-122"/>
              </a:rPr>
              <a:t>幅（</a:t>
            </a:r>
            <a:r>
              <a:rPr lang="en-US" altLang="zh-CN" sz="1100">
                <a:solidFill>
                  <a:srgbClr val="FF0000"/>
                </a:solidFill>
                <a:latin typeface="微软雅黑" pitchFamily="34" charset="-122"/>
                <a:ea typeface="微软雅黑" pitchFamily="34" charset="-122"/>
              </a:rPr>
              <a:t>NSTC</a:t>
            </a:r>
            <a:r>
              <a:rPr lang="zh-CN" altLang="en-US" sz="1100">
                <a:solidFill>
                  <a:srgbClr val="FF0000"/>
                </a:solidFill>
                <a:latin typeface="微软雅黑" pitchFamily="34" charset="-122"/>
                <a:ea typeface="微软雅黑" pitchFamily="34" charset="-122"/>
              </a:rPr>
              <a:t>制）画面的速度拍摄播放。</a:t>
            </a:r>
            <a:endParaRPr lang="zh-CN" altLang="en-US" sz="1100">
              <a:solidFill>
                <a:srgbClr val="FF0000"/>
              </a:solidFill>
              <a:latin typeface="Calibri" pitchFamily="34" charset="0"/>
            </a:endParaRPr>
          </a:p>
        </p:txBody>
      </p:sp>
      <p:sp>
        <p:nvSpPr>
          <p:cNvPr id="40142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401430"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934466" y="6429748"/>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0" name="灯片编号占位符 29"/>
          <p:cNvSpPr>
            <a:spLocks noGrp="1"/>
          </p:cNvSpPr>
          <p:nvPr>
            <p:ph type="sldNum" sz="quarter" idx="12"/>
          </p:nvPr>
        </p:nvSpPr>
        <p:spPr/>
        <p:txBody>
          <a:bodyPr/>
          <a:lstStyle/>
          <a:p>
            <a:pPr>
              <a:defRPr/>
            </a:pPr>
            <a:fld id="{85AD5451-8FE6-4E5D-81C3-00CAC865E0F9}" type="slidenum">
              <a:rPr lang="zh-CN" altLang="en-US"/>
              <a:pPr>
                <a:defRPr/>
              </a:pPr>
              <a:t>126</a:t>
            </a:fld>
            <a:endParaRPr lang="zh-CN" altLang="en-US"/>
          </a:p>
        </p:txBody>
      </p:sp>
    </p:spTree>
    <p:extLst>
      <p:ext uri="{BB962C8B-B14F-4D97-AF65-F5344CB8AC3E}">
        <p14:creationId xmlns:p14="http://schemas.microsoft.com/office/powerpoint/2010/main" val="456484632"/>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402435"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402436" name="Picture 2" descr="D:\共享\许昌儿童\涂鸦墙\涂鸦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82425" y="1082766"/>
            <a:ext cx="2705462" cy="2932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437"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56575" y="945981"/>
            <a:ext cx="2431251" cy="1881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2438"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50717" y="3415322"/>
            <a:ext cx="2199121" cy="241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243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402440" name="直接箭头连接符 73"/>
          <p:cNvCxnSpPr>
            <a:cxnSpLocks noChangeShapeType="1"/>
          </p:cNvCxnSpPr>
          <p:nvPr/>
        </p:nvCxnSpPr>
        <p:spPr bwMode="auto">
          <a:xfrm rot="5400000" flipH="1" flipV="1">
            <a:off x="3506433" y="2690399"/>
            <a:ext cx="164143"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402441" name="直接箭头连接符 80"/>
          <p:cNvCxnSpPr>
            <a:cxnSpLocks noChangeShapeType="1"/>
          </p:cNvCxnSpPr>
          <p:nvPr/>
        </p:nvCxnSpPr>
        <p:spPr bwMode="auto">
          <a:xfrm rot="10800000">
            <a:off x="3222663" y="6007049"/>
            <a:ext cx="1976494"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2442" name="TextBox 100"/>
          <p:cNvSpPr txBox="1">
            <a:spLocks noChangeArrowheads="1"/>
          </p:cNvSpPr>
          <p:nvPr/>
        </p:nvSpPr>
        <p:spPr bwMode="auto">
          <a:xfrm rot="5400000">
            <a:off x="3471167" y="2784238"/>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a:t>
            </a:r>
            <a:endParaRPr lang="zh-CN" altLang="en-US" sz="800">
              <a:latin typeface="微软雅黑" pitchFamily="34" charset="-122"/>
              <a:ea typeface="微软雅黑" pitchFamily="34" charset="-122"/>
            </a:endParaRPr>
          </a:p>
        </p:txBody>
      </p:sp>
      <p:cxnSp>
        <p:nvCxnSpPr>
          <p:cNvPr id="402443"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02444" name="直接箭头连接符 80"/>
          <p:cNvCxnSpPr>
            <a:cxnSpLocks noChangeShapeType="1"/>
          </p:cNvCxnSpPr>
          <p:nvPr/>
        </p:nvCxnSpPr>
        <p:spPr bwMode="auto">
          <a:xfrm rot="10800000">
            <a:off x="1381917" y="3173427"/>
            <a:ext cx="1916765" cy="1440"/>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cxnSp>
        <p:nvCxnSpPr>
          <p:cNvPr id="402445" name="直接箭头连接符 73"/>
          <p:cNvCxnSpPr>
            <a:cxnSpLocks noChangeShapeType="1"/>
          </p:cNvCxnSpPr>
          <p:nvPr/>
        </p:nvCxnSpPr>
        <p:spPr bwMode="auto">
          <a:xfrm rot="5400000" flipH="1" flipV="1">
            <a:off x="3062281" y="2083462"/>
            <a:ext cx="1051090" cy="0"/>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sp>
        <p:nvSpPr>
          <p:cNvPr id="402446" name="TextBox 100"/>
          <p:cNvSpPr txBox="1">
            <a:spLocks noChangeArrowheads="1"/>
          </p:cNvSpPr>
          <p:nvPr/>
        </p:nvSpPr>
        <p:spPr bwMode="auto">
          <a:xfrm rot="5400000">
            <a:off x="3471167" y="2205419"/>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550</a:t>
            </a:r>
            <a:endParaRPr lang="zh-CN" altLang="en-US" sz="800">
              <a:latin typeface="Calibri" pitchFamily="34" charset="0"/>
            </a:endParaRPr>
          </a:p>
        </p:txBody>
      </p:sp>
      <p:sp>
        <p:nvSpPr>
          <p:cNvPr id="402447" name="TextBox 100"/>
          <p:cNvSpPr txBox="1">
            <a:spLocks noChangeArrowheads="1"/>
          </p:cNvSpPr>
          <p:nvPr/>
        </p:nvSpPr>
        <p:spPr bwMode="auto">
          <a:xfrm>
            <a:off x="2238489" y="3216622"/>
            <a:ext cx="34344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840</a:t>
            </a:r>
            <a:endParaRPr lang="zh-CN" altLang="en-US" sz="800">
              <a:latin typeface="Calibri" pitchFamily="34" charset="0"/>
            </a:endParaRPr>
          </a:p>
        </p:txBody>
      </p:sp>
      <p:sp>
        <p:nvSpPr>
          <p:cNvPr id="402448" name="TextBox 100"/>
          <p:cNvSpPr txBox="1">
            <a:spLocks noChangeArrowheads="1"/>
          </p:cNvSpPr>
          <p:nvPr/>
        </p:nvSpPr>
        <p:spPr bwMode="auto">
          <a:xfrm>
            <a:off x="4153896" y="6092001"/>
            <a:ext cx="511771"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a:p>
            <a:pPr eaLnBrk="1" hangingPunct="1"/>
            <a:endParaRPr lang="zh-CN" altLang="en-US" sz="800">
              <a:latin typeface="Calibri" pitchFamily="34" charset="0"/>
            </a:endParaRPr>
          </a:p>
        </p:txBody>
      </p:sp>
      <p:cxnSp>
        <p:nvCxnSpPr>
          <p:cNvPr id="402449" name="直接箭头连接符 80"/>
          <p:cNvCxnSpPr>
            <a:cxnSpLocks noChangeShapeType="1"/>
          </p:cNvCxnSpPr>
          <p:nvPr/>
        </p:nvCxnSpPr>
        <p:spPr bwMode="auto">
          <a:xfrm rot="10800000">
            <a:off x="1471511" y="2918574"/>
            <a:ext cx="1751152" cy="1439"/>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sp>
        <p:nvSpPr>
          <p:cNvPr id="402450" name="TextBox 100"/>
          <p:cNvSpPr txBox="1">
            <a:spLocks noChangeArrowheads="1"/>
          </p:cNvSpPr>
          <p:nvPr/>
        </p:nvSpPr>
        <p:spPr bwMode="auto">
          <a:xfrm>
            <a:off x="2231701" y="2968968"/>
            <a:ext cx="511771"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740</a:t>
            </a:r>
            <a:endParaRPr lang="zh-CN" altLang="en-US" sz="800">
              <a:latin typeface="Calibri" pitchFamily="34" charset="0"/>
            </a:endParaRPr>
          </a:p>
        </p:txBody>
      </p:sp>
      <p:cxnSp>
        <p:nvCxnSpPr>
          <p:cNvPr id="402451" name="直接箭头连接符 73"/>
          <p:cNvCxnSpPr>
            <a:cxnSpLocks noChangeShapeType="1"/>
          </p:cNvCxnSpPr>
          <p:nvPr/>
        </p:nvCxnSpPr>
        <p:spPr bwMode="auto">
          <a:xfrm rot="5400000" flipH="1" flipV="1">
            <a:off x="520162" y="2191450"/>
            <a:ext cx="1272826" cy="0"/>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sp>
        <p:nvSpPr>
          <p:cNvPr id="402452" name="TextBox 100"/>
          <p:cNvSpPr txBox="1">
            <a:spLocks noChangeArrowheads="1"/>
          </p:cNvSpPr>
          <p:nvPr/>
        </p:nvSpPr>
        <p:spPr bwMode="auto">
          <a:xfrm rot="5400000">
            <a:off x="861498" y="2112549"/>
            <a:ext cx="302368"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630</a:t>
            </a:r>
            <a:endParaRPr lang="zh-CN" altLang="en-US" sz="800">
              <a:latin typeface="Calibri" pitchFamily="34" charset="0"/>
            </a:endParaRPr>
          </a:p>
        </p:txBody>
      </p:sp>
      <p:cxnSp>
        <p:nvCxnSpPr>
          <p:cNvPr id="402453" name="直接箭头连接符 80"/>
          <p:cNvCxnSpPr>
            <a:cxnSpLocks noChangeShapeType="1"/>
          </p:cNvCxnSpPr>
          <p:nvPr/>
        </p:nvCxnSpPr>
        <p:spPr bwMode="auto">
          <a:xfrm rot="10800000">
            <a:off x="3450720" y="5721959"/>
            <a:ext cx="1571964"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402454" name="直接箭头连接符 80"/>
          <p:cNvCxnSpPr>
            <a:cxnSpLocks noChangeShapeType="1"/>
          </p:cNvCxnSpPr>
          <p:nvPr/>
        </p:nvCxnSpPr>
        <p:spPr bwMode="auto">
          <a:xfrm rot="10800000">
            <a:off x="4421320" y="4201479"/>
            <a:ext cx="357017"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2455" name="TextBox 100"/>
          <p:cNvSpPr txBox="1">
            <a:spLocks noChangeArrowheads="1"/>
          </p:cNvSpPr>
          <p:nvPr/>
        </p:nvSpPr>
        <p:spPr bwMode="auto">
          <a:xfrm>
            <a:off x="4091452" y="5763715"/>
            <a:ext cx="329869"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a:p>
            <a:pPr eaLnBrk="1" hangingPunct="1"/>
            <a:endParaRPr lang="zh-CN" altLang="en-US" sz="800">
              <a:latin typeface="Calibri" pitchFamily="34" charset="0"/>
            </a:endParaRPr>
          </a:p>
        </p:txBody>
      </p:sp>
      <p:sp>
        <p:nvSpPr>
          <p:cNvPr id="402456" name="TextBox 100"/>
          <p:cNvSpPr txBox="1">
            <a:spLocks noChangeArrowheads="1"/>
          </p:cNvSpPr>
          <p:nvPr/>
        </p:nvSpPr>
        <p:spPr bwMode="auto">
          <a:xfrm>
            <a:off x="4476976" y="4037336"/>
            <a:ext cx="329869" cy="293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p>
          <a:p>
            <a:pPr eaLnBrk="1" hangingPunct="1"/>
            <a:endParaRPr lang="zh-CN" altLang="en-US" sz="800">
              <a:latin typeface="Calibri" pitchFamily="34" charset="0"/>
            </a:endParaRPr>
          </a:p>
        </p:txBody>
      </p:sp>
      <p:sp>
        <p:nvSpPr>
          <p:cNvPr id="402457" name="TextBox 100"/>
          <p:cNvSpPr txBox="1">
            <a:spLocks noChangeArrowheads="1"/>
          </p:cNvSpPr>
          <p:nvPr/>
        </p:nvSpPr>
        <p:spPr bwMode="auto">
          <a:xfrm>
            <a:off x="2086451" y="359530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402458" name="TextBox 100"/>
          <p:cNvSpPr txBox="1">
            <a:spLocks noChangeArrowheads="1"/>
          </p:cNvSpPr>
          <p:nvPr/>
        </p:nvSpPr>
        <p:spPr bwMode="auto">
          <a:xfrm>
            <a:off x="6986962" y="3878953"/>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402459" name="TextBox 100"/>
          <p:cNvSpPr txBox="1">
            <a:spLocks noChangeArrowheads="1"/>
          </p:cNvSpPr>
          <p:nvPr/>
        </p:nvSpPr>
        <p:spPr bwMode="auto">
          <a:xfrm>
            <a:off x="2425822" y="5883222"/>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cxnSp>
        <p:nvCxnSpPr>
          <p:cNvPr id="40246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3" name="灯片编号占位符 32"/>
          <p:cNvSpPr>
            <a:spLocks noGrp="1"/>
          </p:cNvSpPr>
          <p:nvPr>
            <p:ph type="sldNum" sz="quarter" idx="12"/>
          </p:nvPr>
        </p:nvSpPr>
        <p:spPr/>
        <p:txBody>
          <a:bodyPr/>
          <a:lstStyle/>
          <a:p>
            <a:pPr>
              <a:defRPr/>
            </a:pPr>
            <a:fld id="{2D6DD2E2-6045-4A8C-9BA7-1B81A5325CAA}" type="slidenum">
              <a:rPr lang="zh-CN" altLang="en-US"/>
              <a:pPr>
                <a:defRPr/>
              </a:pPr>
              <a:t>127</a:t>
            </a:fld>
            <a:endParaRPr lang="zh-CN" altLang="en-US"/>
          </a:p>
        </p:txBody>
      </p:sp>
    </p:spTree>
    <p:extLst>
      <p:ext uri="{BB962C8B-B14F-4D97-AF65-F5344CB8AC3E}">
        <p14:creationId xmlns:p14="http://schemas.microsoft.com/office/powerpoint/2010/main" val="602591026"/>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TextBox 45"/>
          <p:cNvSpPr txBox="1">
            <a:spLocks noChangeArrowheads="1"/>
          </p:cNvSpPr>
          <p:nvPr/>
        </p:nvSpPr>
        <p:spPr bwMode="auto">
          <a:xfrm>
            <a:off x="479191" y="47947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403459" name="TextBox 47"/>
          <p:cNvSpPr txBox="1">
            <a:spLocks noChangeArrowheads="1"/>
          </p:cNvSpPr>
          <p:nvPr/>
        </p:nvSpPr>
        <p:spPr bwMode="auto">
          <a:xfrm>
            <a:off x="479191" y="197259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403460" name="TextBox 57"/>
          <p:cNvSpPr txBox="1">
            <a:spLocks noChangeArrowheads="1"/>
          </p:cNvSpPr>
          <p:nvPr/>
        </p:nvSpPr>
        <p:spPr bwMode="auto">
          <a:xfrm>
            <a:off x="496839" y="689688"/>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40346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40346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346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346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3469" name="TextBox 33"/>
          <p:cNvSpPr txBox="1">
            <a:spLocks noChangeArrowheads="1"/>
          </p:cNvSpPr>
          <p:nvPr/>
        </p:nvSpPr>
        <p:spPr bwMode="auto">
          <a:xfrm>
            <a:off x="488694" y="2177051"/>
            <a:ext cx="8655306"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、注意防潮、防火。</a:t>
            </a:r>
          </a:p>
        </p:txBody>
      </p:sp>
      <p:sp>
        <p:nvSpPr>
          <p:cNvPr id="403470" name="TextBox 34"/>
          <p:cNvSpPr txBox="1">
            <a:spLocks noChangeArrowheads="1"/>
          </p:cNvSpPr>
          <p:nvPr/>
        </p:nvSpPr>
        <p:spPr bwMode="auto">
          <a:xfrm>
            <a:off x="479191" y="299488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403471" name="TextBox 35"/>
          <p:cNvSpPr txBox="1">
            <a:spLocks noChangeArrowheads="1"/>
          </p:cNvSpPr>
          <p:nvPr/>
        </p:nvSpPr>
        <p:spPr bwMode="auto">
          <a:xfrm>
            <a:off x="480549" y="3180627"/>
            <a:ext cx="8663451"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403472" name="TextBox 15"/>
          <p:cNvSpPr txBox="1">
            <a:spLocks noChangeArrowheads="1"/>
          </p:cNvSpPr>
          <p:nvPr/>
        </p:nvSpPr>
        <p:spPr bwMode="auto">
          <a:xfrm>
            <a:off x="480549" y="3711931"/>
            <a:ext cx="8663451"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3C024543-4505-4A54-9614-5CCF50FA2A20}" type="slidenum">
              <a:rPr lang="zh-CN" altLang="en-US"/>
              <a:pPr>
                <a:defRPr/>
              </a:pPr>
              <a:t>128</a:t>
            </a:fld>
            <a:endParaRPr lang="zh-CN" altLang="en-US"/>
          </a:p>
        </p:txBody>
      </p:sp>
    </p:spTree>
    <p:extLst>
      <p:ext uri="{BB962C8B-B14F-4D97-AF65-F5344CB8AC3E}">
        <p14:creationId xmlns:p14="http://schemas.microsoft.com/office/powerpoint/2010/main" val="1583873829"/>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TextBox 57"/>
          <p:cNvSpPr txBox="1">
            <a:spLocks noChangeArrowheads="1"/>
          </p:cNvSpPr>
          <p:nvPr/>
        </p:nvSpPr>
        <p:spPr bwMode="auto">
          <a:xfrm>
            <a:off x="479192" y="447794"/>
            <a:ext cx="3543029"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 12mm</a:t>
            </a:r>
            <a:r>
              <a:rPr lang="zh-CN" altLang="en-US" sz="1100" dirty="0">
                <a:latin typeface="微软雅黑" pitchFamily="34" charset="-122"/>
                <a:ea typeface="微软雅黑" pitchFamily="34" charset="-122"/>
              </a:rPr>
              <a:t>人造石，工程塑料，亚克力</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、其他：轴承，定制转筒，轨道槽</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40448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40448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448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448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449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404492" name="Picture 2" descr="D:\共享\许昌儿童\涂鸦墙\涂鸦2.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38520" y="3169107"/>
            <a:ext cx="2321295" cy="2516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F3795759-F0E9-4272-BE87-6FCD1A646416}" type="slidenum">
              <a:rPr lang="zh-CN" altLang="en-US"/>
              <a:pPr>
                <a:defRPr/>
              </a:pPr>
              <a:t>129</a:t>
            </a:fld>
            <a:endParaRPr lang="zh-CN" altLang="en-US"/>
          </a:p>
        </p:txBody>
      </p:sp>
    </p:spTree>
    <p:extLst>
      <p:ext uri="{BB962C8B-B14F-4D97-AF65-F5344CB8AC3E}">
        <p14:creationId xmlns:p14="http://schemas.microsoft.com/office/powerpoint/2010/main" val="39918178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、台面：定制图案</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、台体：镜子钢化贴防爆膜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、骨架：镀锌钢管喷漆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0889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0890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0890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890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890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08908" name="Picture 6" descr="C:\Documents and Settings\Administrator\Application Data\Tencent\Users\128969088\QQ\WinTemp\RichOle\XR@{X_)RB7JPZ)QXNSV]V[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298694"/>
            <a:ext cx="2199121" cy="2580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746BDFA5-4691-4B7A-8E86-8A8F7CD0686F}" type="slidenum">
              <a:rPr lang="zh-CN" altLang="en-US"/>
              <a:pPr>
                <a:defRPr/>
              </a:pPr>
              <a:t>13</a:t>
            </a:fld>
            <a:endParaRPr lang="zh-CN" altLang="en-US"/>
          </a:p>
        </p:txBody>
      </p:sp>
    </p:spTree>
    <p:extLst>
      <p:ext uri="{BB962C8B-B14F-4D97-AF65-F5344CB8AC3E}">
        <p14:creationId xmlns:p14="http://schemas.microsoft.com/office/powerpoint/2010/main" val="2541217679"/>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XC01-3-33  </a:t>
            </a:r>
            <a:r>
              <a:rPr lang="zh-CN" altLang="en-US" sz="1200" b="1" dirty="0">
                <a:latin typeface="微软雅黑" pitchFamily="34" charset="-122"/>
                <a:ea typeface="微软雅黑" pitchFamily="34" charset="-122"/>
              </a:rPr>
              <a:t>蜡笔涂鸦</a:t>
            </a:r>
          </a:p>
        </p:txBody>
      </p:sp>
      <p:sp>
        <p:nvSpPr>
          <p:cNvPr id="405507" name="TextBox 17"/>
          <p:cNvSpPr txBox="1">
            <a:spLocks noChangeArrowheads="1"/>
          </p:cNvSpPr>
          <p:nvPr/>
        </p:nvSpPr>
        <p:spPr bwMode="auto">
          <a:xfrm>
            <a:off x="4789198" y="499628"/>
            <a:ext cx="4022220" cy="16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五光十色的水晶棒放进网格的小洞中，加上照明就创造出一件会发光的炫彩夺目艺术品。孩子们可以使用一个模板或者依据他们的想象力创造出自己的设计作品。让孩子们能深刻体会到颜色、拼图所带来的乐趣！项增强孩子们对色彩的认知能力，使水晶棒能拼合成各式各样的图形，锻炼大脑对颜色的感受力和想象力。</a:t>
            </a:r>
            <a:endParaRPr lang="en-US" altLang="zh-CN" sz="1100" b="1">
              <a:latin typeface="微软雅黑" pitchFamily="34" charset="-122"/>
              <a:ea typeface="微软雅黑" pitchFamily="34" charset="-122"/>
            </a:endParaRPr>
          </a:p>
        </p:txBody>
      </p:sp>
      <p:sp>
        <p:nvSpPr>
          <p:cNvPr id="405508" name="TextBox 19"/>
          <p:cNvSpPr txBox="1">
            <a:spLocks noChangeArrowheads="1"/>
          </p:cNvSpPr>
          <p:nvPr/>
        </p:nvSpPr>
        <p:spPr bwMode="auto">
          <a:xfrm>
            <a:off x="4786483" y="2295120"/>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墙内部设有</a:t>
            </a:r>
            <a:r>
              <a:rPr lang="en-US" altLang="zh-CN" sz="1100">
                <a:latin typeface="微软雅黑" pitchFamily="34" charset="-122"/>
                <a:ea typeface="微软雅黑" pitchFamily="34" charset="-122"/>
              </a:rPr>
              <a:t>LED </a:t>
            </a:r>
            <a:r>
              <a:rPr lang="zh-CN" altLang="en-US" sz="1100">
                <a:latin typeface="微软雅黑" pitchFamily="34" charset="-122"/>
                <a:ea typeface="微软雅黑" pitchFamily="34" charset="-122"/>
              </a:rPr>
              <a:t>灯组，在最下处的凹槽里是多种可选择的水晶棒，使水晶棒插入墙体中，水晶棒折射出不同的色彩。</a:t>
            </a:r>
            <a:endParaRPr lang="en-US" altLang="zh-CN" sz="1100">
              <a:latin typeface="微软雅黑" pitchFamily="34" charset="-122"/>
              <a:ea typeface="微软雅黑" pitchFamily="34" charset="-122"/>
            </a:endParaRPr>
          </a:p>
        </p:txBody>
      </p:sp>
      <p:sp>
        <p:nvSpPr>
          <p:cNvPr id="40550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405511"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5512"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5513"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405514"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405515" name="TextBox 64"/>
          <p:cNvSpPr txBox="1">
            <a:spLocks noChangeArrowheads="1"/>
          </p:cNvSpPr>
          <p:nvPr/>
        </p:nvSpPr>
        <p:spPr bwMode="auto">
          <a:xfrm>
            <a:off x="4795985" y="2035021"/>
            <a:ext cx="4022219"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增强孩子们对色彩的认知能力。</a:t>
            </a: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405516" name="TextBox 14"/>
          <p:cNvSpPr txBox="1">
            <a:spLocks noChangeArrowheads="1"/>
          </p:cNvSpPr>
          <p:nvPr/>
        </p:nvSpPr>
        <p:spPr bwMode="auto">
          <a:xfrm>
            <a:off x="4771551" y="5213595"/>
            <a:ext cx="3177865" cy="10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2-4</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algn="just">
              <a:lnSpc>
                <a:spcPct val="150000"/>
              </a:lnSpc>
            </a:pPr>
            <a:r>
              <a:rPr lang="zh-CN" altLang="en-US" sz="1100">
                <a:latin typeface="微软雅黑" pitchFamily="34" charset="-122"/>
                <a:ea typeface="微软雅黑" pitchFamily="34" charset="-122"/>
              </a:rPr>
              <a:t>    </a:t>
            </a:r>
          </a:p>
        </p:txBody>
      </p:sp>
      <p:sp>
        <p:nvSpPr>
          <p:cNvPr id="405517" name="TextBox 14"/>
          <p:cNvSpPr txBox="1">
            <a:spLocks noChangeArrowheads="1"/>
          </p:cNvSpPr>
          <p:nvPr/>
        </p:nvSpPr>
        <p:spPr bwMode="auto">
          <a:xfrm>
            <a:off x="4775622" y="3114265"/>
            <a:ext cx="4116858" cy="163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algn="just">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、儿童走进展项。</a:t>
            </a:r>
          </a:p>
          <a:p>
            <a:pPr algn="just">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、观看操作说明。</a:t>
            </a:r>
          </a:p>
          <a:p>
            <a:pPr algn="just">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、拿起不同颜色的水晶柱。</a:t>
            </a:r>
          </a:p>
          <a:p>
            <a:pPr algn="just">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、将水晶柱放到墙上的圆孔中，水晶柱就会发光。</a:t>
            </a:r>
          </a:p>
          <a:p>
            <a:pPr algn="just">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、将水晶柱摆放成自己想要的图形，则组成色彩斑斓的图案。</a:t>
            </a:r>
            <a:endParaRPr lang="en-US" altLang="zh-CN" sz="1100">
              <a:latin typeface="微软雅黑" pitchFamily="34" charset="-122"/>
              <a:ea typeface="微软雅黑" pitchFamily="34" charset="-122"/>
            </a:endParaRPr>
          </a:p>
        </p:txBody>
      </p:sp>
      <p:sp>
        <p:nvSpPr>
          <p:cNvPr id="405518"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5522" name="TextBox 14"/>
          <p:cNvSpPr txBox="1">
            <a:spLocks noChangeArrowheads="1"/>
          </p:cNvSpPr>
          <p:nvPr/>
        </p:nvSpPr>
        <p:spPr bwMode="auto">
          <a:xfrm>
            <a:off x="4776981" y="4884414"/>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405523" name="Picture 4" descr="D:\共享\许昌儿童\未标题-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15850" y="1534879"/>
            <a:ext cx="2466546" cy="224328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405524" name="Picture 2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826278" y="3969664"/>
            <a:ext cx="1759297" cy="941661"/>
          </a:xfrm>
          <a:prstGeom prst="rect">
            <a:avLst/>
          </a:prstGeom>
          <a:noFill/>
          <a:ln w="9525">
            <a:solidFill>
              <a:srgbClr val="948A54"/>
            </a:solidFill>
            <a:miter lim="800000"/>
            <a:headEnd/>
            <a:tailEnd/>
          </a:ln>
          <a:extLst>
            <a:ext uri="{909E8E84-426E-40DD-AFC4-6F175D3DCCD1}">
              <a14:hiddenFill xmlns:a14="http://schemas.microsoft.com/office/drawing/2010/main">
                <a:solidFill>
                  <a:srgbClr val="FFFFFF"/>
                </a:solidFill>
              </a14:hiddenFill>
            </a:ext>
          </a:extLst>
        </p:spPr>
      </p:pic>
      <p:pic>
        <p:nvPicPr>
          <p:cNvPr id="193563" name="Picture 27"/>
          <p:cNvPicPr>
            <a:picLocks noChangeAspect="1" noChangeArrowheads="1"/>
          </p:cNvPicPr>
          <p:nvPr/>
        </p:nvPicPr>
        <p:blipFill>
          <a:blip r:embed="rId4" cstate="email"/>
          <a:srcRect/>
          <a:stretch>
            <a:fillRect/>
          </a:stretch>
        </p:blipFill>
        <p:spPr bwMode="auto">
          <a:xfrm>
            <a:off x="2826278" y="4993395"/>
            <a:ext cx="1759297" cy="1572315"/>
          </a:xfrm>
          <a:prstGeom prst="rect">
            <a:avLst/>
          </a:prstGeom>
          <a:noFill/>
          <a:ln w="9525">
            <a:solidFill>
              <a:schemeClr val="bg2">
                <a:lumMod val="50000"/>
              </a:schemeClr>
            </a:solidFill>
            <a:miter lim="800000"/>
            <a:headEnd/>
            <a:tailEnd/>
          </a:ln>
          <a:effectLst/>
        </p:spPr>
      </p:pic>
      <p:sp>
        <p:nvSpPr>
          <p:cNvPr id="40552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405527" name="图片 24"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1881534" y="643815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1" name="灯片编号占位符 30"/>
          <p:cNvSpPr>
            <a:spLocks noGrp="1"/>
          </p:cNvSpPr>
          <p:nvPr>
            <p:ph type="sldNum" sz="quarter" idx="12"/>
          </p:nvPr>
        </p:nvSpPr>
        <p:spPr/>
        <p:txBody>
          <a:bodyPr/>
          <a:lstStyle/>
          <a:p>
            <a:pPr>
              <a:defRPr/>
            </a:pPr>
            <a:fld id="{E6EB3B63-6B84-409B-9F58-A36D52FD9B87}" type="slidenum">
              <a:rPr lang="zh-CN" altLang="en-US"/>
              <a:pPr>
                <a:defRPr/>
              </a:pPr>
              <a:t>130</a:t>
            </a:fld>
            <a:endParaRPr lang="zh-CN" altLang="en-US"/>
          </a:p>
        </p:txBody>
      </p:sp>
    </p:spTree>
    <p:extLst>
      <p:ext uri="{BB962C8B-B14F-4D97-AF65-F5344CB8AC3E}">
        <p14:creationId xmlns:p14="http://schemas.microsoft.com/office/powerpoint/2010/main" val="256620707"/>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406531"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406532"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272926" y="1480165"/>
            <a:ext cx="2406815" cy="244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6533"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186475" y="891267"/>
            <a:ext cx="777838" cy="2452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6534"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89605" y="4708305"/>
            <a:ext cx="4504126" cy="1136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6535"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8834" y="979097"/>
            <a:ext cx="2482834" cy="223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653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406537" name="直接箭头连接符 73"/>
          <p:cNvCxnSpPr>
            <a:cxnSpLocks noChangeShapeType="1"/>
          </p:cNvCxnSpPr>
          <p:nvPr/>
        </p:nvCxnSpPr>
        <p:spPr bwMode="auto">
          <a:xfrm rot="5400000" flipH="1" flipV="1">
            <a:off x="2290872" y="2100781"/>
            <a:ext cx="1965393"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406538" name="直接箭头连接符 75"/>
          <p:cNvCxnSpPr>
            <a:cxnSpLocks noChangeShapeType="1"/>
          </p:cNvCxnSpPr>
          <p:nvPr/>
        </p:nvCxnSpPr>
        <p:spPr bwMode="auto">
          <a:xfrm rot="16200000" flipH="1">
            <a:off x="4753524" y="3092796"/>
            <a:ext cx="25053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406539" name="直接箭头连接符 80"/>
          <p:cNvCxnSpPr>
            <a:cxnSpLocks noChangeShapeType="1"/>
          </p:cNvCxnSpPr>
          <p:nvPr/>
        </p:nvCxnSpPr>
        <p:spPr bwMode="auto">
          <a:xfrm rot="10800000">
            <a:off x="924446" y="3216622"/>
            <a:ext cx="2203193"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6540" name="TextBox 81"/>
          <p:cNvSpPr txBox="1">
            <a:spLocks noChangeArrowheads="1"/>
          </p:cNvSpPr>
          <p:nvPr/>
        </p:nvSpPr>
        <p:spPr bwMode="auto">
          <a:xfrm>
            <a:off x="1762012" y="326557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3000</a:t>
            </a:r>
          </a:p>
        </p:txBody>
      </p:sp>
      <p:cxnSp>
        <p:nvCxnSpPr>
          <p:cNvPr id="406541" name="直接箭头连接符 83"/>
          <p:cNvCxnSpPr>
            <a:cxnSpLocks noChangeShapeType="1"/>
          </p:cNvCxnSpPr>
          <p:nvPr/>
        </p:nvCxnSpPr>
        <p:spPr bwMode="auto">
          <a:xfrm rot="5400000" flipH="1" flipV="1">
            <a:off x="5149835" y="5269127"/>
            <a:ext cx="60905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6542" name="TextBox 94"/>
          <p:cNvSpPr txBox="1">
            <a:spLocks noChangeArrowheads="1"/>
          </p:cNvSpPr>
          <p:nvPr/>
        </p:nvSpPr>
        <p:spPr bwMode="auto">
          <a:xfrm>
            <a:off x="6567499" y="1733578"/>
            <a:ext cx="510413" cy="102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400">
                <a:latin typeface="微软雅黑" pitchFamily="34" charset="-122"/>
                <a:ea typeface="微软雅黑" pitchFamily="34" charset="-122"/>
              </a:rPr>
              <a:t>2200</a:t>
            </a:r>
          </a:p>
        </p:txBody>
      </p:sp>
      <p:sp>
        <p:nvSpPr>
          <p:cNvPr id="406543" name="TextBox 100"/>
          <p:cNvSpPr txBox="1">
            <a:spLocks noChangeArrowheads="1"/>
          </p:cNvSpPr>
          <p:nvPr/>
        </p:nvSpPr>
        <p:spPr bwMode="auto">
          <a:xfrm rot="5400000">
            <a:off x="3117502" y="2184542"/>
            <a:ext cx="54426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2500</a:t>
            </a:r>
          </a:p>
        </p:txBody>
      </p:sp>
      <p:cxnSp>
        <p:nvCxnSpPr>
          <p:cNvPr id="406544"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06545" name="直接箭头连接符 80"/>
          <p:cNvCxnSpPr>
            <a:cxnSpLocks noChangeShapeType="1"/>
          </p:cNvCxnSpPr>
          <p:nvPr/>
        </p:nvCxnSpPr>
        <p:spPr bwMode="auto">
          <a:xfrm rot="10800000">
            <a:off x="989605" y="5727718"/>
            <a:ext cx="432901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6546" name="TextBox 81"/>
          <p:cNvSpPr txBox="1">
            <a:spLocks noChangeArrowheads="1"/>
          </p:cNvSpPr>
          <p:nvPr/>
        </p:nvSpPr>
        <p:spPr bwMode="auto">
          <a:xfrm>
            <a:off x="2865645" y="578819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3000</a:t>
            </a:r>
          </a:p>
        </p:txBody>
      </p:sp>
      <p:sp>
        <p:nvSpPr>
          <p:cNvPr id="406547" name="TextBox 100"/>
          <p:cNvSpPr txBox="1">
            <a:spLocks noChangeArrowheads="1"/>
          </p:cNvSpPr>
          <p:nvPr/>
        </p:nvSpPr>
        <p:spPr bwMode="auto">
          <a:xfrm rot="5400000">
            <a:off x="4747201" y="3161479"/>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p>
        </p:txBody>
      </p:sp>
      <p:sp>
        <p:nvSpPr>
          <p:cNvPr id="406548" name="TextBox 81"/>
          <p:cNvSpPr txBox="1">
            <a:spLocks noChangeArrowheads="1"/>
          </p:cNvSpPr>
          <p:nvPr/>
        </p:nvSpPr>
        <p:spPr bwMode="auto">
          <a:xfrm>
            <a:off x="4493266" y="331741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520</a:t>
            </a:r>
          </a:p>
        </p:txBody>
      </p:sp>
      <p:sp>
        <p:nvSpPr>
          <p:cNvPr id="406549" name="TextBox 81"/>
          <p:cNvSpPr txBox="1">
            <a:spLocks noChangeArrowheads="1"/>
          </p:cNvSpPr>
          <p:nvPr/>
        </p:nvSpPr>
        <p:spPr bwMode="auto">
          <a:xfrm rot="5400000">
            <a:off x="5312633" y="5273375"/>
            <a:ext cx="541383"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520</a:t>
            </a:r>
          </a:p>
          <a:p>
            <a:pPr eaLnBrk="1" hangingPunct="1"/>
            <a:endParaRPr lang="en-US" altLang="zh-CN" sz="800">
              <a:latin typeface="微软雅黑" pitchFamily="34" charset="-122"/>
              <a:ea typeface="微软雅黑" pitchFamily="34" charset="-122"/>
            </a:endParaRPr>
          </a:p>
        </p:txBody>
      </p:sp>
      <p:cxnSp>
        <p:nvCxnSpPr>
          <p:cNvPr id="406550" name="直接箭头连接符 75"/>
          <p:cNvCxnSpPr>
            <a:cxnSpLocks noChangeShapeType="1"/>
          </p:cNvCxnSpPr>
          <p:nvPr/>
        </p:nvCxnSpPr>
        <p:spPr bwMode="auto">
          <a:xfrm rot="16200000" flipH="1">
            <a:off x="3919851" y="2008589"/>
            <a:ext cx="191787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406551" name="直接箭头连接符 80"/>
          <p:cNvCxnSpPr>
            <a:cxnSpLocks noChangeShapeType="1"/>
          </p:cNvCxnSpPr>
          <p:nvPr/>
        </p:nvCxnSpPr>
        <p:spPr bwMode="auto">
          <a:xfrm rot="10800000">
            <a:off x="4430822" y="3272777"/>
            <a:ext cx="3583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6552" name="TextBox 100"/>
          <p:cNvSpPr txBox="1">
            <a:spLocks noChangeArrowheads="1"/>
          </p:cNvSpPr>
          <p:nvPr/>
        </p:nvSpPr>
        <p:spPr bwMode="auto">
          <a:xfrm rot="5400000">
            <a:off x="4721408" y="2006720"/>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2250</a:t>
            </a:r>
          </a:p>
        </p:txBody>
      </p:sp>
      <p:sp>
        <p:nvSpPr>
          <p:cNvPr id="406553" name="TextBox 97"/>
          <p:cNvSpPr txBox="1">
            <a:spLocks noChangeArrowheads="1"/>
          </p:cNvSpPr>
          <p:nvPr/>
        </p:nvSpPr>
        <p:spPr bwMode="auto">
          <a:xfrm>
            <a:off x="6682886" y="4862370"/>
            <a:ext cx="1762012" cy="18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dirty="0">
                <a:latin typeface="微软雅黑" pitchFamily="34" charset="-122"/>
                <a:ea typeface="微软雅黑" pitchFamily="34" charset="-122"/>
              </a:rPr>
              <a:t>注：彩色亚克力棒直径为</a:t>
            </a:r>
            <a:r>
              <a:rPr lang="en-US" altLang="zh-CN" sz="900" dirty="0" smtClean="0">
                <a:latin typeface="微软雅黑" pitchFamily="34" charset="-122"/>
                <a:ea typeface="微软雅黑" pitchFamily="34" charset="-122"/>
              </a:rPr>
              <a:t>30mm</a:t>
            </a:r>
            <a:endParaRPr lang="en-US" altLang="zh-CN" sz="900" dirty="0">
              <a:latin typeface="微软雅黑" pitchFamily="34" charset="-122"/>
              <a:ea typeface="微软雅黑" pitchFamily="34" charset="-122"/>
            </a:endParaRPr>
          </a:p>
        </p:txBody>
      </p:sp>
      <p:cxnSp>
        <p:nvCxnSpPr>
          <p:cNvPr id="406554"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406555" name="直接箭头连接符 80"/>
          <p:cNvCxnSpPr>
            <a:cxnSpLocks noChangeShapeType="1"/>
          </p:cNvCxnSpPr>
          <p:nvPr/>
        </p:nvCxnSpPr>
        <p:spPr bwMode="auto">
          <a:xfrm rot="10800000" flipV="1">
            <a:off x="4430822" y="979097"/>
            <a:ext cx="13574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406556" name="TextBox 81"/>
          <p:cNvSpPr txBox="1">
            <a:spLocks noChangeArrowheads="1"/>
          </p:cNvSpPr>
          <p:nvPr/>
        </p:nvSpPr>
        <p:spPr bwMode="auto">
          <a:xfrm>
            <a:off x="4377881" y="77895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p>
        </p:txBody>
      </p:sp>
      <p:sp>
        <p:nvSpPr>
          <p:cNvPr id="33" name="灯片编号占位符 32"/>
          <p:cNvSpPr>
            <a:spLocks noGrp="1"/>
          </p:cNvSpPr>
          <p:nvPr>
            <p:ph type="sldNum" sz="quarter" idx="12"/>
          </p:nvPr>
        </p:nvSpPr>
        <p:spPr/>
        <p:txBody>
          <a:bodyPr/>
          <a:lstStyle/>
          <a:p>
            <a:pPr>
              <a:defRPr/>
            </a:pPr>
            <a:fld id="{172038DD-A2BF-47F9-9F2E-DEC8FA7FA8D9}" type="slidenum">
              <a:rPr lang="zh-CN" altLang="en-US"/>
              <a:pPr>
                <a:defRPr/>
              </a:pPr>
              <a:t>131</a:t>
            </a:fld>
            <a:endParaRPr lang="zh-CN" altLang="en-US"/>
          </a:p>
        </p:txBody>
      </p:sp>
    </p:spTree>
    <p:extLst>
      <p:ext uri="{BB962C8B-B14F-4D97-AF65-F5344CB8AC3E}">
        <p14:creationId xmlns:p14="http://schemas.microsoft.com/office/powerpoint/2010/main" val="691675087"/>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TextBox 45"/>
          <p:cNvSpPr txBox="1">
            <a:spLocks noChangeArrowheads="1"/>
          </p:cNvSpPr>
          <p:nvPr/>
        </p:nvSpPr>
        <p:spPr bwMode="auto">
          <a:xfrm>
            <a:off x="509056"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407555" name="TextBox 47"/>
          <p:cNvSpPr txBox="1">
            <a:spLocks noChangeArrowheads="1"/>
          </p:cNvSpPr>
          <p:nvPr/>
        </p:nvSpPr>
        <p:spPr bwMode="auto">
          <a:xfrm>
            <a:off x="500911" y="222888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407556" name="TextBox 57"/>
          <p:cNvSpPr txBox="1">
            <a:spLocks noChangeArrowheads="1"/>
          </p:cNvSpPr>
          <p:nvPr/>
        </p:nvSpPr>
        <p:spPr bwMode="auto">
          <a:xfrm>
            <a:off x="496839" y="658012"/>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p:txBody>
      </p:sp>
      <p:sp>
        <p:nvSpPr>
          <p:cNvPr id="40755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40755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756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756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7565" name="TextBox 33"/>
          <p:cNvSpPr txBox="1">
            <a:spLocks noChangeArrowheads="1"/>
          </p:cNvSpPr>
          <p:nvPr/>
        </p:nvSpPr>
        <p:spPr bwMode="auto">
          <a:xfrm>
            <a:off x="496839" y="2441984"/>
            <a:ext cx="8577930" cy="132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407566" name="TextBox 34"/>
          <p:cNvSpPr txBox="1">
            <a:spLocks noChangeArrowheads="1"/>
          </p:cNvSpPr>
          <p:nvPr/>
        </p:nvSpPr>
        <p:spPr bwMode="auto">
          <a:xfrm>
            <a:off x="509056" y="375800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407567" name="TextBox 35"/>
          <p:cNvSpPr txBox="1">
            <a:spLocks noChangeArrowheads="1"/>
          </p:cNvSpPr>
          <p:nvPr/>
        </p:nvSpPr>
        <p:spPr bwMode="auto">
          <a:xfrm>
            <a:off x="496839" y="3976862"/>
            <a:ext cx="857793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p:txBody>
      </p:sp>
      <p:sp>
        <p:nvSpPr>
          <p:cNvPr id="407568" name="TextBox 15"/>
          <p:cNvSpPr txBox="1">
            <a:spLocks noChangeArrowheads="1"/>
          </p:cNvSpPr>
          <p:nvPr/>
        </p:nvSpPr>
        <p:spPr bwMode="auto">
          <a:xfrm>
            <a:off x="496839" y="447073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a:t>
            </a:r>
            <a:r>
              <a:rPr lang="zh-CN" altLang="en-US" sz="1100">
                <a:latin typeface="微软雅黑" pitchFamily="34" charset="-122"/>
                <a:ea typeface="微软雅黑" pitchFamily="34" charset="-122"/>
              </a:rPr>
              <a:t>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200LUX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C0D767CE-002B-44A4-BB9E-DA82F040B4FF}" type="slidenum">
              <a:rPr lang="zh-CN" altLang="en-US"/>
              <a:pPr>
                <a:defRPr/>
              </a:pPr>
              <a:t>132</a:t>
            </a:fld>
            <a:endParaRPr lang="zh-CN" altLang="en-US"/>
          </a:p>
        </p:txBody>
      </p:sp>
    </p:spTree>
    <p:extLst>
      <p:ext uri="{BB962C8B-B14F-4D97-AF65-F5344CB8AC3E}">
        <p14:creationId xmlns:p14="http://schemas.microsoft.com/office/powerpoint/2010/main" val="880483695"/>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TextBox 57"/>
          <p:cNvSpPr txBox="1">
            <a:spLocks noChangeArrowheads="1"/>
          </p:cNvSpPr>
          <p:nvPr/>
        </p:nvSpPr>
        <p:spPr bwMode="auto">
          <a:xfrm>
            <a:off x="479192" y="447794"/>
            <a:ext cx="3481941" cy="4050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 </a:t>
            </a:r>
            <a:r>
              <a:rPr lang="zh-CN" altLang="en-US" sz="1100" dirty="0">
                <a:latin typeface="微软雅黑" pitchFamily="34" charset="-122"/>
                <a:ea typeface="微软雅黑" pitchFamily="34" charset="-122"/>
              </a:rPr>
              <a:t>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、台体：木质基层喷漆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a:t>
            </a:r>
            <a:r>
              <a:rPr lang="zh-CN" altLang="en-US" sz="1100" dirty="0" smtClean="0">
                <a:latin typeface="微软雅黑" pitchFamily="34" charset="-122"/>
                <a:ea typeface="微软雅黑" pitchFamily="34" charset="-122"/>
              </a:rPr>
              <a:t>：定制灯箱</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r>
              <a:rPr lang="en-US" altLang="zh-CN" sz="1100" dirty="0" smtClean="0">
                <a:latin typeface="微软雅黑" pitchFamily="34" charset="-122"/>
                <a:ea typeface="微软雅黑" pitchFamily="34" charset="-122"/>
              </a:rPr>
              <a:t>φ30mm</a:t>
            </a:r>
            <a:r>
              <a:rPr lang="zh-CN" altLang="en-US" sz="1100" dirty="0">
                <a:latin typeface="微软雅黑" pitchFamily="34" charset="-122"/>
                <a:ea typeface="微软雅黑" pitchFamily="34" charset="-122"/>
              </a:rPr>
              <a:t>彩色亚克力</a:t>
            </a:r>
            <a:r>
              <a:rPr lang="zh-CN" altLang="en-US" sz="1100" dirty="0" smtClean="0">
                <a:latin typeface="微软雅黑" pitchFamily="34" charset="-122"/>
                <a:ea typeface="微软雅黑" pitchFamily="34" charset="-122"/>
              </a:rPr>
              <a:t>棒数量不少于冲孔数量的</a:t>
            </a:r>
            <a:r>
              <a:rPr lang="en-US" altLang="zh-CN" sz="1100" dirty="0" smtClean="0">
                <a:latin typeface="微软雅黑" pitchFamily="34" charset="-122"/>
                <a:ea typeface="微软雅黑" pitchFamily="34" charset="-122"/>
              </a:rPr>
              <a:t>50%</a:t>
            </a:r>
            <a:r>
              <a:rPr lang="zh-CN" altLang="en-US" sz="11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40857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40858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40858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40858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40858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408588" name="Picture 4" descr="D:\共享\许昌儿童\未标题-1.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324612"/>
            <a:ext cx="2466545" cy="224328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7ED7FC81-AC0B-49A9-BEC0-7A0D6D7D4215}" type="slidenum">
              <a:rPr lang="zh-CN" altLang="en-US"/>
              <a:pPr>
                <a:defRPr/>
              </a:pPr>
              <a:t>133</a:t>
            </a:fld>
            <a:endParaRPr lang="zh-CN" altLang="en-US"/>
          </a:p>
        </p:txBody>
      </p:sp>
    </p:spTree>
    <p:extLst>
      <p:ext uri="{BB962C8B-B14F-4D97-AF65-F5344CB8AC3E}">
        <p14:creationId xmlns:p14="http://schemas.microsoft.com/office/powerpoint/2010/main" val="3969324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2436224"/>
            <a:ext cx="9144000" cy="4421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4019" name="TextBox 6"/>
          <p:cNvSpPr txBox="1">
            <a:spLocks noChangeArrowheads="1"/>
          </p:cNvSpPr>
          <p:nvPr/>
        </p:nvSpPr>
        <p:spPr bwMode="auto">
          <a:xfrm>
            <a:off x="418104" y="54714"/>
            <a:ext cx="8401458" cy="4238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395" tIns="31696" rIns="63395" bIns="31696"/>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2800" dirty="0">
                <a:solidFill>
                  <a:srgbClr val="009EE0"/>
                </a:solidFill>
                <a:latin typeface="Times New Roman" pitchFamily="18" charset="0"/>
                <a:cs typeface="Times New Roman" pitchFamily="18" charset="0"/>
                <a:sym typeface="微软雅黑" pitchFamily="34" charset="-122"/>
              </a:rPr>
              <a:t> XC01-2-06 </a:t>
            </a:r>
            <a:r>
              <a:rPr lang="zh-CN" altLang="en-US" sz="2600" b="1" dirty="0">
                <a:solidFill>
                  <a:srgbClr val="FF00FF"/>
                </a:solidFill>
                <a:latin typeface="微软雅黑" pitchFamily="34" charset="-122"/>
                <a:ea typeface="微软雅黑" pitchFamily="34" charset="-122"/>
              </a:rPr>
              <a:t>彩</a:t>
            </a:r>
            <a:r>
              <a:rPr lang="zh-CN" altLang="en-US" sz="2600" b="1" dirty="0">
                <a:solidFill>
                  <a:srgbClr val="FFC000"/>
                </a:solidFill>
                <a:latin typeface="微软雅黑" pitchFamily="34" charset="-122"/>
                <a:ea typeface="微软雅黑" pitchFamily="34" charset="-122"/>
              </a:rPr>
              <a:t>虹</a:t>
            </a:r>
            <a:r>
              <a:rPr lang="zh-CN" altLang="en-US" sz="2600" b="1" dirty="0">
                <a:solidFill>
                  <a:srgbClr val="00B0F0"/>
                </a:solidFill>
                <a:latin typeface="微软雅黑" pitchFamily="34" charset="-122"/>
                <a:ea typeface="微软雅黑" pitchFamily="34" charset="-122"/>
              </a:rPr>
              <a:t>小</a:t>
            </a:r>
            <a:r>
              <a:rPr lang="zh-CN" altLang="en-US" sz="2600" b="1" dirty="0">
                <a:solidFill>
                  <a:srgbClr val="92D050"/>
                </a:solidFill>
                <a:latin typeface="微软雅黑" pitchFamily="34" charset="-122"/>
                <a:ea typeface="微软雅黑" pitchFamily="34" charset="-122"/>
              </a:rPr>
              <a:t>屋（含万丈深渊）</a:t>
            </a:r>
            <a:endParaRPr lang="en-US" altLang="zh-CN" sz="2600" b="1" dirty="0">
              <a:solidFill>
                <a:srgbClr val="92D050"/>
              </a:solidFill>
              <a:latin typeface="微软雅黑" pitchFamily="34" charset="-122"/>
              <a:ea typeface="微软雅黑" pitchFamily="34" charset="-122"/>
            </a:endParaRPr>
          </a:p>
          <a:p>
            <a:pPr eaLnBrk="1" hangingPunct="1">
              <a:lnSpc>
                <a:spcPct val="150000"/>
              </a:lnSpc>
            </a:pPr>
            <a:r>
              <a:rPr lang="zh-CN" altLang="en-US" sz="1200" dirty="0">
                <a:latin typeface="微软雅黑" pitchFamily="34" charset="-122"/>
                <a:ea typeface="微软雅黑" pitchFamily="34" charset="-122"/>
              </a:rPr>
              <a:t>        彩虹小屋是儿童展厅的标志。它位于儿童展厅夹层中间，也是进馆后主通道上方，造型是一个倾斜的歪房子。这个奇怪房子的神奇之处在于它是一个可以变色的房子。房子外墙面由半透明的乳白亚克力板制成，板内固定有数排</a:t>
            </a:r>
            <a:r>
              <a:rPr lang="en-US" altLang="zh-CN" sz="1200" dirty="0">
                <a:latin typeface="微软雅黑" pitchFamily="34" charset="-122"/>
                <a:ea typeface="微软雅黑" pitchFamily="34" charset="-122"/>
              </a:rPr>
              <a:t>LED</a:t>
            </a:r>
            <a:r>
              <a:rPr lang="zh-CN" altLang="en-US" sz="1200" dirty="0">
                <a:latin typeface="微软雅黑" pitchFamily="34" charset="-122"/>
                <a:ea typeface="微软雅黑" pitchFamily="34" charset="-122"/>
              </a:rPr>
              <a:t>光源。房子的颜色可以根据儿童热闹程度变色；也可以根据室外温度变色；或者根据季节变色，也可以根据开闭馆时间变色。颜色的变化是可调可控的。</a:t>
            </a:r>
            <a:endParaRPr lang="en-US" altLang="zh-CN" sz="1200" dirty="0">
              <a:latin typeface="微软雅黑" pitchFamily="34" charset="-122"/>
              <a:ea typeface="微软雅黑" pitchFamily="34" charset="-122"/>
            </a:endParaRPr>
          </a:p>
          <a:p>
            <a:pPr eaLnBrk="1" hangingPunct="1">
              <a:lnSpc>
                <a:spcPct val="150000"/>
              </a:lnSpc>
            </a:pPr>
            <a:r>
              <a:rPr lang="zh-CN" altLang="en-US" sz="1200" dirty="0">
                <a:latin typeface="微软雅黑" pitchFamily="34" charset="-122"/>
                <a:ea typeface="微软雅黑" pitchFamily="34" charset="-122"/>
              </a:rPr>
              <a:t>        光是有温度的，不同的光色用色温表示。当寒冷的日子，它会变成红色，让儿童有温暖的感觉；在炎热的日子它就可以变成清凉的水绿色如同一根小豆冰棍。如果儿童喜欢看它变色，我们可以让它按彩虹的规律渐变。使周围空间罩在色光的迷幻中。提示儿童因为有了光才有人类的今天。</a:t>
            </a:r>
            <a:endParaRPr lang="en-US" altLang="zh-CN" sz="1200" dirty="0">
              <a:latin typeface="微软雅黑" pitchFamily="34" charset="-122"/>
              <a:ea typeface="微软雅黑" pitchFamily="34" charset="-122"/>
            </a:endParaRPr>
          </a:p>
          <a:p>
            <a:pPr eaLnBrk="1" hangingPunct="1"/>
            <a:endParaRPr lang="en-US" altLang="zh-CN" sz="1200" dirty="0">
              <a:latin typeface="微软雅黑" pitchFamily="34" charset="-122"/>
              <a:ea typeface="微软雅黑" pitchFamily="34" charset="-122"/>
            </a:endParaRPr>
          </a:p>
          <a:p>
            <a:pPr eaLnBrk="1" hangingPunct="1"/>
            <a:endParaRPr lang="en-US" altLang="zh-CN" sz="1200" dirty="0">
              <a:latin typeface="微软雅黑" pitchFamily="34" charset="-122"/>
              <a:ea typeface="微软雅黑" pitchFamily="34" charset="-122"/>
            </a:endParaRPr>
          </a:p>
          <a:p>
            <a:pPr eaLnBrk="1" hangingPunct="1"/>
            <a:r>
              <a:rPr lang="zh-CN" altLang="en-US" sz="1200" dirty="0">
                <a:latin typeface="微软雅黑" pitchFamily="34" charset="-122"/>
                <a:ea typeface="微软雅黑" pitchFamily="34" charset="-122"/>
              </a:rPr>
              <a:t/>
            </a:r>
            <a:br>
              <a:rPr lang="zh-CN" altLang="en-US" sz="1200" dirty="0">
                <a:latin typeface="微软雅黑" pitchFamily="34" charset="-122"/>
                <a:ea typeface="微软雅黑" pitchFamily="34" charset="-122"/>
              </a:rPr>
            </a:br>
            <a:r>
              <a:rPr lang="zh-CN" altLang="en-US" sz="1200" dirty="0">
                <a:latin typeface="微软雅黑" pitchFamily="34" charset="-122"/>
                <a:ea typeface="微软雅黑" pitchFamily="34" charset="-122"/>
              </a:rPr>
              <a:t/>
            </a:r>
            <a:br>
              <a:rPr lang="zh-CN" altLang="en-US" sz="1200" dirty="0">
                <a:latin typeface="微软雅黑" pitchFamily="34" charset="-122"/>
                <a:ea typeface="微软雅黑" pitchFamily="34" charset="-122"/>
              </a:rPr>
            </a:br>
            <a:endParaRPr lang="zh-CN" altLang="en-US" sz="1200" dirty="0">
              <a:latin typeface="微软雅黑" pitchFamily="34" charset="-122"/>
              <a:ea typeface="微软雅黑" pitchFamily="34" charset="-122"/>
            </a:endParaRPr>
          </a:p>
        </p:txBody>
      </p:sp>
      <p:sp>
        <p:nvSpPr>
          <p:cNvPr id="8" name="灯片编号占位符 7"/>
          <p:cNvSpPr>
            <a:spLocks noGrp="1"/>
          </p:cNvSpPr>
          <p:nvPr>
            <p:ph type="sldNum" sz="quarter" idx="12"/>
          </p:nvPr>
        </p:nvSpPr>
        <p:spPr/>
        <p:txBody>
          <a:bodyPr/>
          <a:lstStyle/>
          <a:p>
            <a:pPr>
              <a:defRPr/>
            </a:pPr>
            <a:fld id="{EEE6B582-56C5-4BC9-841B-7DC2B26B8A32}" type="slidenum">
              <a:rPr lang="zh-CN" altLang="en-US"/>
              <a:pPr>
                <a:defRPr/>
              </a:pPr>
              <a:t>14</a:t>
            </a:fld>
            <a:endParaRPr lang="zh-CN" altLang="en-US"/>
          </a:p>
        </p:txBody>
      </p:sp>
    </p:spTree>
    <p:extLst>
      <p:ext uri="{BB962C8B-B14F-4D97-AF65-F5344CB8AC3E}">
        <p14:creationId xmlns:p14="http://schemas.microsoft.com/office/powerpoint/2010/main" val="9240069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15043" name="TextBox 61"/>
          <p:cNvSpPr txBox="1">
            <a:spLocks noChangeArrowheads="1"/>
          </p:cNvSpPr>
          <p:nvPr/>
        </p:nvSpPr>
        <p:spPr bwMode="auto">
          <a:xfrm>
            <a:off x="219912" y="499629"/>
            <a:ext cx="6709542"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dirty="0">
                <a:latin typeface="微软雅黑" pitchFamily="34" charset="-122"/>
                <a:ea typeface="微软雅黑" pitchFamily="34" charset="-122"/>
              </a:rPr>
              <a:t>展品</a:t>
            </a:r>
            <a:r>
              <a:rPr lang="en-US" altLang="zh-CN" sz="1100" b="1" dirty="0">
                <a:latin typeface="微软雅黑" pitchFamily="34" charset="-122"/>
                <a:ea typeface="微软雅黑" pitchFamily="34" charset="-122"/>
              </a:rPr>
              <a:t>/</a:t>
            </a:r>
            <a:r>
              <a:rPr lang="zh-CN" altLang="en-US" sz="1100" b="1" dirty="0">
                <a:latin typeface="微软雅黑" pitchFamily="34" charset="-122"/>
                <a:ea typeface="微软雅黑" pitchFamily="34" charset="-122"/>
              </a:rPr>
              <a:t>展项三视及尺寸</a:t>
            </a:r>
            <a:r>
              <a:rPr lang="zh-CN" altLang="en-US" sz="1100" b="1" dirty="0" smtClean="0">
                <a:latin typeface="微软雅黑" pitchFamily="34" charset="-122"/>
                <a:ea typeface="微软雅黑" pitchFamily="34" charset="-122"/>
              </a:rPr>
              <a:t>图</a:t>
            </a:r>
            <a:r>
              <a:rPr lang="zh-CN" altLang="en-US" sz="1100" b="1" dirty="0" smtClean="0">
                <a:latin typeface="微软雅黑" pitchFamily="34" charset="-122"/>
                <a:ea typeface="微软雅黑" pitchFamily="34" charset="-122"/>
                <a:sym typeface="Wingdings" pitchFamily="2" charset="2"/>
              </a:rPr>
              <a:t>：</a:t>
            </a:r>
            <a:endParaRPr lang="zh-CN" altLang="en-US" sz="1100" b="1" dirty="0">
              <a:latin typeface="微软雅黑" pitchFamily="34" charset="-122"/>
              <a:ea typeface="微软雅黑" pitchFamily="34" charset="-122"/>
            </a:endParaRPr>
          </a:p>
        </p:txBody>
      </p:sp>
      <p:pic>
        <p:nvPicPr>
          <p:cNvPr id="215044"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1957" y="4004220"/>
            <a:ext cx="2171971" cy="1804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45"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70632" y="3997020"/>
            <a:ext cx="1728075" cy="219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4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215047" name="图片 7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214518" y="1088526"/>
            <a:ext cx="1833959" cy="174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5048" name="直接箭头连接符 75"/>
          <p:cNvCxnSpPr>
            <a:cxnSpLocks noChangeShapeType="1"/>
          </p:cNvCxnSpPr>
          <p:nvPr/>
        </p:nvCxnSpPr>
        <p:spPr bwMode="auto">
          <a:xfrm rot="5400000">
            <a:off x="491993" y="4816958"/>
            <a:ext cx="1023732" cy="16425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49" name="TextBox 76"/>
          <p:cNvSpPr txBox="1">
            <a:spLocks noChangeArrowheads="1"/>
          </p:cNvSpPr>
          <p:nvPr/>
        </p:nvSpPr>
        <p:spPr bwMode="auto">
          <a:xfrm rot="5400000">
            <a:off x="5248831" y="5009524"/>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3050</a:t>
            </a:r>
            <a:endParaRPr lang="zh-CN" altLang="en-US" sz="800">
              <a:latin typeface="微软雅黑" pitchFamily="34" charset="-122"/>
              <a:ea typeface="微软雅黑" pitchFamily="34" charset="-122"/>
            </a:endParaRPr>
          </a:p>
        </p:txBody>
      </p:sp>
      <p:cxnSp>
        <p:nvCxnSpPr>
          <p:cNvPr id="215050"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15051" name="直接箭头连接符 75"/>
          <p:cNvCxnSpPr>
            <a:cxnSpLocks noChangeShapeType="1"/>
          </p:cNvCxnSpPr>
          <p:nvPr/>
        </p:nvCxnSpPr>
        <p:spPr bwMode="auto">
          <a:xfrm>
            <a:off x="5398707" y="4212998"/>
            <a:ext cx="0" cy="1388014"/>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52" name="直接箭头连接符 80"/>
          <p:cNvCxnSpPr>
            <a:cxnSpLocks noChangeShapeType="1"/>
          </p:cNvCxnSpPr>
          <p:nvPr/>
        </p:nvCxnSpPr>
        <p:spPr bwMode="auto">
          <a:xfrm rot="10800000">
            <a:off x="3817240" y="4047416"/>
            <a:ext cx="1358840"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53" name="直接箭头连接符 80"/>
          <p:cNvCxnSpPr>
            <a:cxnSpLocks noChangeShapeType="1"/>
          </p:cNvCxnSpPr>
          <p:nvPr/>
        </p:nvCxnSpPr>
        <p:spPr bwMode="auto">
          <a:xfrm rot="10800000">
            <a:off x="1703641" y="5634129"/>
            <a:ext cx="609509"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54" name="直接箭头连接符 75"/>
          <p:cNvCxnSpPr>
            <a:cxnSpLocks noChangeShapeType="1"/>
          </p:cNvCxnSpPr>
          <p:nvPr/>
        </p:nvCxnSpPr>
        <p:spPr bwMode="auto">
          <a:xfrm>
            <a:off x="5398707" y="5619730"/>
            <a:ext cx="0" cy="36716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55" name="TextBox 76"/>
          <p:cNvSpPr txBox="1">
            <a:spLocks noChangeArrowheads="1"/>
          </p:cNvSpPr>
          <p:nvPr/>
        </p:nvSpPr>
        <p:spPr bwMode="auto">
          <a:xfrm rot="5400000">
            <a:off x="5244759" y="5833118"/>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10</a:t>
            </a:r>
            <a:r>
              <a:rPr lang="en-US" altLang="zh-CN" sz="800">
                <a:latin typeface="微软雅黑" pitchFamily="34" charset="-122"/>
                <a:ea typeface="微软雅黑" pitchFamily="34" charset="-122"/>
              </a:rPr>
              <a:t>5</a:t>
            </a:r>
            <a:r>
              <a:rPr lang="zh-CN" altLang="en-US" sz="800">
                <a:latin typeface="微软雅黑" pitchFamily="34" charset="-122"/>
                <a:ea typeface="微软雅黑" pitchFamily="34" charset="-122"/>
              </a:rPr>
              <a:t>0</a:t>
            </a:r>
            <a:endParaRPr lang="zh-CN" altLang="en-US" sz="800">
              <a:latin typeface="Calibri" pitchFamily="34" charset="0"/>
            </a:endParaRPr>
          </a:p>
        </p:txBody>
      </p:sp>
      <p:sp>
        <p:nvSpPr>
          <p:cNvPr id="215056" name="TextBox 76"/>
          <p:cNvSpPr txBox="1">
            <a:spLocks noChangeArrowheads="1"/>
          </p:cNvSpPr>
          <p:nvPr/>
        </p:nvSpPr>
        <p:spPr bwMode="auto">
          <a:xfrm>
            <a:off x="1844819" y="566148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1370</a:t>
            </a:r>
            <a:endParaRPr lang="zh-CN" altLang="en-US" sz="800">
              <a:latin typeface="Calibri" pitchFamily="34" charset="0"/>
            </a:endParaRPr>
          </a:p>
        </p:txBody>
      </p:sp>
      <p:sp>
        <p:nvSpPr>
          <p:cNvPr id="215057" name="TextBox 76"/>
          <p:cNvSpPr txBox="1">
            <a:spLocks noChangeArrowheads="1"/>
          </p:cNvSpPr>
          <p:nvPr/>
        </p:nvSpPr>
        <p:spPr bwMode="auto">
          <a:xfrm rot="6096869">
            <a:off x="2331602" y="5103115"/>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1900</a:t>
            </a:r>
            <a:endParaRPr lang="zh-CN" altLang="en-US" sz="800">
              <a:latin typeface="Calibri" pitchFamily="34" charset="0"/>
            </a:endParaRPr>
          </a:p>
        </p:txBody>
      </p:sp>
      <p:sp>
        <p:nvSpPr>
          <p:cNvPr id="215058" name="TextBox 76"/>
          <p:cNvSpPr txBox="1">
            <a:spLocks noChangeArrowheads="1"/>
          </p:cNvSpPr>
          <p:nvPr/>
        </p:nvSpPr>
        <p:spPr bwMode="auto">
          <a:xfrm rot="5400000">
            <a:off x="431127" y="192104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3000</a:t>
            </a:r>
            <a:endParaRPr lang="zh-CN" altLang="en-US" sz="800">
              <a:latin typeface="Calibri" pitchFamily="34" charset="0"/>
            </a:endParaRPr>
          </a:p>
        </p:txBody>
      </p:sp>
      <p:sp>
        <p:nvSpPr>
          <p:cNvPr id="215059" name="TextBox 76"/>
          <p:cNvSpPr txBox="1">
            <a:spLocks noChangeArrowheads="1"/>
          </p:cNvSpPr>
          <p:nvPr/>
        </p:nvSpPr>
        <p:spPr bwMode="auto">
          <a:xfrm>
            <a:off x="4300504" y="384439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31</a:t>
            </a:r>
            <a:r>
              <a:rPr lang="en-US" altLang="zh-CN" sz="800">
                <a:latin typeface="微软雅黑" pitchFamily="34" charset="-122"/>
                <a:ea typeface="微软雅黑" pitchFamily="34" charset="-122"/>
              </a:rPr>
              <a:t>60</a:t>
            </a:r>
            <a:endParaRPr lang="zh-CN" altLang="en-US" sz="800">
              <a:latin typeface="Calibri" pitchFamily="34" charset="0"/>
            </a:endParaRPr>
          </a:p>
        </p:txBody>
      </p:sp>
      <p:sp>
        <p:nvSpPr>
          <p:cNvPr id="215060" name="TextBox 76"/>
          <p:cNvSpPr txBox="1">
            <a:spLocks noChangeArrowheads="1"/>
          </p:cNvSpPr>
          <p:nvPr/>
        </p:nvSpPr>
        <p:spPr bwMode="auto">
          <a:xfrm rot="-4829541">
            <a:off x="651039" y="4730193"/>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2080</a:t>
            </a:r>
            <a:endParaRPr lang="zh-CN" altLang="en-US" sz="800">
              <a:latin typeface="Calibri" pitchFamily="34" charset="0"/>
            </a:endParaRPr>
          </a:p>
        </p:txBody>
      </p:sp>
      <p:cxnSp>
        <p:nvCxnSpPr>
          <p:cNvPr id="215061" name="直接箭头连接符 80"/>
          <p:cNvCxnSpPr>
            <a:cxnSpLocks noChangeShapeType="1"/>
          </p:cNvCxnSpPr>
          <p:nvPr/>
        </p:nvCxnSpPr>
        <p:spPr bwMode="auto">
          <a:xfrm rot="10800000">
            <a:off x="3809095" y="2876818"/>
            <a:ext cx="55792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62" name="直接箭头连接符 80"/>
          <p:cNvCxnSpPr>
            <a:cxnSpLocks noChangeShapeType="1"/>
          </p:cNvCxnSpPr>
          <p:nvPr/>
        </p:nvCxnSpPr>
        <p:spPr bwMode="auto">
          <a:xfrm rot="5400000" flipH="1" flipV="1">
            <a:off x="4040767" y="2160493"/>
            <a:ext cx="79911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63" name="TextBox 76"/>
          <p:cNvSpPr txBox="1">
            <a:spLocks noChangeArrowheads="1"/>
          </p:cNvSpPr>
          <p:nvPr/>
        </p:nvSpPr>
        <p:spPr bwMode="auto">
          <a:xfrm rot="5400000">
            <a:off x="4253797" y="2157184"/>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1550</a:t>
            </a:r>
            <a:endParaRPr lang="zh-CN" altLang="en-US" sz="800">
              <a:latin typeface="Calibri" pitchFamily="34" charset="0"/>
            </a:endParaRPr>
          </a:p>
        </p:txBody>
      </p:sp>
      <p:sp>
        <p:nvSpPr>
          <p:cNvPr id="215064" name="TextBox 76"/>
          <p:cNvSpPr txBox="1">
            <a:spLocks noChangeArrowheads="1"/>
          </p:cNvSpPr>
          <p:nvPr/>
        </p:nvSpPr>
        <p:spPr bwMode="auto">
          <a:xfrm>
            <a:off x="3900047" y="292577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1120</a:t>
            </a:r>
            <a:endParaRPr lang="zh-CN" altLang="en-US" sz="800">
              <a:latin typeface="Calibri" pitchFamily="34" charset="0"/>
            </a:endParaRPr>
          </a:p>
        </p:txBody>
      </p:sp>
      <p:cxnSp>
        <p:nvCxnSpPr>
          <p:cNvPr id="215065" name="直接箭头连接符 80"/>
          <p:cNvCxnSpPr>
            <a:cxnSpLocks noChangeShapeType="1"/>
          </p:cNvCxnSpPr>
          <p:nvPr/>
        </p:nvCxnSpPr>
        <p:spPr bwMode="auto">
          <a:xfrm rot="10800000">
            <a:off x="1041189" y="5467107"/>
            <a:ext cx="601364" cy="11086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66" name="TextBox 76"/>
          <p:cNvSpPr txBox="1">
            <a:spLocks noChangeArrowheads="1"/>
          </p:cNvSpPr>
          <p:nvPr/>
        </p:nvSpPr>
        <p:spPr bwMode="auto">
          <a:xfrm rot="584723">
            <a:off x="1151145" y="5539099"/>
            <a:ext cx="35430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1370</a:t>
            </a:r>
            <a:endParaRPr lang="zh-CN" altLang="en-US" sz="800">
              <a:latin typeface="Calibri" pitchFamily="34" charset="0"/>
            </a:endParaRPr>
          </a:p>
        </p:txBody>
      </p:sp>
      <p:cxnSp>
        <p:nvCxnSpPr>
          <p:cNvPr id="215067" name="直接箭头连接符 80"/>
          <p:cNvCxnSpPr>
            <a:cxnSpLocks noChangeShapeType="1"/>
          </p:cNvCxnSpPr>
          <p:nvPr/>
        </p:nvCxnSpPr>
        <p:spPr bwMode="auto">
          <a:xfrm rot="5400000" flipH="1" flipV="1">
            <a:off x="2036049" y="5028019"/>
            <a:ext cx="931582" cy="16832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68" name="直接箭头连接符 80"/>
          <p:cNvCxnSpPr>
            <a:cxnSpLocks noChangeShapeType="1"/>
          </p:cNvCxnSpPr>
          <p:nvPr/>
        </p:nvCxnSpPr>
        <p:spPr bwMode="auto">
          <a:xfrm rot="10800000" flipV="1">
            <a:off x="1205444" y="5220892"/>
            <a:ext cx="31086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69" name="TextBox 76"/>
          <p:cNvSpPr txBox="1">
            <a:spLocks noChangeArrowheads="1"/>
          </p:cNvSpPr>
          <p:nvPr/>
        </p:nvSpPr>
        <p:spPr bwMode="auto">
          <a:xfrm>
            <a:off x="1231237" y="5238170"/>
            <a:ext cx="31086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endParaRPr lang="zh-CN" altLang="en-US" sz="800">
              <a:latin typeface="Calibri" pitchFamily="34" charset="0"/>
            </a:endParaRPr>
          </a:p>
        </p:txBody>
      </p:sp>
      <p:pic>
        <p:nvPicPr>
          <p:cNvPr id="215070" name="Picture 30" descr="F:\2014年\许昌科技馆儿童展厅5月\10月\展品\展品效果图\新\彩虹小屋\彩虹小屋——正视图.t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09059" y="1088526"/>
            <a:ext cx="1786447"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15071" name="直接箭头连接符 80"/>
          <p:cNvCxnSpPr>
            <a:cxnSpLocks noChangeShapeType="1"/>
          </p:cNvCxnSpPr>
          <p:nvPr/>
        </p:nvCxnSpPr>
        <p:spPr bwMode="auto">
          <a:xfrm rot="10800000">
            <a:off x="917658" y="2961770"/>
            <a:ext cx="1609974"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72" name="TextBox 76"/>
          <p:cNvSpPr txBox="1">
            <a:spLocks noChangeArrowheads="1"/>
          </p:cNvSpPr>
          <p:nvPr/>
        </p:nvSpPr>
        <p:spPr bwMode="auto">
          <a:xfrm>
            <a:off x="1573322" y="302224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31</a:t>
            </a:r>
            <a:r>
              <a:rPr lang="en-US" altLang="zh-CN" sz="800">
                <a:latin typeface="微软雅黑" pitchFamily="34" charset="-122"/>
                <a:ea typeface="微软雅黑" pitchFamily="34" charset="-122"/>
              </a:rPr>
              <a:t>60</a:t>
            </a:r>
            <a:endParaRPr lang="zh-CN" altLang="en-US" sz="800">
              <a:latin typeface="Calibri" pitchFamily="34" charset="0"/>
            </a:endParaRPr>
          </a:p>
        </p:txBody>
      </p:sp>
      <p:cxnSp>
        <p:nvCxnSpPr>
          <p:cNvPr id="215073" name="直接箭头连接符 75"/>
          <p:cNvCxnSpPr>
            <a:cxnSpLocks noChangeShapeType="1"/>
          </p:cNvCxnSpPr>
          <p:nvPr/>
        </p:nvCxnSpPr>
        <p:spPr bwMode="auto">
          <a:xfrm rot="5400000">
            <a:off x="50362" y="1940238"/>
            <a:ext cx="1537758"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74" name="直接箭头连接符 80"/>
          <p:cNvCxnSpPr>
            <a:cxnSpLocks noChangeShapeType="1"/>
          </p:cNvCxnSpPr>
          <p:nvPr/>
        </p:nvCxnSpPr>
        <p:spPr bwMode="auto">
          <a:xfrm rot="10800000">
            <a:off x="4367021" y="2876818"/>
            <a:ext cx="50091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15075" name="直接箭头连接符 80"/>
          <p:cNvCxnSpPr>
            <a:cxnSpLocks noChangeShapeType="1"/>
          </p:cNvCxnSpPr>
          <p:nvPr/>
        </p:nvCxnSpPr>
        <p:spPr bwMode="auto">
          <a:xfrm rot="10800000">
            <a:off x="3308185" y="2876818"/>
            <a:ext cx="50091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76" name="TextBox 76"/>
          <p:cNvSpPr txBox="1">
            <a:spLocks noChangeArrowheads="1"/>
          </p:cNvSpPr>
          <p:nvPr/>
        </p:nvSpPr>
        <p:spPr bwMode="auto">
          <a:xfrm>
            <a:off x="4453900" y="292865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1020</a:t>
            </a:r>
            <a:endParaRPr lang="zh-CN" altLang="en-US" sz="800">
              <a:latin typeface="Calibri" pitchFamily="34" charset="0"/>
            </a:endParaRPr>
          </a:p>
        </p:txBody>
      </p:sp>
      <p:sp>
        <p:nvSpPr>
          <p:cNvPr id="215077" name="TextBox 76"/>
          <p:cNvSpPr txBox="1">
            <a:spLocks noChangeArrowheads="1"/>
          </p:cNvSpPr>
          <p:nvPr/>
        </p:nvSpPr>
        <p:spPr bwMode="auto">
          <a:xfrm>
            <a:off x="3389634" y="292865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1020</a:t>
            </a:r>
            <a:endParaRPr lang="zh-CN" altLang="en-US" sz="800">
              <a:latin typeface="Calibri" pitchFamily="34" charset="0"/>
            </a:endParaRPr>
          </a:p>
        </p:txBody>
      </p:sp>
      <p:cxnSp>
        <p:nvCxnSpPr>
          <p:cNvPr id="215078" name="直接箭头连接符 80"/>
          <p:cNvCxnSpPr>
            <a:cxnSpLocks noChangeShapeType="1"/>
          </p:cNvCxnSpPr>
          <p:nvPr/>
        </p:nvCxnSpPr>
        <p:spPr bwMode="auto">
          <a:xfrm rot="10800000" flipV="1">
            <a:off x="1546173" y="2476540"/>
            <a:ext cx="35294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5079" name="TextBox 76"/>
          <p:cNvSpPr txBox="1">
            <a:spLocks noChangeArrowheads="1"/>
          </p:cNvSpPr>
          <p:nvPr/>
        </p:nvSpPr>
        <p:spPr bwMode="auto">
          <a:xfrm>
            <a:off x="1586897" y="2531254"/>
            <a:ext cx="312221"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720</a:t>
            </a:r>
            <a:endParaRPr lang="zh-CN" altLang="en-US" sz="800">
              <a:latin typeface="Calibri" pitchFamily="34" charset="0"/>
            </a:endParaRPr>
          </a:p>
        </p:txBody>
      </p:sp>
      <p:sp>
        <p:nvSpPr>
          <p:cNvPr id="215080" name="TextBox 100"/>
          <p:cNvSpPr txBox="1">
            <a:spLocks noChangeArrowheads="1"/>
          </p:cNvSpPr>
          <p:nvPr/>
        </p:nvSpPr>
        <p:spPr bwMode="auto">
          <a:xfrm>
            <a:off x="6986961" y="3025123"/>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15081" name="TextBox 100"/>
          <p:cNvSpPr txBox="1">
            <a:spLocks noChangeArrowheads="1"/>
          </p:cNvSpPr>
          <p:nvPr/>
        </p:nvSpPr>
        <p:spPr bwMode="auto">
          <a:xfrm>
            <a:off x="3745294" y="6083362"/>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15082" name="TextBox 100"/>
          <p:cNvSpPr txBox="1">
            <a:spLocks noChangeArrowheads="1"/>
          </p:cNvSpPr>
          <p:nvPr/>
        </p:nvSpPr>
        <p:spPr bwMode="auto">
          <a:xfrm>
            <a:off x="3855250" y="3328930"/>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后视图</a:t>
            </a:r>
            <a:endParaRPr lang="en-US" altLang="zh-CN" sz="1100">
              <a:latin typeface="微软雅黑" pitchFamily="34" charset="-122"/>
              <a:ea typeface="微软雅黑" pitchFamily="34" charset="-122"/>
            </a:endParaRPr>
          </a:p>
        </p:txBody>
      </p:sp>
      <p:sp>
        <p:nvSpPr>
          <p:cNvPr id="215083" name="TextBox 100"/>
          <p:cNvSpPr txBox="1">
            <a:spLocks noChangeArrowheads="1"/>
          </p:cNvSpPr>
          <p:nvPr/>
        </p:nvSpPr>
        <p:spPr bwMode="auto">
          <a:xfrm>
            <a:off x="1448435" y="3330371"/>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15084" name="TextBox 100"/>
          <p:cNvSpPr txBox="1">
            <a:spLocks noChangeArrowheads="1"/>
          </p:cNvSpPr>
          <p:nvPr/>
        </p:nvSpPr>
        <p:spPr bwMode="auto">
          <a:xfrm>
            <a:off x="1385990" y="6083362"/>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215085"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15086" name="图片 20" descr="513求救电话.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42150" y="889827"/>
            <a:ext cx="2826278" cy="189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灯片编号占位符 50"/>
          <p:cNvSpPr>
            <a:spLocks noGrp="1"/>
          </p:cNvSpPr>
          <p:nvPr>
            <p:ph type="sldNum" sz="quarter" idx="12"/>
          </p:nvPr>
        </p:nvSpPr>
        <p:spPr/>
        <p:txBody>
          <a:bodyPr/>
          <a:lstStyle/>
          <a:p>
            <a:pPr>
              <a:defRPr/>
            </a:pPr>
            <a:fld id="{9C3D4E9C-1B34-4DAF-9A70-B1B9FF758BBD}" type="slidenum">
              <a:rPr lang="zh-CN" altLang="en-US"/>
              <a:pPr>
                <a:defRPr/>
              </a:pPr>
              <a:t>15</a:t>
            </a:fld>
            <a:endParaRPr lang="zh-CN" altLang="en-US"/>
          </a:p>
        </p:txBody>
      </p:sp>
      <p:pic>
        <p:nvPicPr>
          <p:cNvPr id="48" name="Picture 1" descr="C:\Documents and Settings\Administrator\Application Data\Tencent\Users\128969088\QQ\WinTemp\RichOle\$NM1$$_03A%THLSGC`RK{5I.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715140" y="3786190"/>
            <a:ext cx="1651007" cy="178114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49" name="矩形 48"/>
          <p:cNvSpPr/>
          <p:nvPr/>
        </p:nvSpPr>
        <p:spPr>
          <a:xfrm>
            <a:off x="5286380" y="3429000"/>
            <a:ext cx="3685624" cy="253916"/>
          </a:xfrm>
          <a:prstGeom prst="rect">
            <a:avLst/>
          </a:prstGeom>
        </p:spPr>
        <p:txBody>
          <a:bodyPr wrap="none">
            <a:spAutoFit/>
          </a:bodyPr>
          <a:lstStyle/>
          <a:p>
            <a:r>
              <a:rPr lang="zh-CN" altLang="en-US" sz="1050" b="1" dirty="0" smtClean="0">
                <a:solidFill>
                  <a:srgbClr val="FF0000"/>
                </a:solidFill>
                <a:latin typeface="微软雅黑" pitchFamily="34" charset="-122"/>
                <a:ea typeface="微软雅黑" pitchFamily="34" charset="-122"/>
                <a:sym typeface="Wingdings" pitchFamily="2" charset="2"/>
              </a:rPr>
              <a:t>特别备注：小屋具体形式以下图为准，尺寸图仅作尺寸参考</a:t>
            </a:r>
            <a:endParaRPr lang="zh-CN" altLang="en-US" sz="1050" dirty="0">
              <a:solidFill>
                <a:srgbClr val="FF0000"/>
              </a:solidFill>
            </a:endParaRPr>
          </a:p>
        </p:txBody>
      </p:sp>
    </p:spTree>
    <p:extLst>
      <p:ext uri="{BB962C8B-B14F-4D97-AF65-F5344CB8AC3E}">
        <p14:creationId xmlns:p14="http://schemas.microsoft.com/office/powerpoint/2010/main" val="7270784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16067" name="TextBox 47"/>
          <p:cNvSpPr txBox="1">
            <a:spLocks noChangeArrowheads="1"/>
          </p:cNvSpPr>
          <p:nvPr/>
        </p:nvSpPr>
        <p:spPr bwMode="auto">
          <a:xfrm>
            <a:off x="479191" y="218713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16068"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1606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1607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1607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1607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16077" name="TextBox 33"/>
          <p:cNvSpPr txBox="1">
            <a:spLocks noChangeArrowheads="1"/>
          </p:cNvSpPr>
          <p:nvPr/>
        </p:nvSpPr>
        <p:spPr bwMode="auto">
          <a:xfrm>
            <a:off x="496839" y="2394470"/>
            <a:ext cx="8577930" cy="107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16078" name="TextBox 34"/>
          <p:cNvSpPr txBox="1">
            <a:spLocks noChangeArrowheads="1"/>
          </p:cNvSpPr>
          <p:nvPr/>
        </p:nvSpPr>
        <p:spPr bwMode="auto">
          <a:xfrm>
            <a:off x="479191" y="342828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16079" name="TextBox 35"/>
          <p:cNvSpPr txBox="1">
            <a:spLocks noChangeArrowheads="1"/>
          </p:cNvSpPr>
          <p:nvPr/>
        </p:nvSpPr>
        <p:spPr bwMode="auto">
          <a:xfrm>
            <a:off x="496839" y="3618341"/>
            <a:ext cx="8577930"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16080" name="TextBox 15"/>
          <p:cNvSpPr txBox="1">
            <a:spLocks noChangeArrowheads="1"/>
          </p:cNvSpPr>
          <p:nvPr/>
        </p:nvSpPr>
        <p:spPr bwMode="auto">
          <a:xfrm>
            <a:off x="487337" y="4374261"/>
            <a:ext cx="8656663"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a:t>
            </a:r>
            <a:r>
              <a:rPr lang="zh-CN" altLang="en-US" sz="1100">
                <a:latin typeface="微软雅黑" pitchFamily="34" charset="-122"/>
                <a:ea typeface="微软雅黑" pitchFamily="34" charset="-122"/>
              </a:rPr>
              <a:t>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1KW</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D41B695-EB82-4903-B13C-C7E46B5CE96C}" type="slidenum">
              <a:rPr lang="zh-CN" altLang="en-US"/>
              <a:pPr>
                <a:defRPr/>
              </a:pPr>
              <a:t>16</a:t>
            </a:fld>
            <a:endParaRPr lang="zh-CN" altLang="en-US"/>
          </a:p>
        </p:txBody>
      </p:sp>
    </p:spTree>
    <p:extLst>
      <p:ext uri="{BB962C8B-B14F-4D97-AF65-F5344CB8AC3E}">
        <p14:creationId xmlns:p14="http://schemas.microsoft.com/office/powerpoint/2010/main" val="109741073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TextBox 57"/>
          <p:cNvSpPr txBox="1">
            <a:spLocks noChangeArrowheads="1"/>
          </p:cNvSpPr>
          <p:nvPr/>
        </p:nvSpPr>
        <p:spPr bwMode="auto">
          <a:xfrm>
            <a:off x="479192" y="447795"/>
            <a:ext cx="3420855" cy="335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、台面：地胶，阻燃板基层喷漆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、台体：木板喷漆、阻燃板基层喷漆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smtClean="0">
                <a:latin typeface="微软雅黑" pitchFamily="34" charset="-122"/>
                <a:ea typeface="微软雅黑" pitchFamily="34" charset="-122"/>
              </a:rPr>
              <a:t>60X60X2.0mm</a:t>
            </a:r>
            <a:r>
              <a:rPr lang="zh-CN" altLang="en-US" sz="1100" dirty="0">
                <a:latin typeface="微软雅黑" pitchFamily="34" charset="-122"/>
                <a:ea typeface="微软雅黑" pitchFamily="34" charset="-122"/>
              </a:rPr>
              <a:t>镀锌钢管，</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、灯具</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24</a:t>
            </a:r>
            <a:r>
              <a:rPr lang="zh-CN" altLang="en-US" sz="1100" dirty="0" smtClean="0">
                <a:latin typeface="微软雅黑" pitchFamily="34" charset="-122"/>
                <a:ea typeface="微软雅黑" pitchFamily="34" charset="-122"/>
              </a:rPr>
              <a:t>伏安全电压</a:t>
            </a:r>
            <a:r>
              <a:rPr lang="en-US" altLang="zh-CN" sz="1100" dirty="0" smtClean="0">
                <a:latin typeface="微软雅黑" pitchFamily="34" charset="-122"/>
                <a:ea typeface="微软雅黑" pitchFamily="34" charset="-122"/>
              </a:rPr>
              <a:t>LED</a:t>
            </a:r>
            <a:r>
              <a:rPr lang="zh-CN" altLang="en-US" sz="1100" dirty="0" smtClean="0">
                <a:latin typeface="微软雅黑" pitchFamily="34" charset="-122"/>
                <a:ea typeface="微软雅黑" pitchFamily="34" charset="-122"/>
              </a:rPr>
              <a:t>灯组</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smtClean="0">
                <a:latin typeface="微软雅黑" pitchFamily="34" charset="-122"/>
                <a:ea typeface="微软雅黑" pitchFamily="34" charset="-122"/>
              </a:rPr>
              <a:t>、房子墙板缝隙需安装</a:t>
            </a:r>
            <a:r>
              <a:rPr lang="en-US" altLang="zh-CN" sz="1100" dirty="0" smtClean="0">
                <a:latin typeface="微软雅黑" pitchFamily="34" charset="-122"/>
                <a:ea typeface="微软雅黑" pitchFamily="34" charset="-122"/>
              </a:rPr>
              <a:t>12</a:t>
            </a:r>
            <a:r>
              <a:rPr lang="zh-CN" altLang="en-US" sz="1100" dirty="0" smtClean="0">
                <a:latin typeface="微软雅黑" pitchFamily="34" charset="-122"/>
                <a:ea typeface="微软雅黑" pitchFamily="34" charset="-122"/>
              </a:rPr>
              <a:t>厘钢化玻璃</a:t>
            </a: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1709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1709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1709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1709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17099" name="TextBox 64"/>
          <p:cNvSpPr txBox="1">
            <a:spLocks noChangeArrowheads="1"/>
          </p:cNvSpPr>
          <p:nvPr/>
        </p:nvSpPr>
        <p:spPr bwMode="auto">
          <a:xfrm>
            <a:off x="4572000" y="447794"/>
            <a:ext cx="4240774"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壁挂安装基础：根据展品公司提供的预埋件及图纸技术文件负责预埋件安装</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sp>
        <p:nvSpPr>
          <p:cNvPr id="18" name="灯片编号占位符 17"/>
          <p:cNvSpPr>
            <a:spLocks noGrp="1"/>
          </p:cNvSpPr>
          <p:nvPr>
            <p:ph type="sldNum" sz="quarter" idx="12"/>
          </p:nvPr>
        </p:nvSpPr>
        <p:spPr/>
        <p:txBody>
          <a:bodyPr/>
          <a:lstStyle/>
          <a:p>
            <a:pPr>
              <a:defRPr/>
            </a:pPr>
            <a:fld id="{623D0043-BED9-40C3-B220-EA6C88D10CAD}" type="slidenum">
              <a:rPr lang="zh-CN" altLang="en-US"/>
              <a:pPr>
                <a:defRPr/>
              </a:pPr>
              <a:t>17</a:t>
            </a:fld>
            <a:endParaRPr lang="zh-CN" altLang="en-US"/>
          </a:p>
        </p:txBody>
      </p:sp>
      <p:pic>
        <p:nvPicPr>
          <p:cNvPr id="14"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70103" y="3212976"/>
            <a:ext cx="2731896" cy="294723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77394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XC01-2-06  </a:t>
            </a:r>
            <a:r>
              <a:rPr lang="zh-CN" altLang="en-US" sz="1200" b="1" dirty="0">
                <a:latin typeface="微软雅黑" pitchFamily="34" charset="-122"/>
                <a:ea typeface="微软雅黑" pitchFamily="34" charset="-122"/>
              </a:rPr>
              <a:t>万丈深渊</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18115" name="TextBox 17"/>
          <p:cNvSpPr txBox="1">
            <a:spLocks noChangeArrowheads="1"/>
          </p:cNvSpPr>
          <p:nvPr/>
        </p:nvSpPr>
        <p:spPr bwMode="auto">
          <a:xfrm>
            <a:off x="4789198" y="499628"/>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儿童在深井处向下看，会有山洞无限深的错觉景象。由于光线在镜面之间的多次反射形成无穷的影像，从而给儿童带来视错觉，形成无限的深度。</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18116" name="TextBox 19"/>
          <p:cNvSpPr txBox="1">
            <a:spLocks noChangeArrowheads="1"/>
          </p:cNvSpPr>
          <p:nvPr/>
        </p:nvSpPr>
        <p:spPr bwMode="auto">
          <a:xfrm>
            <a:off x="4789198" y="1788293"/>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设置万丈深渊的深井，由于光线在镜面之间的多次反射形成无穷的影像，从而给儿童带来视错觉，形成无限的深度。给儿童造成山洞无限深的错觉。</a:t>
            </a:r>
            <a:endParaRPr lang="zh-CN" altLang="en-US" sz="1100">
              <a:latin typeface="Calibri" pitchFamily="34" charset="0"/>
            </a:endParaRPr>
          </a:p>
        </p:txBody>
      </p:sp>
      <p:sp>
        <p:nvSpPr>
          <p:cNvPr id="21811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1811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1812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1812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18122" name="TextBox 64"/>
          <p:cNvSpPr txBox="1">
            <a:spLocks noChangeArrowheads="1"/>
          </p:cNvSpPr>
          <p:nvPr/>
        </p:nvSpPr>
        <p:spPr bwMode="auto">
          <a:xfrm>
            <a:off x="4789198" y="1422571"/>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本展项涉及的科学原理有镜面反射和压感装置。</a:t>
            </a: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18123"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218124" name="TextBox 14"/>
          <p:cNvSpPr txBox="1">
            <a:spLocks noChangeArrowheads="1"/>
          </p:cNvSpPr>
          <p:nvPr/>
        </p:nvSpPr>
        <p:spPr bwMode="auto">
          <a:xfrm>
            <a:off x="4755261" y="2760191"/>
            <a:ext cx="3970635" cy="6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儿童踩上通电玻璃后，接通电源，玻璃变为透明，儿童向下会看到由于镜面形成</a:t>
            </a:r>
            <a:r>
              <a:rPr lang="zh-CN" altLang="en-US" sz="1100" smtClean="0">
                <a:latin typeface="微软雅黑" pitchFamily="34" charset="-122"/>
                <a:ea typeface="微软雅黑" pitchFamily="34" charset="-122"/>
              </a:rPr>
              <a:t>的</a:t>
            </a:r>
            <a:r>
              <a:rPr lang="en-US" altLang="zh-CN" sz="1100" smtClean="0">
                <a:latin typeface="微软雅黑" pitchFamily="34" charset="-122"/>
                <a:ea typeface="微软雅黑" pitchFamily="34" charset="-122"/>
              </a:rPr>
              <a:t>”</a:t>
            </a:r>
            <a:r>
              <a:rPr lang="zh-CN" altLang="en-US" sz="1100" smtClean="0">
                <a:latin typeface="微软雅黑" pitchFamily="34" charset="-122"/>
                <a:ea typeface="微软雅黑" pitchFamily="34" charset="-122"/>
              </a:rPr>
              <a:t>万</a:t>
            </a:r>
            <a:r>
              <a:rPr lang="zh-CN" altLang="en-US" sz="1100">
                <a:latin typeface="微软雅黑" pitchFamily="34" charset="-122"/>
                <a:ea typeface="微软雅黑" pitchFamily="34" charset="-122"/>
              </a:rPr>
              <a:t>丈深</a:t>
            </a:r>
            <a:r>
              <a:rPr lang="zh-CN" altLang="en-US" sz="1100" smtClean="0">
                <a:latin typeface="微软雅黑" pitchFamily="34" charset="-122"/>
                <a:ea typeface="微软雅黑" pitchFamily="34" charset="-122"/>
              </a:rPr>
              <a:t>渊</a:t>
            </a:r>
            <a:r>
              <a:rPr lang="en-US" altLang="zh-CN" sz="1100" smtClean="0">
                <a:latin typeface="微软雅黑" pitchFamily="34" charset="-122"/>
                <a:ea typeface="微软雅黑" pitchFamily="34" charset="-122"/>
              </a:rPr>
              <a:t>”</a:t>
            </a:r>
            <a:r>
              <a:rPr lang="zh-CN" altLang="en-US" sz="1100" smtClean="0">
                <a:latin typeface="微软雅黑" pitchFamily="34" charset="-122"/>
                <a:ea typeface="微软雅黑" pitchFamily="34" charset="-122"/>
              </a:rPr>
              <a:t>。</a:t>
            </a:r>
            <a:endParaRPr lang="en-US" altLang="zh-CN" sz="1100">
              <a:latin typeface="微软雅黑" pitchFamily="34" charset="-122"/>
              <a:ea typeface="微软雅黑" pitchFamily="34" charset="-122"/>
            </a:endParaRPr>
          </a:p>
        </p:txBody>
      </p:sp>
      <p:sp>
        <p:nvSpPr>
          <p:cNvPr id="21812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18129"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10613" name="Picture 2" descr="C:\Documents and Settings\Administrator\Application Data\Tencent\Users\128969088\QQ\WinTemp\RichOle\]B@H1@%3OCE8(X53}OJY~~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90530" y="4858050"/>
            <a:ext cx="1262458" cy="1693262"/>
          </a:xfrm>
          <a:prstGeom prst="rect">
            <a:avLst/>
          </a:prstGeom>
          <a:noFill/>
          <a:ln w="9525">
            <a:solidFill>
              <a:schemeClr val="bg2">
                <a:lumMod val="50000"/>
              </a:schemeClr>
            </a:solidFill>
            <a:miter lim="800000"/>
            <a:headEnd/>
            <a:tailEnd/>
          </a:ln>
        </p:spPr>
      </p:pic>
      <p:sp>
        <p:nvSpPr>
          <p:cNvPr id="21813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18132"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141936" y="569351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1813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18138" name="Picture 1" descr="C:\Documents and Settings\Administrator\Application Data\Tencent\Users\128969088\QQ\WinTemp\RichOle\$NM1$$_03A%THLSGC`RK{5I.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11771" y="971899"/>
            <a:ext cx="3332618" cy="35953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1" name="灯片编号占位符 30"/>
          <p:cNvSpPr>
            <a:spLocks noGrp="1"/>
          </p:cNvSpPr>
          <p:nvPr>
            <p:ph type="sldNum" sz="quarter" idx="12"/>
          </p:nvPr>
        </p:nvSpPr>
        <p:spPr/>
        <p:txBody>
          <a:bodyPr/>
          <a:lstStyle/>
          <a:p>
            <a:pPr>
              <a:defRPr/>
            </a:pPr>
            <a:fld id="{84A796C7-8189-4F70-AA50-7C2826FBF20B}" type="slidenum">
              <a:rPr lang="zh-CN" altLang="en-US"/>
              <a:pPr>
                <a:defRPr/>
              </a:pPr>
              <a:t>18</a:t>
            </a:fld>
            <a:endParaRPr lang="zh-CN" altLang="en-US"/>
          </a:p>
        </p:txBody>
      </p:sp>
    </p:spTree>
    <p:extLst>
      <p:ext uri="{BB962C8B-B14F-4D97-AF65-F5344CB8AC3E}">
        <p14:creationId xmlns:p14="http://schemas.microsoft.com/office/powerpoint/2010/main" val="19098077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1913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19140"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00914" y="1907800"/>
            <a:ext cx="2595506" cy="267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1"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7" name="直接连接符 36"/>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19143" name="Picture 1" descr="C:\Documents and Settings\Administrator\Application Data\Tencent\Users\128969088\QQ\WinTemp\RichOle\$NM1$$_03A%THLSGC`RK{5I.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01855" y="3424776"/>
            <a:ext cx="2329439" cy="1207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19144" name="组合 19"/>
          <p:cNvGrpSpPr>
            <a:grpSpLocks/>
          </p:cNvGrpSpPr>
          <p:nvPr/>
        </p:nvGrpSpPr>
        <p:grpSpPr bwMode="auto">
          <a:xfrm>
            <a:off x="3746651" y="4783186"/>
            <a:ext cx="2161112" cy="219656"/>
            <a:chOff x="6092825" y="4173538"/>
            <a:chExt cx="2387600" cy="242179"/>
          </a:xfrm>
        </p:grpSpPr>
        <p:cxnSp>
          <p:nvCxnSpPr>
            <p:cNvPr id="219157" name="直接箭头连接符 80"/>
            <p:cNvCxnSpPr>
              <a:cxnSpLocks noChangeShapeType="1"/>
            </p:cNvCxnSpPr>
            <p:nvPr/>
          </p:nvCxnSpPr>
          <p:spPr bwMode="auto">
            <a:xfrm rot="10800000">
              <a:off x="6092825" y="4173538"/>
              <a:ext cx="238760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9158" name="TextBox 97"/>
            <p:cNvSpPr txBox="1">
              <a:spLocks noChangeArrowheads="1"/>
            </p:cNvSpPr>
            <p:nvPr/>
          </p:nvSpPr>
          <p:spPr bwMode="auto">
            <a:xfrm>
              <a:off x="7173915" y="4229100"/>
              <a:ext cx="596900" cy="18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smtClean="0">
                  <a:latin typeface="微软雅黑" pitchFamily="34" charset="-122"/>
                  <a:ea typeface="微软雅黑" pitchFamily="34" charset="-122"/>
                </a:rPr>
                <a:t>1200</a:t>
              </a:r>
              <a:endParaRPr lang="en-US" altLang="zh-CN" sz="800">
                <a:latin typeface="Calibri" pitchFamily="34" charset="0"/>
              </a:endParaRPr>
            </a:p>
          </p:txBody>
        </p:sp>
      </p:grpSp>
      <p:grpSp>
        <p:nvGrpSpPr>
          <p:cNvPr id="219145" name="组合 18"/>
          <p:cNvGrpSpPr>
            <a:grpSpLocks/>
          </p:cNvGrpSpPr>
          <p:nvPr/>
        </p:nvGrpSpPr>
        <p:grpSpPr bwMode="auto">
          <a:xfrm>
            <a:off x="6012160" y="4122327"/>
            <a:ext cx="252295" cy="855270"/>
            <a:chOff x="8640686" y="3389313"/>
            <a:chExt cx="198160" cy="1244719"/>
          </a:xfrm>
        </p:grpSpPr>
        <p:cxnSp>
          <p:nvCxnSpPr>
            <p:cNvPr id="219155" name="直接箭头连接符 80"/>
            <p:cNvCxnSpPr>
              <a:cxnSpLocks noChangeShapeType="1"/>
            </p:cNvCxnSpPr>
            <p:nvPr/>
          </p:nvCxnSpPr>
          <p:spPr bwMode="auto">
            <a:xfrm rot="16200000" flipV="1">
              <a:off x="8370887" y="3727451"/>
              <a:ext cx="6762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9156" name="TextBox 97"/>
            <p:cNvSpPr txBox="1">
              <a:spLocks noChangeArrowheads="1"/>
            </p:cNvSpPr>
            <p:nvPr/>
          </p:nvSpPr>
          <p:spPr bwMode="auto">
            <a:xfrm rot="5400000">
              <a:off x="8189272" y="3984459"/>
              <a:ext cx="1100987" cy="19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smtClean="0">
                  <a:latin typeface="微软雅黑" pitchFamily="34" charset="-122"/>
                  <a:ea typeface="微软雅黑" pitchFamily="34" charset="-122"/>
                </a:rPr>
                <a:t>300</a:t>
              </a:r>
              <a:endParaRPr lang="en-US" altLang="zh-CN" sz="800">
                <a:latin typeface="Calibri" pitchFamily="34" charset="0"/>
              </a:endParaRPr>
            </a:p>
          </p:txBody>
        </p:sp>
      </p:grpSp>
      <p:sp>
        <p:nvSpPr>
          <p:cNvPr id="219146" name="TextBox 100"/>
          <p:cNvSpPr txBox="1">
            <a:spLocks noChangeArrowheads="1"/>
          </p:cNvSpPr>
          <p:nvPr/>
        </p:nvSpPr>
        <p:spPr bwMode="auto">
          <a:xfrm>
            <a:off x="1486444" y="5397994"/>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19147" name="TextBox 100"/>
          <p:cNvSpPr txBox="1">
            <a:spLocks noChangeArrowheads="1"/>
          </p:cNvSpPr>
          <p:nvPr/>
        </p:nvSpPr>
        <p:spPr bwMode="auto">
          <a:xfrm>
            <a:off x="4669739" y="5397994"/>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219148"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19149" name="组合 20"/>
          <p:cNvGrpSpPr>
            <a:grpSpLocks/>
          </p:cNvGrpSpPr>
          <p:nvPr/>
        </p:nvGrpSpPr>
        <p:grpSpPr bwMode="auto">
          <a:xfrm>
            <a:off x="954310" y="4783186"/>
            <a:ext cx="2161112" cy="219656"/>
            <a:chOff x="6092825" y="4173538"/>
            <a:chExt cx="2387600" cy="242179"/>
          </a:xfrm>
        </p:grpSpPr>
        <p:cxnSp>
          <p:nvCxnSpPr>
            <p:cNvPr id="219153" name="直接箭头连接符 80"/>
            <p:cNvCxnSpPr>
              <a:cxnSpLocks noChangeShapeType="1"/>
            </p:cNvCxnSpPr>
            <p:nvPr/>
          </p:nvCxnSpPr>
          <p:spPr bwMode="auto">
            <a:xfrm rot="10800000">
              <a:off x="6092825" y="4173538"/>
              <a:ext cx="238760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19154" name="TextBox 97"/>
            <p:cNvSpPr txBox="1">
              <a:spLocks noChangeArrowheads="1"/>
            </p:cNvSpPr>
            <p:nvPr/>
          </p:nvSpPr>
          <p:spPr bwMode="auto">
            <a:xfrm>
              <a:off x="7173915" y="4229100"/>
              <a:ext cx="596900" cy="18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smtClean="0">
                  <a:latin typeface="微软雅黑" pitchFamily="34" charset="-122"/>
                  <a:ea typeface="微软雅黑" pitchFamily="34" charset="-122"/>
                </a:rPr>
                <a:t>1200</a:t>
              </a:r>
              <a:endParaRPr lang="en-US" altLang="zh-CN" sz="800">
                <a:latin typeface="Calibri" pitchFamily="34" charset="0"/>
              </a:endParaRPr>
            </a:p>
          </p:txBody>
        </p:sp>
      </p:grpSp>
      <p:pic>
        <p:nvPicPr>
          <p:cNvPr id="219150" name="Picture 1" descr="C:\Documents and Settings\Administrator\Application Data\Tencent\Users\128969088\QQ\WinTemp\RichOle\$NM1$$_03A%THLSGC`RK{5I.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75176" y="1005014"/>
            <a:ext cx="3225378" cy="269107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19151" name="TextBox 100"/>
          <p:cNvSpPr txBox="1">
            <a:spLocks noChangeArrowheads="1"/>
          </p:cNvSpPr>
          <p:nvPr/>
        </p:nvSpPr>
        <p:spPr bwMode="auto">
          <a:xfrm>
            <a:off x="6518630" y="3986942"/>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7" name="灯片编号占位符 26"/>
          <p:cNvSpPr>
            <a:spLocks noGrp="1"/>
          </p:cNvSpPr>
          <p:nvPr>
            <p:ph type="sldNum" sz="quarter" idx="12"/>
          </p:nvPr>
        </p:nvSpPr>
        <p:spPr/>
        <p:txBody>
          <a:bodyPr/>
          <a:lstStyle/>
          <a:p>
            <a:pPr>
              <a:defRPr/>
            </a:pPr>
            <a:fld id="{6A20B170-8150-4686-9E5E-EB385AD218E9}" type="slidenum">
              <a:rPr lang="zh-CN" altLang="en-US"/>
              <a:pPr>
                <a:defRPr/>
              </a:pPr>
              <a:t>19</a:t>
            </a:fld>
            <a:endParaRPr lang="zh-CN" altLang="en-US"/>
          </a:p>
        </p:txBody>
      </p:sp>
    </p:spTree>
    <p:extLst>
      <p:ext uri="{BB962C8B-B14F-4D97-AF65-F5344CB8AC3E}">
        <p14:creationId xmlns:p14="http://schemas.microsoft.com/office/powerpoint/2010/main" val="38475051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483264" y="499628"/>
            <a:ext cx="4946665" cy="611183"/>
          </a:xfrm>
          <a:prstGeom prst="rect">
            <a:avLst/>
          </a:prstGeom>
          <a:noFill/>
        </p:spPr>
        <p:txBody>
          <a:bodyPr lIns="56634" tIns="28316" rIns="56634" bIns="28316">
            <a:spAutoFit/>
          </a:bodyPr>
          <a:lstStyle/>
          <a:p>
            <a:pPr defTabSz="912626">
              <a:defRPr/>
            </a:pPr>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ea typeface="宋体" charset="-122"/>
                <a:cs typeface="Times New Roman" pitchFamily="18" charset="0"/>
                <a:sym typeface="微软雅黑" pitchFamily="34" charset="-122"/>
              </a:rPr>
              <a:t>  XC01-2-02  </a:t>
            </a:r>
            <a:r>
              <a:rPr lang="zh-CN" altLang="en-US" sz="1200" b="1" dirty="0">
                <a:solidFill>
                  <a:schemeClr val="tx1">
                    <a:lumMod val="85000"/>
                    <a:lumOff val="15000"/>
                  </a:schemeClr>
                </a:solidFill>
                <a:latin typeface="微软雅黑" pitchFamily="34" charset="-122"/>
                <a:ea typeface="微软雅黑" pitchFamily="34" charset="-122"/>
                <a:sym typeface="微软雅黑" pitchFamily="34" charset="-122"/>
              </a:rPr>
              <a:t>你的家我的家</a:t>
            </a:r>
            <a:endParaRPr lang="en-US" altLang="zh-CN" sz="1200" b="1" dirty="0">
              <a:latin typeface="微软雅黑" pitchFamily="34" charset="-122"/>
              <a:ea typeface="微软雅黑" pitchFamily="34" charset="-122"/>
            </a:endParaRPr>
          </a:p>
          <a:p>
            <a:pPr defTabSz="912626">
              <a:defRPr/>
            </a:pPr>
            <a:endParaRPr lang="en-US" altLang="zh-CN" sz="1200" b="1" dirty="0">
              <a:latin typeface="微软雅黑" pitchFamily="34" charset="-122"/>
              <a:ea typeface="微软雅黑" pitchFamily="34" charset="-122"/>
            </a:endParaRPr>
          </a:p>
          <a:p>
            <a:pPr defTabSz="912626">
              <a:defRPr/>
            </a:pPr>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197635" name="TextBox 17"/>
          <p:cNvSpPr txBox="1">
            <a:spLocks noChangeArrowheads="1"/>
          </p:cNvSpPr>
          <p:nvPr/>
        </p:nvSpPr>
        <p:spPr bwMode="auto">
          <a:xfrm>
            <a:off x="4789198" y="499628"/>
            <a:ext cx="4022220" cy="28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以壁画形式展示</a:t>
            </a:r>
            <a:r>
              <a:rPr lang="zh-CN" altLang="en-US" sz="1100" dirty="0">
                <a:latin typeface="微软雅黑" pitchFamily="34" charset="-122"/>
                <a:ea typeface="微软雅黑" pitchFamily="34" charset="-122"/>
                <a:sym typeface="微软雅黑" pitchFamily="34" charset="-122"/>
              </a:rPr>
              <a:t>家里房子的组成部分，有了房子我们不会被雨淋和太阳晒。第一步需要有个屋顶，但是刮起风怎么办？我们需要一种能挡风的东西，这就是墙壁。有了屋顶和墙壁我们都过的舒舒服服的生活。有了门，我们可以放心的出门、睡觉；有了地板，地面不会凸凹不平和潮湿；有了窗我们可以看到外面的世界，风可以吹进来；房子还需要可以煮饭的厨房。除了睡觉、休息、吃饭，还有一件非常重要的事情，那就是大小便，为了不把房子弄脏，我们需要在房子里面建一个厕所。这样，在我们的思考和钻研下，房子变成了一个很大的生活工具，将来，我们还会想出更多的方法，让房子住起来更加方便。</a:t>
            </a:r>
            <a:endParaRPr lang="en-US" altLang="zh-CN" sz="1100" dirty="0">
              <a:latin typeface="微软雅黑" pitchFamily="34" charset="-122"/>
              <a:ea typeface="微软雅黑" pitchFamily="34" charset="-122"/>
              <a:sym typeface="微软雅黑" pitchFamily="34" charset="-122"/>
            </a:endParaRPr>
          </a:p>
        </p:txBody>
      </p:sp>
      <p:sp>
        <p:nvSpPr>
          <p:cNvPr id="197636" name="TextBox 19"/>
          <p:cNvSpPr txBox="1">
            <a:spLocks noChangeArrowheads="1"/>
          </p:cNvSpPr>
          <p:nvPr/>
        </p:nvSpPr>
        <p:spPr bwMode="auto">
          <a:xfrm>
            <a:off x="4804130" y="4335385"/>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sym typeface="微软雅黑" pitchFamily="34" charset="-122"/>
              </a:rPr>
              <a:t>壁画</a:t>
            </a:r>
          </a:p>
        </p:txBody>
      </p:sp>
      <p:sp>
        <p:nvSpPr>
          <p:cNvPr id="19763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9763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9764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9764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197642" name="TextBox 64"/>
          <p:cNvSpPr txBox="1">
            <a:spLocks noChangeArrowheads="1"/>
          </p:cNvSpPr>
          <p:nvPr/>
        </p:nvSpPr>
        <p:spPr bwMode="auto">
          <a:xfrm>
            <a:off x="4806845" y="3289550"/>
            <a:ext cx="4022219" cy="8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为了生活得舒适和方便，我们在房子里面想了很多办法，这样我们可以在房子里休息、睡觉、吃饭、上厕所。通过壁画了解家的结构。</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97643" name="TextBox 14"/>
          <p:cNvSpPr txBox="1">
            <a:spLocks noChangeArrowheads="1"/>
          </p:cNvSpPr>
          <p:nvPr/>
        </p:nvSpPr>
        <p:spPr bwMode="auto">
          <a:xfrm>
            <a:off x="4782411" y="5567895"/>
            <a:ext cx="1608616" cy="84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   </a:t>
            </a:r>
          </a:p>
        </p:txBody>
      </p:sp>
      <p:sp>
        <p:nvSpPr>
          <p:cNvPr id="197644" name="TextBox 14"/>
          <p:cNvSpPr txBox="1">
            <a:spLocks noChangeArrowheads="1"/>
          </p:cNvSpPr>
          <p:nvPr/>
        </p:nvSpPr>
        <p:spPr bwMode="auto">
          <a:xfrm>
            <a:off x="4786482" y="4747182"/>
            <a:ext cx="3970636"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sym typeface="微软雅黑" pitchFamily="34" charset="-122"/>
              </a:rPr>
              <a:t>观看</a:t>
            </a:r>
            <a:endParaRPr lang="en-US" altLang="zh-CN" sz="1100">
              <a:latin typeface="微软雅黑" pitchFamily="34" charset="-122"/>
              <a:ea typeface="微软雅黑" pitchFamily="34" charset="-122"/>
              <a:sym typeface="微软雅黑" pitchFamily="34" charset="-122"/>
            </a:endParaRPr>
          </a:p>
        </p:txBody>
      </p:sp>
      <p:sp>
        <p:nvSpPr>
          <p:cNvPr id="19764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97649" name="TextBox 14"/>
          <p:cNvSpPr txBox="1">
            <a:spLocks noChangeArrowheads="1"/>
          </p:cNvSpPr>
          <p:nvPr/>
        </p:nvSpPr>
        <p:spPr bwMode="auto">
          <a:xfrm>
            <a:off x="478241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97650"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97651" name="图片 24"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椭圆 35"/>
          <p:cNvSpPr/>
          <p:nvPr/>
        </p:nvSpPr>
        <p:spPr>
          <a:xfrm>
            <a:off x="973591" y="591234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97655" name="Picture 9" descr="C:\Users\Administrator\Desktop\房子\IMG_4649_调整大小.JPG"/>
          <p:cNvPicPr>
            <a:picLocks noChangeAspect="1" noChangeArrowheads="1"/>
          </p:cNvPicPr>
          <p:nvPr/>
        </p:nvPicPr>
        <p:blipFill>
          <a:blip r:embed="rId3" cstate="email">
            <a:lum bright="10000" contrast="30000"/>
            <a:extLst>
              <a:ext uri="{28A0092B-C50C-407E-A947-70E740481C1C}">
                <a14:useLocalDpi xmlns:a14="http://schemas.microsoft.com/office/drawing/2010/main"/>
              </a:ext>
            </a:extLst>
          </a:blip>
          <a:srcRect/>
          <a:stretch>
            <a:fillRect/>
          </a:stretch>
        </p:blipFill>
        <p:spPr bwMode="auto">
          <a:xfrm>
            <a:off x="600008" y="1442729"/>
            <a:ext cx="1745722" cy="1913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56" name="Picture 10" descr="C:\Users\Administrator\Desktop\房子\IMG_4654_调整大小.JPG"/>
          <p:cNvPicPr>
            <a:picLocks noChangeAspect="1" noChangeArrowheads="1"/>
          </p:cNvPicPr>
          <p:nvPr/>
        </p:nvPicPr>
        <p:blipFill>
          <a:blip r:embed="rId4" cstate="email">
            <a:lum bright="10000" contrast="30000"/>
            <a:extLst>
              <a:ext uri="{28A0092B-C50C-407E-A947-70E740481C1C}">
                <a14:useLocalDpi xmlns:a14="http://schemas.microsoft.com/office/drawing/2010/main"/>
              </a:ext>
            </a:extLst>
          </a:blip>
          <a:srcRect/>
          <a:stretch>
            <a:fillRect/>
          </a:stretch>
        </p:blipFill>
        <p:spPr bwMode="auto">
          <a:xfrm>
            <a:off x="2629444" y="5541978"/>
            <a:ext cx="1304540" cy="88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57" name="Picture 11" descr="C:\Users\Administrator\Desktop\房子\IMG_4656_调整大小.JPG"/>
          <p:cNvPicPr>
            <a:picLocks noChangeAspect="1" noChangeArrowheads="1"/>
          </p:cNvPicPr>
          <p:nvPr/>
        </p:nvPicPr>
        <p:blipFill>
          <a:blip r:embed="rId5" cstate="email">
            <a:lum bright="10000" contrast="30000"/>
            <a:extLst>
              <a:ext uri="{28A0092B-C50C-407E-A947-70E740481C1C}">
                <a14:useLocalDpi xmlns:a14="http://schemas.microsoft.com/office/drawing/2010/main"/>
              </a:ext>
            </a:extLst>
          </a:blip>
          <a:srcRect/>
          <a:stretch>
            <a:fillRect/>
          </a:stretch>
        </p:blipFill>
        <p:spPr bwMode="auto">
          <a:xfrm>
            <a:off x="590505" y="3516111"/>
            <a:ext cx="1764727" cy="1166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58" name="Picture 13" descr="C:\Users\Administrator\Desktop\房子\IMG_4653_调整大小.JPG"/>
          <p:cNvPicPr>
            <a:picLocks noChangeAspect="1" noChangeArrowheads="1"/>
          </p:cNvPicPr>
          <p:nvPr/>
        </p:nvPicPr>
        <p:blipFill>
          <a:blip r:embed="rId6" cstate="email">
            <a:lum bright="10000" contrast="30000"/>
            <a:extLst>
              <a:ext uri="{28A0092B-C50C-407E-A947-70E740481C1C}">
                <a14:useLocalDpi xmlns:a14="http://schemas.microsoft.com/office/drawing/2010/main"/>
              </a:ext>
            </a:extLst>
          </a:blip>
          <a:srcRect/>
          <a:stretch>
            <a:fillRect/>
          </a:stretch>
        </p:blipFill>
        <p:spPr bwMode="auto">
          <a:xfrm>
            <a:off x="2628086" y="4165483"/>
            <a:ext cx="1290966" cy="1183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59" name="Picture 14" descr="C:\Users\Administrator\Desktop\房子\IMG_4652_调整大小.JPG"/>
          <p:cNvPicPr>
            <a:picLocks noChangeAspect="1" noChangeArrowheads="1"/>
          </p:cNvPicPr>
          <p:nvPr/>
        </p:nvPicPr>
        <p:blipFill>
          <a:blip r:embed="rId7" cstate="email">
            <a:lum bright="10000" contrast="30000"/>
            <a:extLst>
              <a:ext uri="{28A0092B-C50C-407E-A947-70E740481C1C}">
                <a14:useLocalDpi xmlns:a14="http://schemas.microsoft.com/office/drawing/2010/main"/>
              </a:ext>
            </a:extLst>
          </a:blip>
          <a:srcRect/>
          <a:stretch>
            <a:fillRect/>
          </a:stretch>
        </p:blipFill>
        <p:spPr bwMode="auto">
          <a:xfrm>
            <a:off x="2636231" y="2731393"/>
            <a:ext cx="1296396" cy="123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7660" name="Picture 15" descr="C:\Users\Administrator\Desktop\房子\IMG_4650_调整大小.JPG"/>
          <p:cNvPicPr>
            <a:picLocks noChangeAspect="1" noChangeArrowheads="1"/>
          </p:cNvPicPr>
          <p:nvPr/>
        </p:nvPicPr>
        <p:blipFill>
          <a:blip r:embed="rId8" cstate="email">
            <a:lum bright="10000" contrast="30000"/>
            <a:extLst>
              <a:ext uri="{28A0092B-C50C-407E-A947-70E740481C1C}">
                <a14:useLocalDpi xmlns:a14="http://schemas.microsoft.com/office/drawing/2010/main"/>
              </a:ext>
            </a:extLst>
          </a:blip>
          <a:srcRect/>
          <a:stretch>
            <a:fillRect/>
          </a:stretch>
        </p:blipFill>
        <p:spPr bwMode="auto">
          <a:xfrm>
            <a:off x="2628085" y="1447049"/>
            <a:ext cx="1303183" cy="1069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7661"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3" name="灯片编号占位符 32"/>
          <p:cNvSpPr>
            <a:spLocks noGrp="1"/>
          </p:cNvSpPr>
          <p:nvPr>
            <p:ph type="sldNum" sz="quarter" idx="12"/>
          </p:nvPr>
        </p:nvSpPr>
        <p:spPr/>
        <p:txBody>
          <a:bodyPr/>
          <a:lstStyle/>
          <a:p>
            <a:pPr>
              <a:defRPr/>
            </a:pPr>
            <a:fld id="{E49B5A68-96DE-42C8-9ED7-4990A029309E}" type="slidenum">
              <a:rPr lang="zh-CN" altLang="en-US"/>
              <a:pPr>
                <a:defRPr/>
              </a:pPr>
              <a:t>2</a:t>
            </a:fld>
            <a:endParaRPr lang="zh-CN" altLang="en-US"/>
          </a:p>
        </p:txBody>
      </p:sp>
    </p:spTree>
    <p:extLst>
      <p:ext uri="{BB962C8B-B14F-4D97-AF65-F5344CB8AC3E}">
        <p14:creationId xmlns:p14="http://schemas.microsoft.com/office/powerpoint/2010/main" val="39201105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20163" name="TextBox 47"/>
          <p:cNvSpPr txBox="1">
            <a:spLocks noChangeArrowheads="1"/>
          </p:cNvSpPr>
          <p:nvPr/>
        </p:nvSpPr>
        <p:spPr bwMode="auto">
          <a:xfrm>
            <a:off x="487336" y="170910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20164" name="TextBox 57"/>
          <p:cNvSpPr txBox="1">
            <a:spLocks noChangeArrowheads="1"/>
          </p:cNvSpPr>
          <p:nvPr/>
        </p:nvSpPr>
        <p:spPr bwMode="auto">
          <a:xfrm>
            <a:off x="504983" y="659451"/>
            <a:ext cx="8639017"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2016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016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016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016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0173" name="TextBox 33"/>
          <p:cNvSpPr txBox="1">
            <a:spLocks noChangeArrowheads="1"/>
          </p:cNvSpPr>
          <p:nvPr/>
        </p:nvSpPr>
        <p:spPr bwMode="auto">
          <a:xfrm>
            <a:off x="513129" y="1933717"/>
            <a:ext cx="8630872" cy="10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20174" name="TextBox 34"/>
          <p:cNvSpPr txBox="1">
            <a:spLocks noChangeArrowheads="1"/>
          </p:cNvSpPr>
          <p:nvPr/>
        </p:nvSpPr>
        <p:spPr bwMode="auto">
          <a:xfrm>
            <a:off x="504983" y="298048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20175" name="TextBox 35"/>
          <p:cNvSpPr txBox="1">
            <a:spLocks noChangeArrowheads="1"/>
          </p:cNvSpPr>
          <p:nvPr/>
        </p:nvSpPr>
        <p:spPr bwMode="auto">
          <a:xfrm>
            <a:off x="529418" y="3196464"/>
            <a:ext cx="8614582"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20176" name="TextBox 15"/>
          <p:cNvSpPr txBox="1">
            <a:spLocks noChangeArrowheads="1"/>
          </p:cNvSpPr>
          <p:nvPr/>
        </p:nvSpPr>
        <p:spPr bwMode="auto">
          <a:xfrm>
            <a:off x="513129" y="3979742"/>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4403BCBF-8DDB-44D7-AE88-1E741ABC1C62}" type="slidenum">
              <a:rPr lang="zh-CN" altLang="en-US"/>
              <a:pPr>
                <a:defRPr/>
              </a:pPr>
              <a:t>20</a:t>
            </a:fld>
            <a:endParaRPr lang="zh-CN" altLang="en-US"/>
          </a:p>
        </p:txBody>
      </p:sp>
    </p:spTree>
    <p:extLst>
      <p:ext uri="{BB962C8B-B14F-4D97-AF65-F5344CB8AC3E}">
        <p14:creationId xmlns:p14="http://schemas.microsoft.com/office/powerpoint/2010/main" val="370130664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TextBox 57"/>
          <p:cNvSpPr txBox="1">
            <a:spLocks noChangeArrowheads="1"/>
          </p:cNvSpPr>
          <p:nvPr/>
        </p:nvSpPr>
        <p:spPr bwMode="auto">
          <a:xfrm>
            <a:off x="479192" y="447794"/>
            <a:ext cx="3420855" cy="5204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12+12mm</a:t>
            </a:r>
            <a:r>
              <a:rPr lang="zh-CN" altLang="en-US" sz="1100" dirty="0">
                <a:latin typeface="微软雅黑" pitchFamily="34" charset="-122"/>
                <a:ea typeface="微软雅黑" pitchFamily="34" charset="-122"/>
              </a:rPr>
              <a:t>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、台体：阻燃板基层贴高清写真喷绘</a:t>
            </a:r>
            <a:r>
              <a:rPr lang="zh-CN" altLang="en-US" sz="1100" dirty="0" smtClean="0">
                <a:latin typeface="微软雅黑" pitchFamily="34" charset="-122"/>
                <a:ea typeface="微软雅黑" pitchFamily="34" charset="-122"/>
              </a:rPr>
              <a:t>，半</a:t>
            </a:r>
            <a:r>
              <a:rPr lang="zh-CN" altLang="en-US" sz="1100" dirty="0">
                <a:latin typeface="微软雅黑" pitchFamily="34" charset="-122"/>
                <a:ea typeface="微软雅黑" pitchFamily="34" charset="-122"/>
              </a:rPr>
              <a:t>反半透钢化玻璃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40X20X2.5</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、设备：单片机，</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灯，继电器</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其他</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2118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118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119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119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119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壁挂安装基础：预留洞口</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21196"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85128" y="3081277"/>
            <a:ext cx="2666095" cy="287681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E8656A96-23F0-4291-A455-FC9B4A7FA2E3}" type="slidenum">
              <a:rPr lang="zh-CN" altLang="en-US"/>
              <a:pPr>
                <a:defRPr/>
              </a:pPr>
              <a:t>21</a:t>
            </a:fld>
            <a:endParaRPr lang="zh-CN" altLang="en-US"/>
          </a:p>
        </p:txBody>
      </p:sp>
    </p:spTree>
    <p:extLst>
      <p:ext uri="{BB962C8B-B14F-4D97-AF65-F5344CB8AC3E}">
        <p14:creationId xmlns:p14="http://schemas.microsoft.com/office/powerpoint/2010/main" val="303537000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XC01-2-07   </a:t>
            </a:r>
            <a:r>
              <a:rPr lang="zh-CN" altLang="en-US" sz="1200" b="1" dirty="0">
                <a:latin typeface="微软雅黑" pitchFamily="34" charset="-122"/>
                <a:ea typeface="微软雅黑" pitchFamily="34" charset="-122"/>
              </a:rPr>
              <a:t>潜望镜</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22211" name="TextBox 17"/>
          <p:cNvSpPr txBox="1">
            <a:spLocks noChangeArrowheads="1"/>
          </p:cNvSpPr>
          <p:nvPr/>
        </p:nvSpPr>
        <p:spPr bwMode="auto">
          <a:xfrm>
            <a:off x="4789198" y="499628"/>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潜望镜是指从海面下伸出海面或从低洼坑道伸出地面，用以窥探海面或地面上活动的装置。其构造与普通地上望远镜相同，唯另加两个反射镜使光经两次反射而折向眼中。潜望镜常用于潜水艇，坑道和坦克内用以观察敌情。</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22212" name="TextBox 19"/>
          <p:cNvSpPr txBox="1">
            <a:spLocks noChangeArrowheads="1"/>
          </p:cNvSpPr>
          <p:nvPr/>
        </p:nvSpPr>
        <p:spPr bwMode="auto">
          <a:xfrm>
            <a:off x="4816347" y="2365672"/>
            <a:ext cx="4022220"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彩虹小屋设置潜望镜，通过潜望镜可以观察到彩虹小屋底下一层大厅情况，潜望镜可以左右转动，观察不同角度。</a:t>
            </a:r>
            <a:endParaRPr lang="en-US" altLang="en-US" sz="1100">
              <a:latin typeface="微软雅黑" pitchFamily="34" charset="-122"/>
              <a:ea typeface="微软雅黑" pitchFamily="34" charset="-122"/>
              <a:sym typeface="微软雅黑" pitchFamily="34" charset="-122"/>
            </a:endParaRPr>
          </a:p>
        </p:txBody>
      </p:sp>
      <p:sp>
        <p:nvSpPr>
          <p:cNvPr id="22221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2221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221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2221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22218" name="TextBox 64"/>
          <p:cNvSpPr txBox="1">
            <a:spLocks noChangeArrowheads="1"/>
          </p:cNvSpPr>
          <p:nvPr/>
        </p:nvSpPr>
        <p:spPr bwMode="auto">
          <a:xfrm>
            <a:off x="4816347" y="1605432"/>
            <a:ext cx="4022220" cy="8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它是利用平面镜的两次反射制成的。通过潜望镜互动模型，儿童可以观看到不同平面的景象。</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22219"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222220" name="TextBox 14"/>
          <p:cNvSpPr txBox="1">
            <a:spLocks noChangeArrowheads="1"/>
          </p:cNvSpPr>
          <p:nvPr/>
        </p:nvSpPr>
        <p:spPr bwMode="auto">
          <a:xfrm>
            <a:off x="4789197" y="3078396"/>
            <a:ext cx="3970636" cy="61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靠近潜望镜，通过观察口观察，从夹层可以看到一楼序厅的景物。</a:t>
            </a:r>
            <a:endParaRPr lang="en-US" altLang="zh-CN" sz="1100">
              <a:latin typeface="微软雅黑" pitchFamily="34" charset="-122"/>
              <a:ea typeface="微软雅黑" pitchFamily="34" charset="-122"/>
            </a:endParaRPr>
          </a:p>
        </p:txBody>
      </p:sp>
      <p:sp>
        <p:nvSpPr>
          <p:cNvPr id="22222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2225"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22226" name="Picture 1" descr="C:\Documents and Settings\Administrator\Application Data\Tencent\Users\128969088\QQ\WinTemp\RichOle\5A5)V1)ADTLPW[98ZRCL%[U.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44829" y="1164839"/>
            <a:ext cx="1675133" cy="498475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22227" name="Picture 1" descr="C:\Documents and Settings\Administrator\Application Data\Tencent\Users\128969088\QQ\WinTemp\RichOle\{N8TSY0V5I56_WCQOZD$28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9781" y="1922198"/>
            <a:ext cx="1966991" cy="17623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2228"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22229" name="图片 23"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141936" y="569351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2223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 name="灯片编号占位符 29"/>
          <p:cNvSpPr>
            <a:spLocks noGrp="1"/>
          </p:cNvSpPr>
          <p:nvPr>
            <p:ph type="sldNum" sz="quarter" idx="12"/>
          </p:nvPr>
        </p:nvSpPr>
        <p:spPr/>
        <p:txBody>
          <a:bodyPr/>
          <a:lstStyle/>
          <a:p>
            <a:pPr>
              <a:defRPr/>
            </a:pPr>
            <a:fld id="{D0909E9D-30BC-41B1-9527-14E1130EB5A7}" type="slidenum">
              <a:rPr lang="zh-CN" altLang="en-US"/>
              <a:pPr>
                <a:defRPr/>
              </a:pPr>
              <a:t>22</a:t>
            </a:fld>
            <a:endParaRPr lang="zh-CN" altLang="en-US"/>
          </a:p>
        </p:txBody>
      </p:sp>
    </p:spTree>
    <p:extLst>
      <p:ext uri="{BB962C8B-B14F-4D97-AF65-F5344CB8AC3E}">
        <p14:creationId xmlns:p14="http://schemas.microsoft.com/office/powerpoint/2010/main" val="22032460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23235"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22323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223237"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23238" name="TextBox 100"/>
          <p:cNvSpPr txBox="1">
            <a:spLocks noChangeArrowheads="1"/>
          </p:cNvSpPr>
          <p:nvPr/>
        </p:nvSpPr>
        <p:spPr bwMode="auto">
          <a:xfrm>
            <a:off x="7558461" y="4786058"/>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23239" name="TextBox 100"/>
          <p:cNvSpPr txBox="1">
            <a:spLocks noChangeArrowheads="1"/>
          </p:cNvSpPr>
          <p:nvPr/>
        </p:nvSpPr>
        <p:spPr bwMode="auto">
          <a:xfrm>
            <a:off x="2512701" y="5379275"/>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23240" name="TextBox 100"/>
          <p:cNvSpPr txBox="1">
            <a:spLocks noChangeArrowheads="1"/>
          </p:cNvSpPr>
          <p:nvPr/>
        </p:nvSpPr>
        <p:spPr bwMode="auto">
          <a:xfrm>
            <a:off x="3933983" y="3393724"/>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223241"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23242"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10474" y="1013654"/>
            <a:ext cx="3196870" cy="344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3243" name="Picture 30" descr="F:\2014年\许昌科技馆儿童展厅5月\10月\展品\展品效果图\新\彩虹小屋\彩虹小屋——正视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00943" y="1052530"/>
            <a:ext cx="1900475" cy="2018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23244" name="组合 50"/>
          <p:cNvGrpSpPr>
            <a:grpSpLocks/>
          </p:cNvGrpSpPr>
          <p:nvPr/>
        </p:nvGrpSpPr>
        <p:grpSpPr bwMode="auto">
          <a:xfrm rot="4800000">
            <a:off x="4481932" y="1900202"/>
            <a:ext cx="1179236" cy="169261"/>
            <a:chOff x="1168400" y="3426867"/>
            <a:chExt cx="1882775" cy="197941"/>
          </a:xfrm>
        </p:grpSpPr>
        <p:cxnSp>
          <p:nvCxnSpPr>
            <p:cNvPr id="223262" name="直接箭头连接符 80"/>
            <p:cNvCxnSpPr>
              <a:cxnSpLocks noChangeShapeType="1"/>
            </p:cNvCxnSpPr>
            <p:nvPr/>
          </p:nvCxnSpPr>
          <p:spPr bwMode="auto">
            <a:xfrm rot="10800000">
              <a:off x="1168400" y="3608388"/>
              <a:ext cx="18827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3263" name="TextBox 76"/>
            <p:cNvSpPr txBox="1">
              <a:spLocks noChangeArrowheads="1"/>
            </p:cNvSpPr>
            <p:nvPr/>
          </p:nvSpPr>
          <p:spPr bwMode="auto">
            <a:xfrm>
              <a:off x="1935163" y="3426867"/>
              <a:ext cx="596901"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2040</a:t>
              </a:r>
              <a:endParaRPr lang="zh-CN" altLang="en-US" sz="800">
                <a:latin typeface="Calibri" pitchFamily="34" charset="0"/>
              </a:endParaRPr>
            </a:p>
          </p:txBody>
        </p:sp>
      </p:grpSp>
      <p:grpSp>
        <p:nvGrpSpPr>
          <p:cNvPr id="223245" name="组合 62"/>
          <p:cNvGrpSpPr>
            <a:grpSpLocks/>
          </p:cNvGrpSpPr>
          <p:nvPr/>
        </p:nvGrpSpPr>
        <p:grpSpPr bwMode="auto">
          <a:xfrm rot="4800000">
            <a:off x="2771915" y="2236301"/>
            <a:ext cx="1209473" cy="169261"/>
            <a:chOff x="1168400" y="3416732"/>
            <a:chExt cx="1882775" cy="199477"/>
          </a:xfrm>
        </p:grpSpPr>
        <p:cxnSp>
          <p:nvCxnSpPr>
            <p:cNvPr id="223260" name="直接箭头连接符 80"/>
            <p:cNvCxnSpPr>
              <a:cxnSpLocks noChangeShapeType="1"/>
            </p:cNvCxnSpPr>
            <p:nvPr/>
          </p:nvCxnSpPr>
          <p:spPr bwMode="auto">
            <a:xfrm rot="10800000">
              <a:off x="1168400" y="3608388"/>
              <a:ext cx="18827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3261" name="TextBox 76"/>
            <p:cNvSpPr txBox="1">
              <a:spLocks noChangeArrowheads="1"/>
            </p:cNvSpPr>
            <p:nvPr/>
          </p:nvSpPr>
          <p:spPr bwMode="auto">
            <a:xfrm>
              <a:off x="1850896" y="3416732"/>
              <a:ext cx="596900" cy="19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2100</a:t>
              </a:r>
              <a:endParaRPr lang="zh-CN" altLang="en-US" sz="800">
                <a:latin typeface="Calibri" pitchFamily="34" charset="0"/>
              </a:endParaRPr>
            </a:p>
          </p:txBody>
        </p:sp>
      </p:grpSp>
      <p:sp>
        <p:nvSpPr>
          <p:cNvPr id="37" name="灯片编号占位符 36"/>
          <p:cNvSpPr>
            <a:spLocks noGrp="1"/>
          </p:cNvSpPr>
          <p:nvPr>
            <p:ph type="sldNum" sz="quarter" idx="12"/>
          </p:nvPr>
        </p:nvSpPr>
        <p:spPr/>
        <p:txBody>
          <a:bodyPr/>
          <a:lstStyle/>
          <a:p>
            <a:pPr>
              <a:defRPr/>
            </a:pPr>
            <a:fld id="{B3388C15-BF5E-472F-85BF-FDA06EAC06BA}" type="slidenum">
              <a:rPr lang="zh-CN" altLang="en-US"/>
              <a:pPr>
                <a:defRPr/>
              </a:pPr>
              <a:t>23</a:t>
            </a:fld>
            <a:endParaRPr lang="zh-CN" altLang="en-US"/>
          </a:p>
        </p:txBody>
      </p:sp>
      <p:pic>
        <p:nvPicPr>
          <p:cNvPr id="223247" name="Picture 1" descr="C:\Documents and Settings\Administrator\Application Data\Tencent\Users\128969088\QQ\WinTemp\RichOle\5A5)V1)ADTLPW[98ZRCL%[U.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91873" y="1637108"/>
            <a:ext cx="928518" cy="369753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cxnSp>
        <p:nvCxnSpPr>
          <p:cNvPr id="223248" name="直接箭头连接符 75"/>
          <p:cNvCxnSpPr>
            <a:cxnSpLocks noChangeShapeType="1"/>
          </p:cNvCxnSpPr>
          <p:nvPr/>
        </p:nvCxnSpPr>
        <p:spPr bwMode="auto">
          <a:xfrm rot="5400000">
            <a:off x="-155938" y="3474397"/>
            <a:ext cx="3506032"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23249" name="直接箭头连接符 80"/>
          <p:cNvCxnSpPr>
            <a:cxnSpLocks noChangeShapeType="1"/>
          </p:cNvCxnSpPr>
          <p:nvPr/>
        </p:nvCxnSpPr>
        <p:spPr bwMode="auto">
          <a:xfrm rot="10800000">
            <a:off x="1664273" y="5300084"/>
            <a:ext cx="504983"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3250" name="TextBox 81"/>
          <p:cNvSpPr txBox="1">
            <a:spLocks noChangeArrowheads="1"/>
          </p:cNvSpPr>
          <p:nvPr/>
        </p:nvSpPr>
        <p:spPr bwMode="auto">
          <a:xfrm rot="5400000">
            <a:off x="1195389" y="327594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1960</a:t>
            </a:r>
          </a:p>
        </p:txBody>
      </p:sp>
      <p:sp>
        <p:nvSpPr>
          <p:cNvPr id="223251" name="TextBox 81"/>
          <p:cNvSpPr txBox="1">
            <a:spLocks noChangeArrowheads="1"/>
          </p:cNvSpPr>
          <p:nvPr/>
        </p:nvSpPr>
        <p:spPr bwMode="auto">
          <a:xfrm>
            <a:off x="1738935" y="536775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p>
        </p:txBody>
      </p:sp>
      <p:cxnSp>
        <p:nvCxnSpPr>
          <p:cNvPr id="223252" name="直接箭头连接符 75"/>
          <p:cNvCxnSpPr>
            <a:cxnSpLocks noChangeShapeType="1"/>
          </p:cNvCxnSpPr>
          <p:nvPr/>
        </p:nvCxnSpPr>
        <p:spPr bwMode="auto">
          <a:xfrm rot="16200000" flipH="1">
            <a:off x="1057882" y="3799761"/>
            <a:ext cx="273859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23253" name="直接箭头连接符 75"/>
          <p:cNvCxnSpPr>
            <a:cxnSpLocks noChangeShapeType="1"/>
          </p:cNvCxnSpPr>
          <p:nvPr/>
        </p:nvCxnSpPr>
        <p:spPr bwMode="auto">
          <a:xfrm rot="16200000" flipH="1">
            <a:off x="2274554" y="2277841"/>
            <a:ext cx="30524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23254" name="直接箭头连接符 75"/>
          <p:cNvCxnSpPr>
            <a:cxnSpLocks noChangeShapeType="1"/>
          </p:cNvCxnSpPr>
          <p:nvPr/>
        </p:nvCxnSpPr>
        <p:spPr bwMode="auto">
          <a:xfrm rot="5400000">
            <a:off x="2225599" y="1923638"/>
            <a:ext cx="40315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3255" name="TextBox 81"/>
          <p:cNvSpPr txBox="1">
            <a:spLocks noChangeArrowheads="1"/>
          </p:cNvSpPr>
          <p:nvPr/>
        </p:nvSpPr>
        <p:spPr bwMode="auto">
          <a:xfrm rot="5400000">
            <a:off x="2286805" y="3949795"/>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1550</a:t>
            </a:r>
          </a:p>
        </p:txBody>
      </p:sp>
      <p:sp>
        <p:nvSpPr>
          <p:cNvPr id="223256" name="TextBox 81"/>
          <p:cNvSpPr txBox="1">
            <a:spLocks noChangeArrowheads="1"/>
          </p:cNvSpPr>
          <p:nvPr/>
        </p:nvSpPr>
        <p:spPr bwMode="auto">
          <a:xfrm rot="5400000">
            <a:off x="2262370" y="2361643"/>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a:t>
            </a:r>
          </a:p>
        </p:txBody>
      </p:sp>
      <p:sp>
        <p:nvSpPr>
          <p:cNvPr id="223257" name="TextBox 81"/>
          <p:cNvSpPr txBox="1">
            <a:spLocks noChangeArrowheads="1"/>
          </p:cNvSpPr>
          <p:nvPr/>
        </p:nvSpPr>
        <p:spPr bwMode="auto">
          <a:xfrm rot="5400000">
            <a:off x="2267800" y="199448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p>
        </p:txBody>
      </p:sp>
      <p:cxnSp>
        <p:nvCxnSpPr>
          <p:cNvPr id="223258" name="直接箭头连接符 75"/>
          <p:cNvCxnSpPr>
            <a:cxnSpLocks noChangeShapeType="1"/>
          </p:cNvCxnSpPr>
          <p:nvPr/>
        </p:nvCxnSpPr>
        <p:spPr bwMode="auto">
          <a:xfrm rot="10800000">
            <a:off x="1842104" y="1637108"/>
            <a:ext cx="30271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3259" name="TextBox 81"/>
          <p:cNvSpPr txBox="1">
            <a:spLocks noChangeArrowheads="1"/>
          </p:cNvSpPr>
          <p:nvPr/>
        </p:nvSpPr>
        <p:spPr bwMode="auto">
          <a:xfrm>
            <a:off x="1866539" y="147008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a:t>
            </a:r>
            <a:endParaRPr lang="en-US" altLang="zh-CN" sz="800"/>
          </a:p>
        </p:txBody>
      </p:sp>
    </p:spTree>
    <p:extLst>
      <p:ext uri="{BB962C8B-B14F-4D97-AF65-F5344CB8AC3E}">
        <p14:creationId xmlns:p14="http://schemas.microsoft.com/office/powerpoint/2010/main" val="13358766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24259" name="TextBox 47"/>
          <p:cNvSpPr txBox="1">
            <a:spLocks noChangeArrowheads="1"/>
          </p:cNvSpPr>
          <p:nvPr/>
        </p:nvSpPr>
        <p:spPr bwMode="auto">
          <a:xfrm>
            <a:off x="479192" y="1700462"/>
            <a:ext cx="378330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24260"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2426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426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426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426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4269" name="TextBox 33"/>
          <p:cNvSpPr txBox="1">
            <a:spLocks noChangeArrowheads="1"/>
          </p:cNvSpPr>
          <p:nvPr/>
        </p:nvSpPr>
        <p:spPr bwMode="auto">
          <a:xfrm>
            <a:off x="495481" y="1907800"/>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24270" name="TextBox 34"/>
          <p:cNvSpPr txBox="1">
            <a:spLocks noChangeArrowheads="1"/>
          </p:cNvSpPr>
          <p:nvPr/>
        </p:nvSpPr>
        <p:spPr bwMode="auto">
          <a:xfrm>
            <a:off x="495481" y="269539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24271" name="TextBox 35"/>
          <p:cNvSpPr txBox="1">
            <a:spLocks noChangeArrowheads="1"/>
          </p:cNvSpPr>
          <p:nvPr/>
        </p:nvSpPr>
        <p:spPr bwMode="auto">
          <a:xfrm>
            <a:off x="495481" y="2928652"/>
            <a:ext cx="8648519"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24272" name="TextBox 15"/>
          <p:cNvSpPr txBox="1">
            <a:spLocks noChangeArrowheads="1"/>
          </p:cNvSpPr>
          <p:nvPr/>
        </p:nvSpPr>
        <p:spPr bwMode="auto">
          <a:xfrm>
            <a:off x="504983" y="3711931"/>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0.1KW</a:t>
            </a:r>
            <a:endParaRPr lang="en-US" altLang="zh-CN" sz="1100">
              <a:latin typeface="微软雅黑" pitchFamily="34" charset="-122"/>
              <a:ea typeface="微软雅黑" pitchFamily="34" charset="-122"/>
            </a:endParaRPr>
          </a:p>
          <a:p>
            <a:pPr eaLnBrk="1" hangingPunct="1">
              <a:lnSpc>
                <a:spcPct val="150000"/>
              </a:lnSpc>
            </a:pPr>
            <a:r>
              <a:rPr lang="en-US" altLang="zh-CN" sz="1100" smtClean="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33035A13-37B5-4821-84D3-3F85B54C9EB7}" type="slidenum">
              <a:rPr lang="zh-CN" altLang="en-US"/>
              <a:pPr>
                <a:defRPr/>
              </a:pPr>
              <a:t>24</a:t>
            </a:fld>
            <a:endParaRPr lang="zh-CN" altLang="en-US"/>
          </a:p>
        </p:txBody>
      </p:sp>
    </p:spTree>
    <p:extLst>
      <p:ext uri="{BB962C8B-B14F-4D97-AF65-F5344CB8AC3E}">
        <p14:creationId xmlns:p14="http://schemas.microsoft.com/office/powerpoint/2010/main" val="20348695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TextBox 57"/>
          <p:cNvSpPr txBox="1">
            <a:spLocks noChangeArrowheads="1"/>
          </p:cNvSpPr>
          <p:nvPr/>
        </p:nvSpPr>
        <p:spPr bwMode="auto">
          <a:xfrm>
            <a:off x="479192" y="447794"/>
            <a:ext cx="3420855"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定</a:t>
            </a:r>
            <a:r>
              <a:rPr lang="zh-CN" altLang="en-US" sz="1100" dirty="0" smtClean="0">
                <a:latin typeface="微软雅黑" pitchFamily="34" charset="-122"/>
                <a:ea typeface="微软雅黑" pitchFamily="34" charset="-122"/>
              </a:rPr>
              <a:t>制钢管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、设备：定制转动机构，定制反光镜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2528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528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528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528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529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25292" name="Picture 1" descr="C:\Documents and Settings\Administrator\Application Data\Tencent\Users\128969088\QQ\WinTemp\RichOle\5A5)V1)ADTLPW[98ZRCL%[U.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71561" y="3039521"/>
            <a:ext cx="1038474" cy="309135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50D5067C-0848-49FB-A718-445915A6058C}" type="slidenum">
              <a:rPr lang="zh-CN" altLang="en-US"/>
              <a:pPr>
                <a:defRPr/>
              </a:pPr>
              <a:t>25</a:t>
            </a:fld>
            <a:endParaRPr lang="zh-CN" altLang="en-US"/>
          </a:p>
        </p:txBody>
      </p:sp>
    </p:spTree>
    <p:extLst>
      <p:ext uri="{BB962C8B-B14F-4D97-AF65-F5344CB8AC3E}">
        <p14:creationId xmlns:p14="http://schemas.microsoft.com/office/powerpoint/2010/main" val="202026287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XC01-2-08  </a:t>
            </a:r>
            <a:r>
              <a:rPr lang="zh-CN" altLang="en-US" sz="1200" b="1" dirty="0">
                <a:latin typeface="微软雅黑" pitchFamily="34" charset="-122"/>
                <a:ea typeface="微软雅黑" pitchFamily="34" charset="-122"/>
              </a:rPr>
              <a:t>哈哈镜</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26307" name="TextBox 17"/>
          <p:cNvSpPr txBox="1">
            <a:spLocks noChangeArrowheads="1"/>
          </p:cNvSpPr>
          <p:nvPr/>
        </p:nvSpPr>
        <p:spPr bwMode="auto">
          <a:xfrm>
            <a:off x="4816347" y="499629"/>
            <a:ext cx="4140321" cy="3635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哈哈镜为什么能把人照变形？不妨你先凑近光亮的纽扣、电镀的小哨、灯泡、表蒙子、罐头盒等等。 你的鼻子可能被照得很大，也可能照得很小，哈哈镜就是因为镜面各部分凸凹不同，因而所成的像有的被放大，有的被缩小造成的。比如当你对着一个上部是凹镜的哈哈镜时，你的头就会被放大，而且因为鼻子在脸部突出，离镜面更近，所以鼻子的像放大的倍数比脸上其他任何部分都大，结果就照出大鼻子。如果你对着一个上部是凸柱面镜的哈哈镜，因为镜子在竖直方向上并没有弯曲，所以在竖直方向上像与物长度相同，但在水平方向上由于是凸镜，像是缩小的，因此，脸在镜中的像就变成细长的了。同样道理，如果用凹柱面镜照你的脸，你会看到一个短胖的脸。如果把镜面做成上凸下凹的，照出来的人就是头小身体大的了。镜面做成上凹下凸的，照出来的人就是头大身体小的。要是将镜面做成各部分凹凸不平的，照出的像就是歪七扭八的“丑八怪”了。 </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26308" name="TextBox 19"/>
          <p:cNvSpPr txBox="1">
            <a:spLocks noChangeArrowheads="1"/>
          </p:cNvSpPr>
          <p:nvPr/>
        </p:nvSpPr>
        <p:spPr bwMode="auto">
          <a:xfrm>
            <a:off x="4800058" y="4562906"/>
            <a:ext cx="4022220"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设置小丑凹凸镜，六种镜面照出六种效果：变长、变矮、变胖、变瘦、变扁脸长脚、变长脸矮脚。</a:t>
            </a:r>
            <a:endParaRPr lang="en-US" altLang="en-US" sz="1100">
              <a:latin typeface="微软雅黑" pitchFamily="34" charset="-122"/>
              <a:ea typeface="微软雅黑" pitchFamily="34" charset="-122"/>
              <a:sym typeface="微软雅黑" pitchFamily="34" charset="-122"/>
            </a:endParaRPr>
          </a:p>
        </p:txBody>
      </p:sp>
      <p:sp>
        <p:nvSpPr>
          <p:cNvPr id="22630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2631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631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2631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26314" name="TextBox 64"/>
          <p:cNvSpPr txBox="1">
            <a:spLocks noChangeArrowheads="1"/>
          </p:cNvSpPr>
          <p:nvPr/>
        </p:nvSpPr>
        <p:spPr bwMode="auto">
          <a:xfrm>
            <a:off x="4806845" y="4017203"/>
            <a:ext cx="4022219" cy="818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哈哈镜就是因为镜面各部分凸凹不同，因而所成的像有的被放大，有的被缩小造成的。</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000" dirty="0">
              <a:solidFill>
                <a:srgbClr val="000000"/>
              </a:solidFill>
              <a:latin typeface="微软雅黑" pitchFamily="34" charset="-122"/>
              <a:ea typeface="微软雅黑" pitchFamily="34" charset="-122"/>
              <a:sym typeface="微软雅黑" pitchFamily="34" charset="-122"/>
            </a:endParaRPr>
          </a:p>
        </p:txBody>
      </p:sp>
      <p:sp>
        <p:nvSpPr>
          <p:cNvPr id="226315" name="TextBox 14"/>
          <p:cNvSpPr txBox="1">
            <a:spLocks noChangeArrowheads="1"/>
          </p:cNvSpPr>
          <p:nvPr/>
        </p:nvSpPr>
        <p:spPr bwMode="auto">
          <a:xfrm>
            <a:off x="4755261" y="5762300"/>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226316" name="TextBox 14"/>
          <p:cNvSpPr txBox="1">
            <a:spLocks noChangeArrowheads="1"/>
          </p:cNvSpPr>
          <p:nvPr/>
        </p:nvSpPr>
        <p:spPr bwMode="auto">
          <a:xfrm>
            <a:off x="4755261" y="5134525"/>
            <a:ext cx="3970635"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选择不同镜子观察不同的成像效果。</a:t>
            </a:r>
            <a:endParaRPr lang="en-US" altLang="zh-CN" sz="1100">
              <a:latin typeface="微软雅黑" pitchFamily="34" charset="-122"/>
              <a:ea typeface="微软雅黑" pitchFamily="34" charset="-122"/>
            </a:endParaRPr>
          </a:p>
        </p:txBody>
      </p:sp>
      <p:sp>
        <p:nvSpPr>
          <p:cNvPr id="22631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6321" name="TextBox 14"/>
          <p:cNvSpPr txBox="1">
            <a:spLocks noChangeArrowheads="1"/>
          </p:cNvSpPr>
          <p:nvPr/>
        </p:nvSpPr>
        <p:spPr bwMode="auto">
          <a:xfrm>
            <a:off x="4764763" y="5550642"/>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26322" name="Picture 2" descr="G:\资料\展馆资料\中国美术馆新媒体展\IMG_263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6031" y="1267067"/>
            <a:ext cx="3108634" cy="196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23" name="Picture 1" descr="C:\Documents and Settings\Administrator\Application Data\Tencent\Users\128969088\QQ\WinTemp\RichOle\5A5)V1)ADTLPW[98ZRCL%[U.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06798" y="3559307"/>
            <a:ext cx="3376059" cy="111588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6324"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26325" name="图片 23"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141936" y="569351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2632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 name="灯片编号占位符 29"/>
          <p:cNvSpPr>
            <a:spLocks noGrp="1"/>
          </p:cNvSpPr>
          <p:nvPr>
            <p:ph type="sldNum" sz="quarter" idx="12"/>
          </p:nvPr>
        </p:nvSpPr>
        <p:spPr/>
        <p:txBody>
          <a:bodyPr/>
          <a:lstStyle/>
          <a:p>
            <a:pPr>
              <a:defRPr/>
            </a:pPr>
            <a:fld id="{3465F0B2-061D-4493-9F46-D3B1FAE253C9}" type="slidenum">
              <a:rPr lang="zh-CN" altLang="en-US"/>
              <a:pPr>
                <a:defRPr/>
              </a:pPr>
              <a:t>26</a:t>
            </a:fld>
            <a:endParaRPr lang="zh-CN" altLang="en-US"/>
          </a:p>
        </p:txBody>
      </p:sp>
    </p:spTree>
    <p:extLst>
      <p:ext uri="{BB962C8B-B14F-4D97-AF65-F5344CB8AC3E}">
        <p14:creationId xmlns:p14="http://schemas.microsoft.com/office/powerpoint/2010/main" val="2192679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7330" name="图片 72"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6615" y="1261307"/>
            <a:ext cx="1008610" cy="272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27332"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27333"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27335"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0808" y="1480164"/>
            <a:ext cx="4848926" cy="250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27336" name="直接箭头连接符 73"/>
          <p:cNvCxnSpPr>
            <a:cxnSpLocks noChangeShapeType="1"/>
          </p:cNvCxnSpPr>
          <p:nvPr/>
        </p:nvCxnSpPr>
        <p:spPr bwMode="auto">
          <a:xfrm rot="5400000" flipH="1" flipV="1">
            <a:off x="759790" y="2669521"/>
            <a:ext cx="2149695"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7337" name="TextBox 74"/>
          <p:cNvSpPr txBox="1">
            <a:spLocks noChangeArrowheads="1"/>
          </p:cNvSpPr>
          <p:nvPr/>
        </p:nvSpPr>
        <p:spPr bwMode="auto">
          <a:xfrm rot="5400000">
            <a:off x="1677296" y="267408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cxnSp>
        <p:nvCxnSpPr>
          <p:cNvPr id="227338" name="直接箭头连接符 80"/>
          <p:cNvCxnSpPr>
            <a:cxnSpLocks noChangeShapeType="1"/>
          </p:cNvCxnSpPr>
          <p:nvPr/>
        </p:nvCxnSpPr>
        <p:spPr bwMode="auto">
          <a:xfrm rot="10800000">
            <a:off x="931233" y="3844396"/>
            <a:ext cx="783268"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27339" name="TextBox 74"/>
          <p:cNvSpPr txBox="1">
            <a:spLocks noChangeArrowheads="1"/>
          </p:cNvSpPr>
          <p:nvPr/>
        </p:nvSpPr>
        <p:spPr bwMode="auto">
          <a:xfrm>
            <a:off x="1164720" y="3901990"/>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endParaRPr lang="en-US" altLang="zh-CN" sz="800">
              <a:latin typeface="Calibri" pitchFamily="34" charset="0"/>
            </a:endParaRPr>
          </a:p>
        </p:txBody>
      </p:sp>
      <p:cxnSp>
        <p:nvCxnSpPr>
          <p:cNvPr id="22734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27341" name="TextBox 100"/>
          <p:cNvSpPr txBox="1">
            <a:spLocks noChangeArrowheads="1"/>
          </p:cNvSpPr>
          <p:nvPr/>
        </p:nvSpPr>
        <p:spPr bwMode="auto">
          <a:xfrm>
            <a:off x="1103634" y="4274912"/>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18" name="灯片编号占位符 17"/>
          <p:cNvSpPr>
            <a:spLocks noGrp="1"/>
          </p:cNvSpPr>
          <p:nvPr>
            <p:ph type="sldNum" sz="quarter" idx="12"/>
          </p:nvPr>
        </p:nvSpPr>
        <p:spPr/>
        <p:txBody>
          <a:bodyPr/>
          <a:lstStyle/>
          <a:p>
            <a:pPr>
              <a:defRPr/>
            </a:pPr>
            <a:fld id="{5E486E94-CF73-402F-846D-E1FA34A7B6B7}" type="slidenum">
              <a:rPr lang="zh-CN" altLang="en-US"/>
              <a:pPr>
                <a:defRPr/>
              </a:pPr>
              <a:t>27</a:t>
            </a:fld>
            <a:endParaRPr lang="zh-CN" altLang="en-US"/>
          </a:p>
        </p:txBody>
      </p:sp>
    </p:spTree>
    <p:extLst>
      <p:ext uri="{BB962C8B-B14F-4D97-AF65-F5344CB8AC3E}">
        <p14:creationId xmlns:p14="http://schemas.microsoft.com/office/powerpoint/2010/main" val="124001782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28355" name="TextBox 47"/>
          <p:cNvSpPr txBox="1">
            <a:spLocks noChangeArrowheads="1"/>
          </p:cNvSpPr>
          <p:nvPr/>
        </p:nvSpPr>
        <p:spPr bwMode="auto">
          <a:xfrm>
            <a:off x="479192" y="1709101"/>
            <a:ext cx="3749366"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28356"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、首先应确保展项的安全性和功能实现性，尤其曲面镜要考虑易碎问题；</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2835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835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836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836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8365" name="TextBox 33"/>
          <p:cNvSpPr txBox="1">
            <a:spLocks noChangeArrowheads="1"/>
          </p:cNvSpPr>
          <p:nvPr/>
        </p:nvSpPr>
        <p:spPr bwMode="auto">
          <a:xfrm>
            <a:off x="487336" y="1899161"/>
            <a:ext cx="854535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28366" name="TextBox 34"/>
          <p:cNvSpPr txBox="1">
            <a:spLocks noChangeArrowheads="1"/>
          </p:cNvSpPr>
          <p:nvPr/>
        </p:nvSpPr>
        <p:spPr bwMode="auto">
          <a:xfrm>
            <a:off x="479192" y="2721314"/>
            <a:ext cx="3791447"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28367" name="TextBox 35"/>
          <p:cNvSpPr txBox="1">
            <a:spLocks noChangeArrowheads="1"/>
          </p:cNvSpPr>
          <p:nvPr/>
        </p:nvSpPr>
        <p:spPr bwMode="auto">
          <a:xfrm>
            <a:off x="504983" y="2911375"/>
            <a:ext cx="8639017"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228368" name="TextBox 15"/>
          <p:cNvSpPr txBox="1">
            <a:spLocks noChangeArrowheads="1"/>
          </p:cNvSpPr>
          <p:nvPr/>
        </p:nvSpPr>
        <p:spPr bwMode="auto">
          <a:xfrm>
            <a:off x="495481" y="3418201"/>
            <a:ext cx="8648519"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DC7BAAC9-EDB2-4165-BA65-2E48A6C51ED0}" type="slidenum">
              <a:rPr lang="zh-CN" altLang="en-US"/>
              <a:pPr>
                <a:defRPr/>
              </a:pPr>
              <a:t>28</a:t>
            </a:fld>
            <a:endParaRPr lang="zh-CN" altLang="en-US"/>
          </a:p>
        </p:txBody>
      </p:sp>
    </p:spTree>
    <p:extLst>
      <p:ext uri="{BB962C8B-B14F-4D97-AF65-F5344CB8AC3E}">
        <p14:creationId xmlns:p14="http://schemas.microsoft.com/office/powerpoint/2010/main" val="169044350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、台面：曲面镜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、台体：定制模型做手绘</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30X30X2.0</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2937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2938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2938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2938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2938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29388" name="Picture 2" descr="G:\资料\展馆资料\中国美术馆新媒体展\IMG_263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82867" y="3688893"/>
            <a:ext cx="2504555" cy="158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DDD54BFE-8638-4D3E-A1AC-861DF28D2C27}" type="slidenum">
              <a:rPr lang="zh-CN" altLang="en-US"/>
              <a:pPr>
                <a:defRPr/>
              </a:pPr>
              <a:t>29</a:t>
            </a:fld>
            <a:endParaRPr lang="zh-CN" altLang="en-US"/>
          </a:p>
        </p:txBody>
      </p:sp>
    </p:spTree>
    <p:extLst>
      <p:ext uri="{BB962C8B-B14F-4D97-AF65-F5344CB8AC3E}">
        <p14:creationId xmlns:p14="http://schemas.microsoft.com/office/powerpoint/2010/main" val="14060977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9865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9866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8662"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98663" name="组合 54"/>
          <p:cNvGrpSpPr>
            <a:grpSpLocks/>
          </p:cNvGrpSpPr>
          <p:nvPr/>
        </p:nvGrpSpPr>
        <p:grpSpPr bwMode="auto">
          <a:xfrm>
            <a:off x="726542" y="2866739"/>
            <a:ext cx="173471" cy="1092845"/>
            <a:chOff x="617665" y="4633914"/>
            <a:chExt cx="201485" cy="1546225"/>
          </a:xfrm>
        </p:grpSpPr>
        <p:cxnSp>
          <p:nvCxnSpPr>
            <p:cNvPr id="198684"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98685" name="TextBox 76"/>
            <p:cNvSpPr txBox="1">
              <a:spLocks noChangeArrowheads="1"/>
            </p:cNvSpPr>
            <p:nvPr/>
          </p:nvSpPr>
          <p:spPr bwMode="auto">
            <a:xfrm rot="5400000">
              <a:off x="507673" y="5353169"/>
              <a:ext cx="416579" cy="196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grpSp>
      <p:sp>
        <p:nvSpPr>
          <p:cNvPr id="198664" name="TextBox 100"/>
          <p:cNvSpPr txBox="1">
            <a:spLocks noChangeArrowheads="1"/>
          </p:cNvSpPr>
          <p:nvPr/>
        </p:nvSpPr>
        <p:spPr bwMode="auto">
          <a:xfrm>
            <a:off x="2833066" y="4699666"/>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98665"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98666" name="组合 55"/>
          <p:cNvGrpSpPr>
            <a:grpSpLocks/>
          </p:cNvGrpSpPr>
          <p:nvPr/>
        </p:nvGrpSpPr>
        <p:grpSpPr bwMode="auto">
          <a:xfrm>
            <a:off x="981460" y="4080526"/>
            <a:ext cx="4206837" cy="305297"/>
            <a:chOff x="1317625" y="6399213"/>
            <a:chExt cx="1466850" cy="337450"/>
          </a:xfrm>
        </p:grpSpPr>
        <p:sp>
          <p:nvSpPr>
            <p:cNvPr id="198682" name="TextBox 88"/>
            <p:cNvSpPr txBox="1">
              <a:spLocks noChangeArrowheads="1"/>
            </p:cNvSpPr>
            <p:nvPr/>
          </p:nvSpPr>
          <p:spPr bwMode="auto">
            <a:xfrm>
              <a:off x="1994760" y="6413500"/>
              <a:ext cx="115899" cy="3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3200</a:t>
              </a:r>
            </a:p>
          </p:txBody>
        </p:sp>
        <p:cxnSp>
          <p:nvCxnSpPr>
            <p:cNvPr id="198683"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98667" name="组合 72"/>
          <p:cNvGrpSpPr>
            <a:grpSpLocks/>
          </p:cNvGrpSpPr>
          <p:nvPr/>
        </p:nvGrpSpPr>
        <p:grpSpPr bwMode="auto">
          <a:xfrm>
            <a:off x="6070660" y="891267"/>
            <a:ext cx="2298218" cy="3422520"/>
            <a:chOff x="690563" y="1590675"/>
            <a:chExt cx="3910012" cy="5491163"/>
          </a:xfrm>
        </p:grpSpPr>
        <p:pic>
          <p:nvPicPr>
            <p:cNvPr id="198676" name="Picture 9" descr="C:\Users\Administrator\Desktop\房子\IMG_4649_调整大小.JPG"/>
            <p:cNvPicPr>
              <a:picLocks noChangeAspect="1" noChangeArrowheads="1"/>
            </p:cNvPicPr>
            <p:nvPr/>
          </p:nvPicPr>
          <p:blipFill>
            <a:blip r:embed="rId2" cstate="email">
              <a:lum bright="10000" contrast="30000"/>
              <a:extLst>
                <a:ext uri="{28A0092B-C50C-407E-A947-70E740481C1C}">
                  <a14:useLocalDpi xmlns:a14="http://schemas.microsoft.com/office/drawing/2010/main"/>
                </a:ext>
              </a:extLst>
            </a:blip>
            <a:srcRect/>
            <a:stretch>
              <a:fillRect/>
            </a:stretch>
          </p:blipFill>
          <p:spPr bwMode="auto">
            <a:xfrm>
              <a:off x="701675" y="1590675"/>
              <a:ext cx="2041525" cy="2109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7" name="Picture 10" descr="C:\Users\Administrator\Desktop\房子\IMG_4654_调整大小.JPG"/>
            <p:cNvPicPr>
              <a:picLocks noChangeAspect="1" noChangeArrowheads="1"/>
            </p:cNvPicPr>
            <p:nvPr/>
          </p:nvPicPr>
          <p:blipFill>
            <a:blip r:embed="rId3" cstate="email">
              <a:lum bright="10000" contrast="30000"/>
              <a:extLst>
                <a:ext uri="{28A0092B-C50C-407E-A947-70E740481C1C}">
                  <a14:useLocalDpi xmlns:a14="http://schemas.microsoft.com/office/drawing/2010/main"/>
                </a:ext>
              </a:extLst>
            </a:blip>
            <a:srcRect/>
            <a:stretch>
              <a:fillRect/>
            </a:stretch>
          </p:blipFill>
          <p:spPr bwMode="auto">
            <a:xfrm>
              <a:off x="3074988" y="6110288"/>
              <a:ext cx="1525587"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8" name="Picture 11" descr="C:\Users\Administrator\Desktop\房子\IMG_4656_调整大小.JPG"/>
            <p:cNvPicPr>
              <a:picLocks noChangeAspect="1" noChangeArrowheads="1"/>
            </p:cNvPicPr>
            <p:nvPr/>
          </p:nvPicPr>
          <p:blipFill>
            <a:blip r:embed="rId4" cstate="email">
              <a:lum bright="10000" contrast="30000"/>
              <a:extLst>
                <a:ext uri="{28A0092B-C50C-407E-A947-70E740481C1C}">
                  <a14:useLocalDpi xmlns:a14="http://schemas.microsoft.com/office/drawing/2010/main"/>
                </a:ext>
              </a:extLst>
            </a:blip>
            <a:srcRect/>
            <a:stretch>
              <a:fillRect/>
            </a:stretch>
          </p:blipFill>
          <p:spPr bwMode="auto">
            <a:xfrm>
              <a:off x="690563" y="3876675"/>
              <a:ext cx="2063750"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9" name="Picture 13" descr="C:\Users\Administrator\Desktop\房子\IMG_4653_调整大小.JPG"/>
            <p:cNvPicPr>
              <a:picLocks noChangeAspect="1" noChangeArrowheads="1"/>
            </p:cNvPicPr>
            <p:nvPr/>
          </p:nvPicPr>
          <p:blipFill>
            <a:blip r:embed="rId5" cstate="email">
              <a:lum bright="10000" contrast="30000"/>
              <a:extLst>
                <a:ext uri="{28A0092B-C50C-407E-A947-70E740481C1C}">
                  <a14:useLocalDpi xmlns:a14="http://schemas.microsoft.com/office/drawing/2010/main"/>
                </a:ext>
              </a:extLst>
            </a:blip>
            <a:srcRect/>
            <a:stretch>
              <a:fillRect/>
            </a:stretch>
          </p:blipFill>
          <p:spPr bwMode="auto">
            <a:xfrm>
              <a:off x="3073400" y="4592638"/>
              <a:ext cx="1509713"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80" name="Picture 14" descr="C:\Users\Administrator\Desktop\房子\IMG_4652_调整大小.JPG"/>
            <p:cNvPicPr>
              <a:picLocks noChangeAspect="1" noChangeArrowheads="1"/>
            </p:cNvPicPr>
            <p:nvPr/>
          </p:nvPicPr>
          <p:blipFill>
            <a:blip r:embed="rId6" cstate="email">
              <a:lum bright="10000" contrast="30000"/>
              <a:extLst>
                <a:ext uri="{28A0092B-C50C-407E-A947-70E740481C1C}">
                  <a14:useLocalDpi xmlns:a14="http://schemas.microsoft.com/office/drawing/2010/main"/>
                </a:ext>
              </a:extLst>
            </a:blip>
            <a:srcRect/>
            <a:stretch>
              <a:fillRect/>
            </a:stretch>
          </p:blipFill>
          <p:spPr bwMode="auto">
            <a:xfrm>
              <a:off x="3082925" y="3011488"/>
              <a:ext cx="1516063"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81" name="Picture 15" descr="C:\Users\Administrator\Desktop\房子\IMG_4650_调整大小.JPG"/>
            <p:cNvPicPr>
              <a:picLocks noChangeAspect="1" noChangeArrowheads="1"/>
            </p:cNvPicPr>
            <p:nvPr/>
          </p:nvPicPr>
          <p:blipFill>
            <a:blip r:embed="rId7" cstate="email">
              <a:lum bright="10000" contrast="30000"/>
              <a:extLst>
                <a:ext uri="{28A0092B-C50C-407E-A947-70E740481C1C}">
                  <a14:useLocalDpi xmlns:a14="http://schemas.microsoft.com/office/drawing/2010/main"/>
                </a:ext>
              </a:extLst>
            </a:blip>
            <a:srcRect/>
            <a:stretch>
              <a:fillRect/>
            </a:stretch>
          </p:blipFill>
          <p:spPr bwMode="auto">
            <a:xfrm>
              <a:off x="3073400" y="1595438"/>
              <a:ext cx="1524000"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98668" name="Picture 9" descr="C:\Users\Administrator\Desktop\房子\IMG_4649_调整大小.JPG"/>
          <p:cNvPicPr>
            <a:picLocks noChangeAspect="1" noChangeArrowheads="1"/>
          </p:cNvPicPr>
          <p:nvPr/>
        </p:nvPicPr>
        <p:blipFill>
          <a:blip r:embed="rId8" cstate="email">
            <a:lum bright="10000" contrast="30000"/>
            <a:extLst>
              <a:ext uri="{28A0092B-C50C-407E-A947-70E740481C1C}">
                <a14:useLocalDpi xmlns:a14="http://schemas.microsoft.com/office/drawing/2010/main"/>
              </a:ext>
            </a:extLst>
          </a:blip>
          <a:srcRect/>
          <a:stretch>
            <a:fillRect/>
          </a:stretch>
        </p:blipFill>
        <p:spPr bwMode="auto">
          <a:xfrm>
            <a:off x="1022185" y="2911374"/>
            <a:ext cx="671953" cy="558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69" name="Picture 10" descr="C:\Users\Administrator\Desktop\房子\IMG_4654_调整大小.JPG"/>
          <p:cNvPicPr>
            <a:picLocks noChangeAspect="1" noChangeArrowheads="1"/>
          </p:cNvPicPr>
          <p:nvPr/>
        </p:nvPicPr>
        <p:blipFill>
          <a:blip r:embed="rId9" cstate="email">
            <a:lum bright="10000" contrast="30000"/>
            <a:extLst>
              <a:ext uri="{28A0092B-C50C-407E-A947-70E740481C1C}">
                <a14:useLocalDpi xmlns:a14="http://schemas.microsoft.com/office/drawing/2010/main"/>
              </a:ext>
            </a:extLst>
          </a:blip>
          <a:srcRect/>
          <a:stretch>
            <a:fillRect/>
          </a:stretch>
        </p:blipFill>
        <p:spPr bwMode="auto">
          <a:xfrm>
            <a:off x="4210910" y="3330371"/>
            <a:ext cx="875576" cy="591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0" name="Picture 11" descr="C:\Users\Administrator\Desktop\房子\IMG_4656_调整大小.JPG"/>
          <p:cNvPicPr>
            <a:picLocks noChangeAspect="1" noChangeArrowheads="1"/>
          </p:cNvPicPr>
          <p:nvPr/>
        </p:nvPicPr>
        <p:blipFill>
          <a:blip r:embed="rId10" cstate="email">
            <a:lum bright="10000" contrast="30000"/>
            <a:extLst>
              <a:ext uri="{28A0092B-C50C-407E-A947-70E740481C1C}">
                <a14:useLocalDpi xmlns:a14="http://schemas.microsoft.com/office/drawing/2010/main"/>
              </a:ext>
            </a:extLst>
          </a:blip>
          <a:srcRect/>
          <a:stretch>
            <a:fillRect/>
          </a:stretch>
        </p:blipFill>
        <p:spPr bwMode="auto">
          <a:xfrm>
            <a:off x="1015397" y="3340450"/>
            <a:ext cx="894581" cy="591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1" name="Picture 13" descr="C:\Users\Administrator\Desktop\房子\IMG_4653_调整大小.JPG"/>
          <p:cNvPicPr>
            <a:picLocks noChangeAspect="1" noChangeArrowheads="1"/>
          </p:cNvPicPr>
          <p:nvPr/>
        </p:nvPicPr>
        <p:blipFill>
          <a:blip r:embed="rId11" cstate="email">
            <a:lum bright="10000" contrast="30000"/>
            <a:extLst>
              <a:ext uri="{28A0092B-C50C-407E-A947-70E740481C1C}">
                <a14:useLocalDpi xmlns:a14="http://schemas.microsoft.com/office/drawing/2010/main"/>
              </a:ext>
            </a:extLst>
          </a:blip>
          <a:srcRect/>
          <a:stretch>
            <a:fillRect/>
          </a:stretch>
        </p:blipFill>
        <p:spPr bwMode="auto">
          <a:xfrm>
            <a:off x="3556604" y="2950250"/>
            <a:ext cx="589147" cy="539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2" name="Picture 14" descr="C:\Users\Administrator\Desktop\房子\IMG_4652_调整大小.JPG"/>
          <p:cNvPicPr>
            <a:picLocks noChangeAspect="1" noChangeArrowheads="1"/>
          </p:cNvPicPr>
          <p:nvPr/>
        </p:nvPicPr>
        <p:blipFill>
          <a:blip r:embed="rId12" cstate="email">
            <a:lum bright="10000" contrast="30000"/>
            <a:extLst>
              <a:ext uri="{28A0092B-C50C-407E-A947-70E740481C1C}">
                <a14:useLocalDpi xmlns:a14="http://schemas.microsoft.com/office/drawing/2010/main"/>
              </a:ext>
            </a:extLst>
          </a:blip>
          <a:srcRect/>
          <a:stretch>
            <a:fillRect/>
          </a:stretch>
        </p:blipFill>
        <p:spPr bwMode="auto">
          <a:xfrm>
            <a:off x="2792342" y="2895536"/>
            <a:ext cx="703176" cy="66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673" name="Picture 15" descr="C:\Users\Administrator\Desktop\房子\IMG_4650_调整大小.JPG"/>
          <p:cNvPicPr>
            <a:picLocks noChangeAspect="1" noChangeArrowheads="1"/>
          </p:cNvPicPr>
          <p:nvPr/>
        </p:nvPicPr>
        <p:blipFill>
          <a:blip r:embed="rId13" cstate="email">
            <a:lum bright="10000" contrast="30000"/>
            <a:extLst>
              <a:ext uri="{28A0092B-C50C-407E-A947-70E740481C1C}">
                <a14:useLocalDpi xmlns:a14="http://schemas.microsoft.com/office/drawing/2010/main"/>
              </a:ext>
            </a:extLst>
          </a:blip>
          <a:srcRect/>
          <a:stretch>
            <a:fillRect/>
          </a:stretch>
        </p:blipFill>
        <p:spPr bwMode="auto">
          <a:xfrm>
            <a:off x="1981924" y="2886897"/>
            <a:ext cx="705891" cy="58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 name="矩形 75"/>
          <p:cNvSpPr/>
          <p:nvPr/>
        </p:nvSpPr>
        <p:spPr>
          <a:xfrm>
            <a:off x="982817" y="2866740"/>
            <a:ext cx="4193263" cy="1102924"/>
          </a:xfrm>
          <a:prstGeom prst="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sp>
        <p:nvSpPr>
          <p:cNvPr id="33" name="灯片编号占位符 32"/>
          <p:cNvSpPr>
            <a:spLocks noGrp="1"/>
          </p:cNvSpPr>
          <p:nvPr>
            <p:ph type="sldNum" sz="quarter" idx="12"/>
          </p:nvPr>
        </p:nvSpPr>
        <p:spPr/>
        <p:txBody>
          <a:bodyPr/>
          <a:lstStyle/>
          <a:p>
            <a:pPr>
              <a:defRPr/>
            </a:pPr>
            <a:fld id="{8BBF4748-C724-4397-95DD-0CBD4FD34D4C}" type="slidenum">
              <a:rPr lang="zh-CN" altLang="en-US"/>
              <a:pPr>
                <a:defRPr/>
              </a:pPr>
              <a:t>3</a:t>
            </a:fld>
            <a:endParaRPr lang="zh-CN" altLang="en-US"/>
          </a:p>
        </p:txBody>
      </p:sp>
    </p:spTree>
    <p:extLst>
      <p:ext uri="{BB962C8B-B14F-4D97-AF65-F5344CB8AC3E}">
        <p14:creationId xmlns:p14="http://schemas.microsoft.com/office/powerpoint/2010/main" val="32403036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XC01-2-09  </a:t>
            </a:r>
            <a:r>
              <a:rPr lang="zh-CN" altLang="en-US" sz="1200" b="1" dirty="0">
                <a:latin typeface="微软雅黑" pitchFamily="34" charset="-122"/>
                <a:ea typeface="微软雅黑" pitchFamily="34" charset="-122"/>
              </a:rPr>
              <a:t>现在几点了？</a:t>
            </a:r>
          </a:p>
        </p:txBody>
      </p:sp>
      <p:sp>
        <p:nvSpPr>
          <p:cNvPr id="230403" name="TextBox 17"/>
          <p:cNvSpPr txBox="1">
            <a:spLocks noChangeArrowheads="1"/>
          </p:cNvSpPr>
          <p:nvPr/>
        </p:nvSpPr>
        <p:spPr bwMode="auto">
          <a:xfrm>
            <a:off x="4789198" y="499628"/>
            <a:ext cx="4022220" cy="16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儿童时间知觉的发展比较晚。３～４岁开始能具体地认识早晨～起床的时间，晚上～睡觉的时间。４～５岁时，对早、晚的认识进一步深化。对于昨天、今天、明天也开始有所了解，但掌握仍不够准确。５～６岁以后，还可以认识前天、后天，但对于大的或小的时间单位，如年、月或时、分等仍不能认识。</a:t>
            </a:r>
            <a:endParaRPr lang="en-US" altLang="zh-CN" sz="1100">
              <a:latin typeface="微软雅黑" pitchFamily="34" charset="-122"/>
              <a:ea typeface="微软雅黑" pitchFamily="34" charset="-122"/>
              <a:sym typeface="微软雅黑" pitchFamily="34" charset="-122"/>
            </a:endParaRPr>
          </a:p>
        </p:txBody>
      </p:sp>
      <p:sp>
        <p:nvSpPr>
          <p:cNvPr id="230404" name="TextBox 19"/>
          <p:cNvSpPr txBox="1">
            <a:spLocks noChangeArrowheads="1"/>
          </p:cNvSpPr>
          <p:nvPr/>
        </p:nvSpPr>
        <p:spPr bwMode="auto">
          <a:xfrm>
            <a:off x="4789198" y="3295615"/>
            <a:ext cx="4022220" cy="160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 </a:t>
            </a:r>
            <a:endParaRPr lang="en-US" altLang="zh-CN" sz="1100" b="1"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、设置一个时钟模型，时钟的表盘上标明了</a:t>
            </a:r>
            <a:r>
              <a:rPr lang="en-US" altLang="zh-CN" sz="1100" dirty="0">
                <a:latin typeface="微软雅黑" pitchFamily="34" charset="-122"/>
                <a:ea typeface="微软雅黑" pitchFamily="34" charset="-122"/>
              </a:rPr>
              <a:t>1-12</a:t>
            </a:r>
            <a:r>
              <a:rPr lang="zh-CN" altLang="en-US" sz="1100" dirty="0">
                <a:latin typeface="微软雅黑" pitchFamily="34" charset="-122"/>
                <a:ea typeface="微软雅黑" pitchFamily="34" charset="-122"/>
              </a:rPr>
              <a:t>时间刻度；</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钟表的下方有一个转轮和一个显示器。当儿童转动转轮的时候，钟表的分针和时针会随着转动，同时显示器上会显示当时的时间。这样，儿童就可以通过钟表分针和时针的指示，以及显示器显示的时间相对应起来。便于儿童认识时间。</a:t>
            </a:r>
            <a:endParaRPr lang="zh-CN" altLang="en-US" sz="1100" dirty="0">
              <a:latin typeface="Calibri" pitchFamily="34" charset="0"/>
            </a:endParaRPr>
          </a:p>
        </p:txBody>
      </p:sp>
      <p:sp>
        <p:nvSpPr>
          <p:cNvPr id="230405"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3040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040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3040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30410" name="TextBox 64"/>
          <p:cNvSpPr txBox="1">
            <a:spLocks noChangeArrowheads="1"/>
          </p:cNvSpPr>
          <p:nvPr/>
        </p:nvSpPr>
        <p:spPr bwMode="auto">
          <a:xfrm>
            <a:off x="4816347" y="2051809"/>
            <a:ext cx="402222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根据学前儿童认识时间概念的一般特点， 幼儿对时间的感知是在感性经验的基础上形成的。对于年龄越小的幼儿来说，这种感知往往是与形成它的具体活动相联系的，明显的时间参照物和具体事件，对于学前儿童认识时间具有良好的启发作用。</a:t>
            </a:r>
          </a:p>
          <a:p>
            <a:pPr algn="just" eaLnBrk="1" hangingPunct="1">
              <a:lnSpc>
                <a:spcPct val="150000"/>
              </a:lnSpc>
            </a:pPr>
            <a:endParaRPr lang="en-US" altLang="zh-CN" sz="1100" dirty="0">
              <a:latin typeface="微软雅黑" pitchFamily="34" charset="-122"/>
              <a:ea typeface="微软雅黑" pitchFamily="34" charset="-122"/>
            </a:endParaRPr>
          </a:p>
          <a:p>
            <a:pPr algn="just" eaLnBrk="1" hangingPunct="1">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230411" name="TextBox 14"/>
          <p:cNvSpPr txBox="1">
            <a:spLocks noChangeArrowheads="1"/>
          </p:cNvSpPr>
          <p:nvPr/>
        </p:nvSpPr>
        <p:spPr bwMode="auto">
          <a:xfrm>
            <a:off x="4755261" y="5976614"/>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dirty="0">
                <a:latin typeface="微软雅黑" pitchFamily="34" charset="-122"/>
                <a:ea typeface="微软雅黑" pitchFamily="34" charset="-122"/>
              </a:rPr>
              <a:t>目标人群：</a:t>
            </a:r>
            <a:r>
              <a:rPr lang="en-US" altLang="zh-CN" sz="1100" dirty="0">
                <a:latin typeface="微软雅黑" pitchFamily="34" charset="-122"/>
                <a:ea typeface="微软雅黑" pitchFamily="34" charset="-122"/>
              </a:rPr>
              <a:t>3-8</a:t>
            </a:r>
            <a:r>
              <a:rPr lang="zh-CN" altLang="en-US" sz="1100" dirty="0">
                <a:latin typeface="微软雅黑" pitchFamily="34" charset="-122"/>
                <a:ea typeface="微软雅黑" pitchFamily="34" charset="-122"/>
              </a:rPr>
              <a:t>岁</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参与人数：</a:t>
            </a: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人</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运营人员：无</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    </a:t>
            </a:r>
          </a:p>
        </p:txBody>
      </p:sp>
      <p:sp>
        <p:nvSpPr>
          <p:cNvPr id="230412" name="TextBox 14"/>
          <p:cNvSpPr txBox="1">
            <a:spLocks noChangeArrowheads="1"/>
          </p:cNvSpPr>
          <p:nvPr/>
        </p:nvSpPr>
        <p:spPr bwMode="auto">
          <a:xfrm>
            <a:off x="4755261" y="4837693"/>
            <a:ext cx="4083306" cy="88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当儿童转动转轮的时候，钟表的分针和时针会随着转动，同时显示器上会显示当时的时间。这样，儿童就可以通过钟表分针和时针的指示，以及显示器显示的时间相对应起来。</a:t>
            </a:r>
            <a:endParaRPr lang="en-US" altLang="zh-CN" sz="1100" dirty="0">
              <a:latin typeface="微软雅黑" pitchFamily="34" charset="-122"/>
              <a:ea typeface="微软雅黑" pitchFamily="34" charset="-122"/>
            </a:endParaRPr>
          </a:p>
        </p:txBody>
      </p:sp>
      <p:sp>
        <p:nvSpPr>
          <p:cNvPr id="23041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0417" name="TextBox 14"/>
          <p:cNvSpPr txBox="1">
            <a:spLocks noChangeArrowheads="1"/>
          </p:cNvSpPr>
          <p:nvPr/>
        </p:nvSpPr>
        <p:spPr bwMode="auto">
          <a:xfrm>
            <a:off x="4755261" y="5764956"/>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30418"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36220" y="1298743"/>
            <a:ext cx="1672418" cy="369897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3041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30420" name="图片 22"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134316" y="554873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3042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 name="灯片编号占位符 28"/>
          <p:cNvSpPr>
            <a:spLocks noGrp="1"/>
          </p:cNvSpPr>
          <p:nvPr>
            <p:ph type="sldNum" sz="quarter" idx="12"/>
          </p:nvPr>
        </p:nvSpPr>
        <p:spPr/>
        <p:txBody>
          <a:bodyPr/>
          <a:lstStyle/>
          <a:p>
            <a:pPr>
              <a:defRPr/>
            </a:pPr>
            <a:fld id="{54CE5650-B749-426E-B412-9EB4EF45D148}" type="slidenum">
              <a:rPr lang="zh-CN" altLang="en-US"/>
              <a:pPr>
                <a:defRPr/>
              </a:pPr>
              <a:t>30</a:t>
            </a:fld>
            <a:endParaRPr lang="zh-CN" altLang="en-US"/>
          </a:p>
        </p:txBody>
      </p:sp>
    </p:spTree>
    <p:extLst>
      <p:ext uri="{BB962C8B-B14F-4D97-AF65-F5344CB8AC3E}">
        <p14:creationId xmlns:p14="http://schemas.microsoft.com/office/powerpoint/2010/main" val="17849364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1426"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67470" y="971899"/>
            <a:ext cx="673311" cy="291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3142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31429"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25368" y="4930042"/>
            <a:ext cx="2495052" cy="917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1430"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231431" name="图片 7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10425" y="1029492"/>
            <a:ext cx="1322188" cy="291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1432" name="直接箭头连接符 73"/>
          <p:cNvCxnSpPr>
            <a:cxnSpLocks noChangeShapeType="1"/>
          </p:cNvCxnSpPr>
          <p:nvPr/>
        </p:nvCxnSpPr>
        <p:spPr bwMode="auto">
          <a:xfrm rot="16200000" flipV="1">
            <a:off x="1309017" y="2457822"/>
            <a:ext cx="273859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31433" name="直接箭头连接符 75"/>
          <p:cNvCxnSpPr>
            <a:cxnSpLocks noChangeShapeType="1"/>
          </p:cNvCxnSpPr>
          <p:nvPr/>
        </p:nvCxnSpPr>
        <p:spPr bwMode="auto">
          <a:xfrm rot="16200000" flipH="1">
            <a:off x="4356666" y="3386525"/>
            <a:ext cx="88406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31434" name="直接箭头连接符 80"/>
          <p:cNvCxnSpPr>
            <a:cxnSpLocks noChangeShapeType="1"/>
          </p:cNvCxnSpPr>
          <p:nvPr/>
        </p:nvCxnSpPr>
        <p:spPr bwMode="auto">
          <a:xfrm flipH="1">
            <a:off x="2389169" y="5901941"/>
            <a:ext cx="2431251"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31435" name="直接箭头连接符 89"/>
          <p:cNvCxnSpPr>
            <a:cxnSpLocks noChangeShapeType="1"/>
          </p:cNvCxnSpPr>
          <p:nvPr/>
        </p:nvCxnSpPr>
        <p:spPr bwMode="auto">
          <a:xfrm rot="10800000">
            <a:off x="1544815" y="3971103"/>
            <a:ext cx="100318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31436" name="TextBox 90"/>
          <p:cNvSpPr txBox="1">
            <a:spLocks noChangeArrowheads="1"/>
          </p:cNvSpPr>
          <p:nvPr/>
        </p:nvSpPr>
        <p:spPr bwMode="auto">
          <a:xfrm>
            <a:off x="1920838" y="400853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85</a:t>
            </a:r>
            <a:r>
              <a:rPr lang="en-US" altLang="zh-CN" sz="800">
                <a:latin typeface="微软雅黑" pitchFamily="34" charset="-122"/>
                <a:ea typeface="微软雅黑" pitchFamily="34" charset="-122"/>
              </a:rPr>
              <a:t>0</a:t>
            </a:r>
            <a:endParaRPr lang="zh-CN" altLang="en-US" sz="800">
              <a:latin typeface="微软雅黑" pitchFamily="34" charset="-122"/>
              <a:ea typeface="微软雅黑" pitchFamily="34" charset="-122"/>
            </a:endParaRPr>
          </a:p>
        </p:txBody>
      </p:sp>
      <p:cxnSp>
        <p:nvCxnSpPr>
          <p:cNvPr id="231437"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31438" name="Picture 1" descr="C:\Documents and Settings\Administrator\Application Data\Tencent\Users\128969088\QQ\WinTemp\RichOle\$NM1$$_03A%THLSGC`RK{5I.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986962" y="1461447"/>
            <a:ext cx="1371057" cy="3033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31439" name="直接箭头连接符 75"/>
          <p:cNvCxnSpPr>
            <a:cxnSpLocks noChangeShapeType="1"/>
          </p:cNvCxnSpPr>
          <p:nvPr/>
        </p:nvCxnSpPr>
        <p:spPr bwMode="auto">
          <a:xfrm rot="16200000" flipH="1">
            <a:off x="4599622" y="5328881"/>
            <a:ext cx="64793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31440" name="直接箭头连接符 80"/>
          <p:cNvCxnSpPr>
            <a:cxnSpLocks noChangeShapeType="1"/>
          </p:cNvCxnSpPr>
          <p:nvPr/>
        </p:nvCxnSpPr>
        <p:spPr bwMode="auto">
          <a:xfrm rot="10800000" flipV="1">
            <a:off x="4353446" y="3860235"/>
            <a:ext cx="23484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31441" name="TextBox 90"/>
          <p:cNvSpPr txBox="1">
            <a:spLocks noChangeArrowheads="1"/>
          </p:cNvSpPr>
          <p:nvPr/>
        </p:nvSpPr>
        <p:spPr bwMode="auto">
          <a:xfrm rot="5400000">
            <a:off x="4743848" y="537236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220</a:t>
            </a:r>
            <a:endParaRPr lang="zh-CN" altLang="en-US" sz="800">
              <a:latin typeface="Calibri" pitchFamily="34" charset="0"/>
            </a:endParaRPr>
          </a:p>
        </p:txBody>
      </p:sp>
      <p:sp>
        <p:nvSpPr>
          <p:cNvPr id="231442" name="TextBox 90"/>
          <p:cNvSpPr txBox="1">
            <a:spLocks noChangeArrowheads="1"/>
          </p:cNvSpPr>
          <p:nvPr/>
        </p:nvSpPr>
        <p:spPr bwMode="auto">
          <a:xfrm>
            <a:off x="4349373" y="389911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220</a:t>
            </a:r>
            <a:endParaRPr lang="zh-CN" altLang="en-US" sz="800">
              <a:latin typeface="Calibri" pitchFamily="34" charset="0"/>
            </a:endParaRPr>
          </a:p>
        </p:txBody>
      </p:sp>
      <p:sp>
        <p:nvSpPr>
          <p:cNvPr id="231443" name="TextBox 90"/>
          <p:cNvSpPr txBox="1">
            <a:spLocks noChangeArrowheads="1"/>
          </p:cNvSpPr>
          <p:nvPr/>
        </p:nvSpPr>
        <p:spPr bwMode="auto">
          <a:xfrm>
            <a:off x="2789626" y="232247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20</a:t>
            </a:r>
            <a:r>
              <a:rPr lang="en-US" altLang="zh-CN" sz="800">
                <a:latin typeface="微软雅黑" pitchFamily="34" charset="-122"/>
                <a:ea typeface="微软雅黑" pitchFamily="34" charset="-122"/>
              </a:rPr>
              <a:t>50</a:t>
            </a:r>
            <a:endParaRPr lang="zh-CN" altLang="en-US" sz="800">
              <a:latin typeface="Calibri" pitchFamily="34" charset="0"/>
            </a:endParaRPr>
          </a:p>
        </p:txBody>
      </p:sp>
      <p:sp>
        <p:nvSpPr>
          <p:cNvPr id="231444" name="TextBox 90"/>
          <p:cNvSpPr txBox="1">
            <a:spLocks noChangeArrowheads="1"/>
          </p:cNvSpPr>
          <p:nvPr/>
        </p:nvSpPr>
        <p:spPr bwMode="auto">
          <a:xfrm rot="5400000">
            <a:off x="4654254" y="218886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1160</a:t>
            </a:r>
            <a:endParaRPr lang="zh-CN" altLang="en-US" sz="800">
              <a:latin typeface="Calibri" pitchFamily="34" charset="0"/>
            </a:endParaRPr>
          </a:p>
        </p:txBody>
      </p:sp>
      <p:sp>
        <p:nvSpPr>
          <p:cNvPr id="231445" name="TextBox 90"/>
          <p:cNvSpPr txBox="1">
            <a:spLocks noChangeArrowheads="1"/>
          </p:cNvSpPr>
          <p:nvPr/>
        </p:nvSpPr>
        <p:spPr bwMode="auto">
          <a:xfrm>
            <a:off x="3443933" y="5960974"/>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85</a:t>
            </a:r>
            <a:r>
              <a:rPr lang="en-US" altLang="zh-CN" sz="800">
                <a:latin typeface="微软雅黑" pitchFamily="34" charset="-122"/>
                <a:ea typeface="微软雅黑" pitchFamily="34" charset="-122"/>
              </a:rPr>
              <a:t>0</a:t>
            </a:r>
            <a:endParaRPr lang="zh-CN" altLang="en-US" sz="800">
              <a:latin typeface="Calibri" pitchFamily="34" charset="0"/>
            </a:endParaRPr>
          </a:p>
        </p:txBody>
      </p:sp>
      <p:sp>
        <p:nvSpPr>
          <p:cNvPr id="231446" name="TextBox 100"/>
          <p:cNvSpPr txBox="1">
            <a:spLocks noChangeArrowheads="1"/>
          </p:cNvSpPr>
          <p:nvPr/>
        </p:nvSpPr>
        <p:spPr bwMode="auto">
          <a:xfrm>
            <a:off x="1665632" y="5960974"/>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31447" name="TextBox 100"/>
          <p:cNvSpPr txBox="1">
            <a:spLocks noChangeArrowheads="1"/>
          </p:cNvSpPr>
          <p:nvPr/>
        </p:nvSpPr>
        <p:spPr bwMode="auto">
          <a:xfrm>
            <a:off x="1539385" y="4339704"/>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31448" name="TextBox 100"/>
          <p:cNvSpPr txBox="1">
            <a:spLocks noChangeArrowheads="1"/>
          </p:cNvSpPr>
          <p:nvPr/>
        </p:nvSpPr>
        <p:spPr bwMode="auto">
          <a:xfrm>
            <a:off x="7433573" y="4678069"/>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31449" name="TextBox 100"/>
          <p:cNvSpPr txBox="1">
            <a:spLocks noChangeArrowheads="1"/>
          </p:cNvSpPr>
          <p:nvPr/>
        </p:nvSpPr>
        <p:spPr bwMode="auto">
          <a:xfrm>
            <a:off x="4167470" y="4175561"/>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231450" name="直接箭头连接符 75"/>
          <p:cNvCxnSpPr>
            <a:cxnSpLocks noChangeShapeType="1"/>
          </p:cNvCxnSpPr>
          <p:nvPr/>
        </p:nvCxnSpPr>
        <p:spPr bwMode="auto">
          <a:xfrm rot="16200000" flipH="1">
            <a:off x="4057178" y="2202969"/>
            <a:ext cx="148304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31451" name="直接箭头连接符 75"/>
          <p:cNvCxnSpPr>
            <a:cxnSpLocks noChangeShapeType="1"/>
          </p:cNvCxnSpPr>
          <p:nvPr/>
        </p:nvCxnSpPr>
        <p:spPr bwMode="auto">
          <a:xfrm rot="16200000" flipH="1">
            <a:off x="4612239" y="1274987"/>
            <a:ext cx="37292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31452" name="TextBox 90"/>
          <p:cNvSpPr txBox="1">
            <a:spLocks noChangeArrowheads="1"/>
          </p:cNvSpPr>
          <p:nvPr/>
        </p:nvSpPr>
        <p:spPr bwMode="auto">
          <a:xfrm rot="5400000">
            <a:off x="4647467" y="3408412"/>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640</a:t>
            </a:r>
            <a:endParaRPr lang="zh-CN" altLang="en-US" sz="800">
              <a:latin typeface="Calibri" pitchFamily="34" charset="0"/>
            </a:endParaRPr>
          </a:p>
        </p:txBody>
      </p:sp>
      <p:sp>
        <p:nvSpPr>
          <p:cNvPr id="231453" name="TextBox 90"/>
          <p:cNvSpPr txBox="1">
            <a:spLocks noChangeArrowheads="1"/>
          </p:cNvSpPr>
          <p:nvPr/>
        </p:nvSpPr>
        <p:spPr bwMode="auto">
          <a:xfrm rot="5400000">
            <a:off x="4635249" y="135086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a:t>
            </a:r>
            <a:r>
              <a:rPr lang="en-US" altLang="zh-CN" sz="800">
                <a:latin typeface="微软雅黑" pitchFamily="34" charset="-122"/>
                <a:ea typeface="微软雅黑" pitchFamily="34" charset="-122"/>
              </a:rPr>
              <a:t>50</a:t>
            </a:r>
            <a:endParaRPr lang="zh-CN" altLang="en-US" sz="800">
              <a:latin typeface="Calibri" pitchFamily="34" charset="0"/>
            </a:endParaRPr>
          </a:p>
        </p:txBody>
      </p:sp>
      <p:cxnSp>
        <p:nvCxnSpPr>
          <p:cNvPr id="231454"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5" name="灯片编号占位符 34"/>
          <p:cNvSpPr>
            <a:spLocks noGrp="1"/>
          </p:cNvSpPr>
          <p:nvPr>
            <p:ph type="sldNum" sz="quarter" idx="12"/>
          </p:nvPr>
        </p:nvSpPr>
        <p:spPr/>
        <p:txBody>
          <a:bodyPr/>
          <a:lstStyle/>
          <a:p>
            <a:pPr>
              <a:defRPr/>
            </a:pPr>
            <a:fld id="{DBEF90F7-A847-43EE-BE3D-B35DBCD50867}" type="slidenum">
              <a:rPr lang="zh-CN" altLang="en-US"/>
              <a:pPr>
                <a:defRPr/>
              </a:pPr>
              <a:t>31</a:t>
            </a:fld>
            <a:endParaRPr lang="zh-CN" altLang="en-US"/>
          </a:p>
        </p:txBody>
      </p:sp>
    </p:spTree>
    <p:extLst>
      <p:ext uri="{BB962C8B-B14F-4D97-AF65-F5344CB8AC3E}">
        <p14:creationId xmlns:p14="http://schemas.microsoft.com/office/powerpoint/2010/main" val="70920801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32451" name="TextBox 47"/>
          <p:cNvSpPr txBox="1">
            <a:spLocks noChangeArrowheads="1"/>
          </p:cNvSpPr>
          <p:nvPr/>
        </p:nvSpPr>
        <p:spPr bwMode="auto">
          <a:xfrm>
            <a:off x="479192" y="1923638"/>
            <a:ext cx="377380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32452"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3245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3245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3245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245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2461" name="TextBox 33"/>
          <p:cNvSpPr txBox="1">
            <a:spLocks noChangeArrowheads="1"/>
          </p:cNvSpPr>
          <p:nvPr/>
        </p:nvSpPr>
        <p:spPr bwMode="auto">
          <a:xfrm>
            <a:off x="487337" y="2130976"/>
            <a:ext cx="8656663"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32462" name="TextBox 34"/>
          <p:cNvSpPr txBox="1">
            <a:spLocks noChangeArrowheads="1"/>
          </p:cNvSpPr>
          <p:nvPr/>
        </p:nvSpPr>
        <p:spPr bwMode="auto">
          <a:xfrm>
            <a:off x="471047" y="3176306"/>
            <a:ext cx="379959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32463" name="TextBox 35"/>
          <p:cNvSpPr txBox="1">
            <a:spLocks noChangeArrowheads="1"/>
          </p:cNvSpPr>
          <p:nvPr/>
        </p:nvSpPr>
        <p:spPr bwMode="auto">
          <a:xfrm>
            <a:off x="504983" y="3393724"/>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32464" name="TextBox 15"/>
          <p:cNvSpPr txBox="1">
            <a:spLocks noChangeArrowheads="1"/>
          </p:cNvSpPr>
          <p:nvPr/>
        </p:nvSpPr>
        <p:spPr bwMode="auto">
          <a:xfrm>
            <a:off x="513129" y="4130927"/>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220V/0.5KW</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91E914B-C7D8-4061-B2E6-0323915FB17F}" type="slidenum">
              <a:rPr lang="zh-CN" altLang="en-US"/>
              <a:pPr>
                <a:defRPr/>
              </a:pPr>
              <a:t>32</a:t>
            </a:fld>
            <a:endParaRPr lang="zh-CN" altLang="en-US"/>
          </a:p>
        </p:txBody>
      </p:sp>
    </p:spTree>
    <p:extLst>
      <p:ext uri="{BB962C8B-B14F-4D97-AF65-F5344CB8AC3E}">
        <p14:creationId xmlns:p14="http://schemas.microsoft.com/office/powerpoint/2010/main" val="91296112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TextBox 57"/>
          <p:cNvSpPr txBox="1">
            <a:spLocks noChangeArrowheads="1"/>
          </p:cNvSpPr>
          <p:nvPr/>
        </p:nvSpPr>
        <p:spPr bwMode="auto">
          <a:xfrm>
            <a:off x="479192" y="447794"/>
            <a:ext cx="3420855"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6mm</a:t>
            </a:r>
            <a:r>
              <a:rPr lang="zh-CN" altLang="en-US" sz="1100" dirty="0">
                <a:latin typeface="微软雅黑" pitchFamily="34" charset="-122"/>
                <a:ea typeface="微软雅黑" pitchFamily="34" charset="-122"/>
              </a:rPr>
              <a:t>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、设备：单片机，定制显示系统，定制钟表、继电器，</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3347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3347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3347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347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348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33484"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54821" y="3104314"/>
            <a:ext cx="1221734" cy="270259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9292C1A0-4F2C-4B9A-990E-8F6C188D060C}" type="slidenum">
              <a:rPr lang="zh-CN" altLang="en-US"/>
              <a:pPr>
                <a:defRPr/>
              </a:pPr>
              <a:t>33</a:t>
            </a:fld>
            <a:endParaRPr lang="zh-CN" altLang="en-US"/>
          </a:p>
        </p:txBody>
      </p:sp>
    </p:spTree>
    <p:extLst>
      <p:ext uri="{BB962C8B-B14F-4D97-AF65-F5344CB8AC3E}">
        <p14:creationId xmlns:p14="http://schemas.microsoft.com/office/powerpoint/2010/main" val="23729069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4498" name="Picture 3" descr="D:\徐文毓\客户VIP\包头科技馆儿童\炫图展品\yxqqqq [转换].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51145" y="1419691"/>
            <a:ext cx="2805916" cy="293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4499"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XC01-2-10  </a:t>
            </a:r>
            <a:r>
              <a:rPr lang="zh-CN" altLang="en-US" sz="1200" b="1" dirty="0">
                <a:latin typeface="微软雅黑" pitchFamily="34" charset="-122"/>
                <a:ea typeface="微软雅黑" pitchFamily="34" charset="-122"/>
              </a:rPr>
              <a:t>交通跳格游戏棋</a:t>
            </a:r>
          </a:p>
        </p:txBody>
      </p:sp>
      <p:sp>
        <p:nvSpPr>
          <p:cNvPr id="234500" name="TextBox 17"/>
          <p:cNvSpPr txBox="1">
            <a:spLocks noChangeArrowheads="1"/>
          </p:cNvSpPr>
          <p:nvPr/>
        </p:nvSpPr>
        <p:spPr bwMode="auto">
          <a:xfrm>
            <a:off x="4789198" y="499628"/>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儿童掷出色子，色子停止后，儿童按照色子上显示的点数前进相应的格子数。如果儿童移动至棋盘中交通标志或“三让”要求的格子，需按照格子中的标示遵守交通规则，最先到达终点的游戏者获胜。 </a:t>
            </a:r>
            <a:endParaRPr lang="en-US" altLang="zh-CN" sz="1100">
              <a:latin typeface="微软雅黑" pitchFamily="34" charset="-122"/>
              <a:ea typeface="微软雅黑" pitchFamily="34" charset="-122"/>
              <a:sym typeface="微软雅黑" pitchFamily="34" charset="-122"/>
            </a:endParaRPr>
          </a:p>
        </p:txBody>
      </p:sp>
      <p:sp>
        <p:nvSpPr>
          <p:cNvPr id="234501" name="TextBox 19"/>
          <p:cNvSpPr txBox="1">
            <a:spLocks noChangeArrowheads="1"/>
          </p:cNvSpPr>
          <p:nvPr/>
        </p:nvSpPr>
        <p:spPr bwMode="auto">
          <a:xfrm>
            <a:off x="4816347" y="2948464"/>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solidFill>
                  <a:srgbClr val="000000"/>
                </a:solidFill>
                <a:latin typeface="微软雅黑" pitchFamily="34" charset="-122"/>
                <a:ea typeface="微软雅黑" pitchFamily="34" charset="-122"/>
                <a:sym typeface="微软雅黑" pitchFamily="34" charset="-122"/>
              </a:rPr>
              <a:t>游戏分为地面跳格地胶彩绘图案和一颗色子。</a:t>
            </a:r>
            <a:r>
              <a:rPr lang="en-US" altLang="zh-CN" sz="1100" dirty="0">
                <a:solidFill>
                  <a:srgbClr val="000000"/>
                </a:solidFill>
                <a:latin typeface="微软雅黑" pitchFamily="34" charset="-122"/>
                <a:ea typeface="微软雅黑" pitchFamily="34" charset="-122"/>
                <a:sym typeface="微软雅黑" pitchFamily="34" charset="-122"/>
              </a:rPr>
              <a:t> 1</a:t>
            </a:r>
            <a:r>
              <a:rPr lang="zh-CN" altLang="en-US" sz="1100" dirty="0">
                <a:solidFill>
                  <a:srgbClr val="000000"/>
                </a:solidFill>
                <a:latin typeface="微软雅黑" pitchFamily="34" charset="-122"/>
                <a:ea typeface="微软雅黑" pitchFamily="34" charset="-122"/>
                <a:sym typeface="微软雅黑" pitchFamily="34" charset="-122"/>
              </a:rPr>
              <a:t>、儿童先选择一人游戏或者多人参与的游戏方式；</a:t>
            </a:r>
            <a:r>
              <a:rPr lang="en-US" altLang="zh-CN"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、如果选择一人游戏方式，儿童根据色子的点数来前进或者后退，记录到达终点的时间；</a:t>
            </a:r>
            <a:r>
              <a:rPr lang="en-US" altLang="zh-CN"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、选择多人游戏的方式，儿童按先后顺序掷出色子，看谁最先到达终点。</a:t>
            </a:r>
          </a:p>
        </p:txBody>
      </p:sp>
      <p:sp>
        <p:nvSpPr>
          <p:cNvPr id="234502"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3450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450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3450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34507" name="TextBox 64"/>
          <p:cNvSpPr txBox="1">
            <a:spLocks noChangeArrowheads="1"/>
          </p:cNvSpPr>
          <p:nvPr/>
        </p:nvSpPr>
        <p:spPr bwMode="auto">
          <a:xfrm>
            <a:off x="4816347" y="1655826"/>
            <a:ext cx="4160683"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solidFill>
                  <a:srgbClr val="000000"/>
                </a:solidFill>
                <a:latin typeface="微软雅黑" pitchFamily="34" charset="-122"/>
                <a:ea typeface="微软雅黑" pitchFamily="34" charset="-122"/>
                <a:sym typeface="微软雅黑" pitchFamily="34" charset="-122"/>
              </a:rPr>
              <a:t>利用游戏棋的形式，对儿童进行交通规则的教育和训练。能够在游戏中认识交通标识的含义，明确城市交通秩序的维护需要大家共同的遵守和努力。此外，尊重生命、爱惜生命和保护生命是我们要传递给儿童的观念。只有爱护生命，才能从自我做起，严格要求自己。</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234508"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1-2</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234509" name="TextBox 14"/>
          <p:cNvSpPr txBox="1">
            <a:spLocks noChangeArrowheads="1"/>
          </p:cNvSpPr>
          <p:nvPr/>
        </p:nvSpPr>
        <p:spPr bwMode="auto">
          <a:xfrm>
            <a:off x="4756617" y="4280325"/>
            <a:ext cx="3970636" cy="876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solidFill>
                  <a:srgbClr val="000000"/>
                </a:solidFill>
                <a:latin typeface="微软雅黑" pitchFamily="34" charset="-122"/>
                <a:ea typeface="微软雅黑" pitchFamily="34" charset="-122"/>
                <a:sym typeface="微软雅黑" pitchFamily="34" charset="-122"/>
              </a:rPr>
              <a:t>站到跳格彩绘的起点，儿童掷出色子，根据色子的点数前进，根据进入跳格的指示前进、后退、左转或者右转，最终到达终点。</a:t>
            </a:r>
            <a:endParaRPr lang="en-US" altLang="zh-CN" sz="1200" b="1">
              <a:latin typeface="微软雅黑" pitchFamily="34" charset="-122"/>
              <a:ea typeface="微软雅黑" pitchFamily="34" charset="-122"/>
            </a:endParaRPr>
          </a:p>
        </p:txBody>
      </p:sp>
      <p:sp>
        <p:nvSpPr>
          <p:cNvPr id="234510"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4514"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3451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34516" name="图片 22"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141936" y="556397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3452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4522" name="Rectangle 26"/>
          <p:cNvSpPr>
            <a:spLocks noChangeArrowheads="1"/>
          </p:cNvSpPr>
          <p:nvPr/>
        </p:nvSpPr>
        <p:spPr bwMode="auto">
          <a:xfrm>
            <a:off x="3350266" y="4336268"/>
            <a:ext cx="726116" cy="25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solidFill>
                  <a:srgbClr val="000000"/>
                </a:solidFill>
                <a:latin typeface="微软雅黑" pitchFamily="34" charset="-122"/>
                <a:ea typeface="微软雅黑" pitchFamily="34" charset="-122"/>
              </a:rPr>
              <a:t>许都公园</a:t>
            </a:r>
          </a:p>
        </p:txBody>
      </p:sp>
      <p:sp>
        <p:nvSpPr>
          <p:cNvPr id="234523" name="Rectangle 27"/>
          <p:cNvSpPr>
            <a:spLocks noChangeArrowheads="1"/>
          </p:cNvSpPr>
          <p:nvPr/>
        </p:nvSpPr>
        <p:spPr bwMode="auto">
          <a:xfrm>
            <a:off x="3961133" y="3753130"/>
            <a:ext cx="585052" cy="25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solidFill>
                  <a:srgbClr val="000000"/>
                </a:solidFill>
                <a:latin typeface="微软雅黑" pitchFamily="34" charset="-122"/>
                <a:ea typeface="微软雅黑" pitchFamily="34" charset="-122"/>
              </a:rPr>
              <a:t>智慧门</a:t>
            </a:r>
          </a:p>
        </p:txBody>
      </p:sp>
      <p:sp>
        <p:nvSpPr>
          <p:cNvPr id="234524" name="Rectangle 28"/>
          <p:cNvSpPr>
            <a:spLocks noChangeArrowheads="1"/>
          </p:cNvSpPr>
          <p:nvPr/>
        </p:nvSpPr>
        <p:spPr bwMode="auto">
          <a:xfrm>
            <a:off x="446612" y="3610672"/>
            <a:ext cx="787031" cy="40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solidFill>
                  <a:srgbClr val="000000"/>
                </a:solidFill>
                <a:latin typeface="微软雅黑" pitchFamily="34" charset="-122"/>
                <a:ea typeface="微软雅黑" pitchFamily="34" charset="-122"/>
              </a:rPr>
              <a:t>曹丞相府</a:t>
            </a:r>
            <a:r>
              <a:rPr lang="zh-CN" altLang="en-US">
                <a:latin typeface="Calibri" pitchFamily="34" charset="0"/>
              </a:rPr>
              <a:t> </a:t>
            </a:r>
          </a:p>
        </p:txBody>
      </p:sp>
      <p:sp>
        <p:nvSpPr>
          <p:cNvPr id="234525" name="Rectangle 29"/>
          <p:cNvSpPr>
            <a:spLocks noChangeArrowheads="1"/>
          </p:cNvSpPr>
          <p:nvPr/>
        </p:nvSpPr>
        <p:spPr bwMode="auto">
          <a:xfrm>
            <a:off x="815847" y="4212441"/>
            <a:ext cx="867181" cy="25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solidFill>
                  <a:srgbClr val="000000"/>
                </a:solidFill>
                <a:latin typeface="微软雅黑" pitchFamily="34" charset="-122"/>
                <a:ea typeface="微软雅黑" pitchFamily="34" charset="-122"/>
              </a:rPr>
              <a:t>许昌科技馆</a:t>
            </a:r>
          </a:p>
        </p:txBody>
      </p:sp>
      <p:sp>
        <p:nvSpPr>
          <p:cNvPr id="234526" name="Rectangle 30"/>
          <p:cNvSpPr>
            <a:spLocks noChangeArrowheads="1"/>
          </p:cNvSpPr>
          <p:nvPr/>
        </p:nvSpPr>
        <p:spPr bwMode="auto">
          <a:xfrm>
            <a:off x="385525" y="2121780"/>
            <a:ext cx="867181" cy="250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solidFill>
                  <a:srgbClr val="000000"/>
                </a:solidFill>
                <a:latin typeface="微软雅黑" pitchFamily="34" charset="-122"/>
                <a:ea typeface="微软雅黑" pitchFamily="34" charset="-122"/>
              </a:rPr>
              <a:t>许昌火车站</a:t>
            </a:r>
          </a:p>
        </p:txBody>
      </p:sp>
      <p:sp>
        <p:nvSpPr>
          <p:cNvPr id="34" name="灯片编号占位符 33"/>
          <p:cNvSpPr>
            <a:spLocks noGrp="1"/>
          </p:cNvSpPr>
          <p:nvPr>
            <p:ph type="sldNum" sz="quarter" idx="12"/>
          </p:nvPr>
        </p:nvSpPr>
        <p:spPr/>
        <p:txBody>
          <a:bodyPr/>
          <a:lstStyle/>
          <a:p>
            <a:pPr>
              <a:defRPr/>
            </a:pPr>
            <a:fld id="{1027FF73-257D-4828-A7B3-981E7D7074B8}" type="slidenum">
              <a:rPr lang="zh-CN" altLang="en-US"/>
              <a:pPr>
                <a:defRPr/>
              </a:pPr>
              <a:t>34</a:t>
            </a:fld>
            <a:endParaRPr lang="zh-CN" altLang="en-US"/>
          </a:p>
        </p:txBody>
      </p:sp>
    </p:spTree>
    <p:extLst>
      <p:ext uri="{BB962C8B-B14F-4D97-AF65-F5344CB8AC3E}">
        <p14:creationId xmlns:p14="http://schemas.microsoft.com/office/powerpoint/2010/main" val="24466085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3552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3552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35527" name="Picture 3" descr="D:\徐文毓\客户VIP\包头科技馆儿童\炫图展品\yxqqqq [转换].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69264" y="1713420"/>
            <a:ext cx="2805916" cy="3081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28" name="TextBox 74"/>
          <p:cNvSpPr txBox="1">
            <a:spLocks noChangeArrowheads="1"/>
          </p:cNvSpPr>
          <p:nvPr/>
        </p:nvSpPr>
        <p:spPr bwMode="auto">
          <a:xfrm>
            <a:off x="4137606" y="511866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a:t>
            </a:r>
            <a:r>
              <a:rPr lang="zh-CN" altLang="en-US" sz="800">
                <a:latin typeface="微软雅黑" pitchFamily="34" charset="-122"/>
                <a:ea typeface="微软雅黑" pitchFamily="34" charset="-122"/>
              </a:rPr>
              <a:t>00</a:t>
            </a:r>
          </a:p>
        </p:txBody>
      </p:sp>
      <p:cxnSp>
        <p:nvCxnSpPr>
          <p:cNvPr id="235529" name="直接箭头连接符 80"/>
          <p:cNvCxnSpPr>
            <a:cxnSpLocks noChangeShapeType="1"/>
          </p:cNvCxnSpPr>
          <p:nvPr/>
        </p:nvCxnSpPr>
        <p:spPr bwMode="auto">
          <a:xfrm flipH="1">
            <a:off x="2891437" y="5098505"/>
            <a:ext cx="269596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4" name="灯片编号占位符 13"/>
          <p:cNvSpPr>
            <a:spLocks noGrp="1"/>
          </p:cNvSpPr>
          <p:nvPr>
            <p:ph type="sldNum" sz="quarter" idx="12"/>
          </p:nvPr>
        </p:nvSpPr>
        <p:spPr/>
        <p:txBody>
          <a:bodyPr/>
          <a:lstStyle/>
          <a:p>
            <a:pPr>
              <a:defRPr/>
            </a:pPr>
            <a:fld id="{178CDE16-8F14-4F30-AF96-49A033F835E4}" type="slidenum">
              <a:rPr lang="zh-CN" altLang="en-US"/>
              <a:pPr>
                <a:defRPr/>
              </a:pPr>
              <a:t>35</a:t>
            </a:fld>
            <a:endParaRPr lang="zh-CN" altLang="en-US"/>
          </a:p>
        </p:txBody>
      </p:sp>
    </p:spTree>
    <p:extLst>
      <p:ext uri="{BB962C8B-B14F-4D97-AF65-F5344CB8AC3E}">
        <p14:creationId xmlns:p14="http://schemas.microsoft.com/office/powerpoint/2010/main" val="2181140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36547" name="TextBox 47"/>
          <p:cNvSpPr txBox="1">
            <a:spLocks noChangeArrowheads="1"/>
          </p:cNvSpPr>
          <p:nvPr/>
        </p:nvSpPr>
        <p:spPr bwMode="auto">
          <a:xfrm>
            <a:off x="479192" y="1700462"/>
            <a:ext cx="378330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36548"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3654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3655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3655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655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6557" name="TextBox 33"/>
          <p:cNvSpPr txBox="1">
            <a:spLocks noChangeArrowheads="1"/>
          </p:cNvSpPr>
          <p:nvPr/>
        </p:nvSpPr>
        <p:spPr bwMode="auto">
          <a:xfrm>
            <a:off x="495481" y="1890522"/>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36558" name="TextBox 34"/>
          <p:cNvSpPr txBox="1">
            <a:spLocks noChangeArrowheads="1"/>
          </p:cNvSpPr>
          <p:nvPr/>
        </p:nvSpPr>
        <p:spPr bwMode="auto">
          <a:xfrm>
            <a:off x="495481" y="271267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36559" name="TextBox 35"/>
          <p:cNvSpPr txBox="1">
            <a:spLocks noChangeArrowheads="1"/>
          </p:cNvSpPr>
          <p:nvPr/>
        </p:nvSpPr>
        <p:spPr bwMode="auto">
          <a:xfrm>
            <a:off x="495481" y="2920013"/>
            <a:ext cx="8648519"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36560" name="TextBox 15"/>
          <p:cNvSpPr txBox="1">
            <a:spLocks noChangeArrowheads="1"/>
          </p:cNvSpPr>
          <p:nvPr/>
        </p:nvSpPr>
        <p:spPr bwMode="auto">
          <a:xfrm>
            <a:off x="487337" y="3694652"/>
            <a:ext cx="8656663"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C6639220-D4AC-477A-A513-EDFB3E2C0CF3}" type="slidenum">
              <a:rPr lang="zh-CN" altLang="en-US"/>
              <a:pPr>
                <a:defRPr/>
              </a:pPr>
              <a:t>36</a:t>
            </a:fld>
            <a:endParaRPr lang="zh-CN" altLang="en-US"/>
          </a:p>
        </p:txBody>
      </p:sp>
    </p:spTree>
    <p:extLst>
      <p:ext uri="{BB962C8B-B14F-4D97-AF65-F5344CB8AC3E}">
        <p14:creationId xmlns:p14="http://schemas.microsoft.com/office/powerpoint/2010/main" val="413870974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TextBox 57"/>
          <p:cNvSpPr txBox="1">
            <a:spLocks noChangeArrowheads="1"/>
          </p:cNvSpPr>
          <p:nvPr/>
        </p:nvSpPr>
        <p:spPr bwMode="auto">
          <a:xfrm>
            <a:off x="479192" y="447794"/>
            <a:ext cx="3420855" cy="4309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展品设计制作主要材料</a:t>
            </a:r>
            <a:r>
              <a:rPr lang="en-US" altLang="zh-CN" sz="1200" b="1">
                <a:latin typeface="微软雅黑" pitchFamily="34" charset="-122"/>
                <a:ea typeface="微软雅黑" pitchFamily="34" charset="-122"/>
              </a:rPr>
              <a:t>/</a:t>
            </a:r>
            <a:r>
              <a:rPr lang="zh-CN" altLang="en-US" sz="1200" b="1">
                <a:latin typeface="微软雅黑" pitchFamily="34" charset="-122"/>
                <a:ea typeface="微软雅黑" pitchFamily="34" charset="-122"/>
              </a:rPr>
              <a:t>设备要求：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、台面：定制地胶拼装</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、其他：辅料</a:t>
            </a:r>
            <a:endParaRPr lang="en-US" altLang="zh-CN" sz="11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en-US" altLang="zh-CN" sz="1000">
              <a:latin typeface="微软雅黑" pitchFamily="34" charset="-122"/>
              <a:ea typeface="微软雅黑" pitchFamily="34" charset="-122"/>
            </a:endParaRPr>
          </a:p>
          <a:p>
            <a:pPr eaLnBrk="1" hangingPunct="1">
              <a:lnSpc>
                <a:spcPct val="150000"/>
              </a:lnSpc>
            </a:pPr>
            <a:endParaRPr lang="zh-CN" altLang="en-US" sz="1000">
              <a:latin typeface="微软雅黑" pitchFamily="34" charset="-122"/>
              <a:ea typeface="微软雅黑" pitchFamily="34" charset="-122"/>
            </a:endParaRPr>
          </a:p>
        </p:txBody>
      </p:sp>
      <p:sp>
        <p:nvSpPr>
          <p:cNvPr id="23757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3757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3757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3757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3757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37580" name="Picture 3" descr="D:\徐文毓\客户VIP\包头科技馆儿童\炫图展品\yxqqqq [转换].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52549" y="2891216"/>
            <a:ext cx="2395956" cy="2506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F4DB96C9-0B45-4330-97F3-0188CB3A1557}" type="slidenum">
              <a:rPr lang="zh-CN" altLang="en-US"/>
              <a:pPr>
                <a:defRPr/>
              </a:pPr>
              <a:t>37</a:t>
            </a:fld>
            <a:endParaRPr lang="zh-CN" altLang="en-US"/>
          </a:p>
        </p:txBody>
      </p:sp>
    </p:spTree>
    <p:extLst>
      <p:ext uri="{BB962C8B-B14F-4D97-AF65-F5344CB8AC3E}">
        <p14:creationId xmlns:p14="http://schemas.microsoft.com/office/powerpoint/2010/main" val="84769216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XC01-2-12  </a:t>
            </a:r>
            <a:r>
              <a:rPr lang="zh-CN" altLang="en-US" sz="1200" b="1" dirty="0">
                <a:solidFill>
                  <a:srgbClr val="000000"/>
                </a:solidFill>
                <a:latin typeface="微软雅黑" pitchFamily="34" charset="-122"/>
                <a:ea typeface="微软雅黑" pitchFamily="34" charset="-122"/>
                <a:sym typeface="微软雅黑" pitchFamily="34" charset="-122"/>
              </a:rPr>
              <a:t>齐心协力</a:t>
            </a:r>
            <a:endParaRPr lang="zh-CN" altLang="en-US" sz="1200" b="1" dirty="0">
              <a:latin typeface="微软雅黑" pitchFamily="34" charset="-122"/>
              <a:ea typeface="微软雅黑" pitchFamily="34" charset="-122"/>
            </a:endParaRPr>
          </a:p>
        </p:txBody>
      </p:sp>
      <p:sp>
        <p:nvSpPr>
          <p:cNvPr id="243715" name="TextBox 17"/>
          <p:cNvSpPr txBox="1">
            <a:spLocks noChangeArrowheads="1"/>
          </p:cNvSpPr>
          <p:nvPr/>
        </p:nvSpPr>
        <p:spPr bwMode="auto">
          <a:xfrm>
            <a:off x="4819062"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通过这个具有挑战性的互动，孩子们必须通过团队协作来完成任务。装置上有四根绳索，拉动绳子，需要互相配合行动，以此将货物运送到货船上。模型大小不同，给年幼的孩子提供更简单的活动，并提供给游客更具挑战的选择，使其可以在该活动中提高自身的技巧。该活动不仅需要团队协作能力，还要有手眼协调的能力。还可以进行小组比赛看看在规定的时间内，哪个小组得分最高，就说明哪个小组最默契。锻炼了儿童团结协作的能力，在娱乐中互帮互助。</a:t>
            </a:r>
            <a:endParaRPr lang="en-US" altLang="zh-CN" sz="1100">
              <a:latin typeface="微软雅黑" pitchFamily="34" charset="-122"/>
              <a:ea typeface="微软雅黑" pitchFamily="34" charset="-122"/>
              <a:sym typeface="微软雅黑" pitchFamily="34" charset="-122"/>
            </a:endParaRPr>
          </a:p>
        </p:txBody>
      </p:sp>
      <p:sp>
        <p:nvSpPr>
          <p:cNvPr id="243716" name="TextBox 19"/>
          <p:cNvSpPr txBox="1">
            <a:spLocks noChangeArrowheads="1"/>
          </p:cNvSpPr>
          <p:nvPr/>
        </p:nvSpPr>
        <p:spPr bwMode="auto">
          <a:xfrm>
            <a:off x="4816347" y="3192146"/>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p>
        </p:txBody>
      </p:sp>
      <p:sp>
        <p:nvSpPr>
          <p:cNvPr id="24371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4371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4372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4372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43722" name="TextBox 64"/>
          <p:cNvSpPr txBox="1">
            <a:spLocks noChangeArrowheads="1"/>
          </p:cNvSpPr>
          <p:nvPr/>
        </p:nvSpPr>
        <p:spPr bwMode="auto">
          <a:xfrm>
            <a:off x="4816347" y="2522627"/>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该展项是四个人一起做同样的一件事情，从而达到一个共同的目的。主要让孩子们体验团队合作的重要性，树立全局观念，增强团队意识。</a:t>
            </a:r>
            <a:endParaRPr lang="en-US" altLang="zh-CN" sz="110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a:latin typeface="微软雅黑" pitchFamily="34" charset="-122"/>
              <a:ea typeface="微软雅黑" pitchFamily="34" charset="-122"/>
              <a:sym typeface="微软雅黑" pitchFamily="34" charset="-122"/>
            </a:endParaRPr>
          </a:p>
        </p:txBody>
      </p:sp>
      <p:sp>
        <p:nvSpPr>
          <p:cNvPr id="243723" name="TextBox 14"/>
          <p:cNvSpPr txBox="1">
            <a:spLocks noChangeArrowheads="1"/>
          </p:cNvSpPr>
          <p:nvPr/>
        </p:nvSpPr>
        <p:spPr bwMode="auto">
          <a:xfrm>
            <a:off x="4782411" y="5717652"/>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2-4</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243724" name="TextBox 14"/>
          <p:cNvSpPr txBox="1">
            <a:spLocks noChangeArrowheads="1"/>
          </p:cNvSpPr>
          <p:nvPr/>
        </p:nvSpPr>
        <p:spPr bwMode="auto">
          <a:xfrm>
            <a:off x="4797343" y="3654348"/>
            <a:ext cx="4096881" cy="191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endParaRPr lang="en-US" altLang="zh-CN" sz="1200" b="1"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 </a:t>
            </a:r>
            <a:r>
              <a:rPr lang="zh-CN" altLang="en-US" sz="1100" dirty="0">
                <a:latin typeface="微软雅黑" pitchFamily="34" charset="-122"/>
                <a:ea typeface="微软雅黑" pitchFamily="34" charset="-122"/>
              </a:rPr>
              <a:t>走进齐心协力展区。</a:t>
            </a:r>
          </a:p>
          <a:p>
            <a:pPr eaLnBrk="1" hangingPunct="1">
              <a:lnSpc>
                <a:spcPct val="150000"/>
              </a:lnSpc>
            </a:pPr>
            <a:r>
              <a:rPr lang="en-US" altLang="zh-CN" sz="1100" dirty="0">
                <a:latin typeface="微软雅黑" pitchFamily="34" charset="-122"/>
                <a:ea typeface="微软雅黑" pitchFamily="34" charset="-122"/>
              </a:rPr>
              <a:t>2.2-4 </a:t>
            </a:r>
            <a:r>
              <a:rPr lang="zh-CN" altLang="en-US" sz="1100" dirty="0">
                <a:latin typeface="微软雅黑" pitchFamily="34" charset="-122"/>
                <a:ea typeface="微软雅黑" pitchFamily="34" charset="-122"/>
              </a:rPr>
              <a:t>位小儿童一起体验。</a:t>
            </a:r>
          </a:p>
          <a:p>
            <a:pPr eaLnBrk="1" hangingPunct="1">
              <a:lnSpc>
                <a:spcPct val="150000"/>
              </a:lnSpc>
            </a:pPr>
            <a:r>
              <a:rPr lang="en-US" altLang="zh-CN" sz="1100" dirty="0">
                <a:latin typeface="微软雅黑" pitchFamily="34" charset="-122"/>
                <a:ea typeface="微软雅黑" pitchFamily="34" charset="-122"/>
              </a:rPr>
              <a:t>3. </a:t>
            </a:r>
            <a:r>
              <a:rPr lang="zh-CN" altLang="en-US" sz="1100" dirty="0">
                <a:latin typeface="微软雅黑" pitchFamily="34" charset="-122"/>
                <a:ea typeface="微软雅黑" pitchFamily="34" charset="-122"/>
              </a:rPr>
              <a:t>参与者分别拉动展台四个角上的绳索。</a:t>
            </a:r>
          </a:p>
          <a:p>
            <a:pPr eaLnBrk="1" hangingPunct="1">
              <a:lnSpc>
                <a:spcPct val="150000"/>
              </a:lnSpc>
            </a:pPr>
            <a:r>
              <a:rPr lang="en-US" altLang="zh-CN" sz="1100" dirty="0">
                <a:latin typeface="微软雅黑" pitchFamily="34" charset="-122"/>
                <a:ea typeface="微软雅黑" pitchFamily="34" charset="-122"/>
              </a:rPr>
              <a:t>4. </a:t>
            </a:r>
            <a:r>
              <a:rPr lang="zh-CN" altLang="en-US" sz="1100" dirty="0">
                <a:latin typeface="微软雅黑" pitchFamily="34" charset="-122"/>
                <a:ea typeface="微软雅黑" pitchFamily="34" charset="-122"/>
              </a:rPr>
              <a:t>不断地通过配合调整每个人拉动绳索的力度来控制绳索中间悬挂的物体移动的方向。</a:t>
            </a:r>
          </a:p>
          <a:p>
            <a:pPr eaLnBrk="1" hangingPunct="1">
              <a:lnSpc>
                <a:spcPct val="150000"/>
              </a:lnSpc>
            </a:pPr>
            <a:r>
              <a:rPr lang="en-US" altLang="zh-CN" sz="1100" dirty="0">
                <a:latin typeface="微软雅黑" pitchFamily="34" charset="-122"/>
                <a:ea typeface="微软雅黑" pitchFamily="34" charset="-122"/>
              </a:rPr>
              <a:t>5. </a:t>
            </a:r>
            <a:r>
              <a:rPr lang="zh-CN" altLang="en-US" sz="1100" dirty="0">
                <a:latin typeface="微软雅黑" pitchFamily="34" charset="-122"/>
                <a:ea typeface="微软雅黑" pitchFamily="34" charset="-122"/>
              </a:rPr>
              <a:t>使用绳索中间悬挂挂钩将小物体移动到船舶上。</a:t>
            </a:r>
            <a:endParaRPr lang="en-US" altLang="zh-CN" sz="1100" dirty="0">
              <a:latin typeface="微软雅黑" pitchFamily="34" charset="-122"/>
              <a:ea typeface="微软雅黑" pitchFamily="34" charset="-122"/>
            </a:endParaRPr>
          </a:p>
        </p:txBody>
      </p:sp>
      <p:sp>
        <p:nvSpPr>
          <p:cNvPr id="24372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43729" name="TextBox 14"/>
          <p:cNvSpPr txBox="1">
            <a:spLocks noChangeArrowheads="1"/>
          </p:cNvSpPr>
          <p:nvPr/>
        </p:nvSpPr>
        <p:spPr bwMode="auto">
          <a:xfrm>
            <a:off x="4782411" y="5505994"/>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43730" name="Picture 24" descr="C:\Documents and Settings\Administrator\Application Data\Tencent\Users\128969088\QQ\WinTemp\RichOle\3`T(_BHA}W{FII%QQ(XX7I4.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713607" y="5238170"/>
            <a:ext cx="1737577" cy="132754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4373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43732" name="图片 24"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1440181" y="590048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4373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43738"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28972" y="1614071"/>
            <a:ext cx="3029900" cy="2696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6A45FFAF-92AF-4D59-AE94-A6BD15DFC062}" type="slidenum">
              <a:rPr lang="zh-CN" altLang="en-US"/>
              <a:pPr>
                <a:defRPr/>
              </a:pPr>
              <a:t>38</a:t>
            </a:fld>
            <a:endParaRPr lang="zh-CN" altLang="en-US"/>
          </a:p>
        </p:txBody>
      </p:sp>
    </p:spTree>
    <p:extLst>
      <p:ext uri="{BB962C8B-B14F-4D97-AF65-F5344CB8AC3E}">
        <p14:creationId xmlns:p14="http://schemas.microsoft.com/office/powerpoint/2010/main" val="185605255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738"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3718" y="1025172"/>
            <a:ext cx="2723109" cy="2372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4474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44741"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86019" y="3498833"/>
            <a:ext cx="2435323" cy="2437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4742"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19077" y="744403"/>
            <a:ext cx="2708177" cy="241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474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244744" name="直接箭头连接符 73"/>
          <p:cNvCxnSpPr>
            <a:cxnSpLocks noChangeShapeType="1"/>
          </p:cNvCxnSpPr>
          <p:nvPr/>
        </p:nvCxnSpPr>
        <p:spPr bwMode="auto">
          <a:xfrm rot="5400000" flipH="1" flipV="1">
            <a:off x="3176872" y="3231021"/>
            <a:ext cx="22461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44745" name="直接箭头连接符 80"/>
          <p:cNvCxnSpPr>
            <a:cxnSpLocks noChangeShapeType="1"/>
          </p:cNvCxnSpPr>
          <p:nvPr/>
        </p:nvCxnSpPr>
        <p:spPr bwMode="auto">
          <a:xfrm rot="10800000">
            <a:off x="848427" y="2833622"/>
            <a:ext cx="2120387"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4746" name="TextBox 81"/>
          <p:cNvSpPr txBox="1">
            <a:spLocks noChangeArrowheads="1"/>
          </p:cNvSpPr>
          <p:nvPr/>
        </p:nvSpPr>
        <p:spPr bwMode="auto">
          <a:xfrm>
            <a:off x="1690066" y="346283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1340</a:t>
            </a:r>
          </a:p>
        </p:txBody>
      </p:sp>
      <p:sp>
        <p:nvSpPr>
          <p:cNvPr id="244747" name="TextBox 100"/>
          <p:cNvSpPr txBox="1">
            <a:spLocks noChangeArrowheads="1"/>
          </p:cNvSpPr>
          <p:nvPr/>
        </p:nvSpPr>
        <p:spPr bwMode="auto">
          <a:xfrm rot="5400000">
            <a:off x="3120217" y="1880733"/>
            <a:ext cx="54426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cxnSp>
        <p:nvCxnSpPr>
          <p:cNvPr id="244748"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44749"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44750" name="直接箭头连接符 73"/>
          <p:cNvCxnSpPr>
            <a:cxnSpLocks noChangeShapeType="1"/>
          </p:cNvCxnSpPr>
          <p:nvPr/>
        </p:nvCxnSpPr>
        <p:spPr bwMode="auto">
          <a:xfrm rot="16200000" flipV="1">
            <a:off x="2835627" y="2665160"/>
            <a:ext cx="90710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4751" name="TextBox 100"/>
          <p:cNvSpPr txBox="1">
            <a:spLocks noChangeArrowheads="1"/>
          </p:cNvSpPr>
          <p:nvPr/>
        </p:nvSpPr>
        <p:spPr bwMode="auto">
          <a:xfrm rot="5400000">
            <a:off x="3220286" y="3208994"/>
            <a:ext cx="344124"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p>
        </p:txBody>
      </p:sp>
      <p:sp>
        <p:nvSpPr>
          <p:cNvPr id="244752" name="TextBox 100"/>
          <p:cNvSpPr txBox="1">
            <a:spLocks noChangeArrowheads="1"/>
          </p:cNvSpPr>
          <p:nvPr/>
        </p:nvSpPr>
        <p:spPr bwMode="auto">
          <a:xfrm>
            <a:off x="7409138" y="3386524"/>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44753" name="TextBox 100"/>
          <p:cNvSpPr txBox="1">
            <a:spLocks noChangeArrowheads="1"/>
          </p:cNvSpPr>
          <p:nvPr/>
        </p:nvSpPr>
        <p:spPr bwMode="auto">
          <a:xfrm>
            <a:off x="1592328" y="3815599"/>
            <a:ext cx="513128"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44754" name="TextBox 100"/>
          <p:cNvSpPr txBox="1">
            <a:spLocks noChangeArrowheads="1"/>
          </p:cNvSpPr>
          <p:nvPr/>
        </p:nvSpPr>
        <p:spPr bwMode="auto">
          <a:xfrm>
            <a:off x="3215876" y="5972493"/>
            <a:ext cx="511770" cy="20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cxnSp>
        <p:nvCxnSpPr>
          <p:cNvPr id="244755" name="直接箭头连接符 73"/>
          <p:cNvCxnSpPr>
            <a:cxnSpLocks noChangeShapeType="1"/>
          </p:cNvCxnSpPr>
          <p:nvPr/>
        </p:nvCxnSpPr>
        <p:spPr bwMode="auto">
          <a:xfrm rot="5400000" flipH="1" flipV="1">
            <a:off x="2749915" y="1695464"/>
            <a:ext cx="1079887"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4756" name="TextBox 100"/>
          <p:cNvSpPr txBox="1">
            <a:spLocks noChangeArrowheads="1"/>
          </p:cNvSpPr>
          <p:nvPr/>
        </p:nvSpPr>
        <p:spPr bwMode="auto">
          <a:xfrm rot="5400000">
            <a:off x="3113429" y="2593459"/>
            <a:ext cx="54426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244757" name="直接箭头连接符 80"/>
          <p:cNvCxnSpPr>
            <a:cxnSpLocks noChangeShapeType="1"/>
          </p:cNvCxnSpPr>
          <p:nvPr/>
        </p:nvCxnSpPr>
        <p:spPr bwMode="auto">
          <a:xfrm rot="10800000">
            <a:off x="962456" y="3377885"/>
            <a:ext cx="191405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4758" name="TextBox 81"/>
          <p:cNvSpPr txBox="1">
            <a:spLocks noChangeArrowheads="1"/>
          </p:cNvSpPr>
          <p:nvPr/>
        </p:nvSpPr>
        <p:spPr bwMode="auto">
          <a:xfrm>
            <a:off x="1762012" y="289841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p>
        </p:txBody>
      </p:sp>
      <p:cxnSp>
        <p:nvCxnSpPr>
          <p:cNvPr id="244759" name="直接箭头连接符 80"/>
          <p:cNvCxnSpPr>
            <a:cxnSpLocks noChangeShapeType="1"/>
          </p:cNvCxnSpPr>
          <p:nvPr/>
        </p:nvCxnSpPr>
        <p:spPr bwMode="auto">
          <a:xfrm rot="5400000">
            <a:off x="2928745" y="4704747"/>
            <a:ext cx="1946675"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44760" name="直接箭头连接符 80"/>
          <p:cNvCxnSpPr>
            <a:cxnSpLocks noChangeShapeType="1"/>
          </p:cNvCxnSpPr>
          <p:nvPr/>
        </p:nvCxnSpPr>
        <p:spPr bwMode="auto">
          <a:xfrm rot="10800000">
            <a:off x="4043940" y="3520431"/>
            <a:ext cx="183260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4761" name="TextBox 81"/>
          <p:cNvSpPr txBox="1">
            <a:spLocks noChangeArrowheads="1"/>
          </p:cNvSpPr>
          <p:nvPr/>
        </p:nvSpPr>
        <p:spPr bwMode="auto">
          <a:xfrm>
            <a:off x="4741686" y="3331810"/>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p>
        </p:txBody>
      </p:sp>
      <p:sp>
        <p:nvSpPr>
          <p:cNvPr id="244762" name="TextBox 81"/>
          <p:cNvSpPr txBox="1">
            <a:spLocks noChangeArrowheads="1"/>
          </p:cNvSpPr>
          <p:nvPr/>
        </p:nvSpPr>
        <p:spPr bwMode="auto">
          <a:xfrm rot="5400000">
            <a:off x="3515327" y="4666840"/>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p>
        </p:txBody>
      </p:sp>
      <p:sp>
        <p:nvSpPr>
          <p:cNvPr id="31" name="灯片编号占位符 30"/>
          <p:cNvSpPr>
            <a:spLocks noGrp="1"/>
          </p:cNvSpPr>
          <p:nvPr>
            <p:ph type="sldNum" sz="quarter" idx="12"/>
          </p:nvPr>
        </p:nvSpPr>
        <p:spPr/>
        <p:txBody>
          <a:bodyPr/>
          <a:lstStyle/>
          <a:p>
            <a:pPr>
              <a:defRPr/>
            </a:pPr>
            <a:fld id="{695E13C7-F42D-42CC-878B-187086787B4B}" type="slidenum">
              <a:rPr lang="zh-CN" altLang="en-US"/>
              <a:pPr>
                <a:defRPr/>
              </a:pPr>
              <a:t>39</a:t>
            </a:fld>
            <a:endParaRPr lang="zh-CN" altLang="en-US"/>
          </a:p>
        </p:txBody>
      </p:sp>
    </p:spTree>
    <p:extLst>
      <p:ext uri="{BB962C8B-B14F-4D97-AF65-F5344CB8AC3E}">
        <p14:creationId xmlns:p14="http://schemas.microsoft.com/office/powerpoint/2010/main" val="7339171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99683" name="TextBox 47"/>
          <p:cNvSpPr txBox="1">
            <a:spLocks noChangeArrowheads="1"/>
          </p:cNvSpPr>
          <p:nvPr/>
        </p:nvSpPr>
        <p:spPr bwMode="auto">
          <a:xfrm>
            <a:off x="487336" y="123971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99684" name="TextBox 57"/>
          <p:cNvSpPr txBox="1">
            <a:spLocks noChangeArrowheads="1"/>
          </p:cNvSpPr>
          <p:nvPr/>
        </p:nvSpPr>
        <p:spPr bwMode="auto">
          <a:xfrm>
            <a:off x="496839" y="642173"/>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9968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9968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9968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9968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99693" name="TextBox 33"/>
          <p:cNvSpPr txBox="1">
            <a:spLocks noChangeArrowheads="1"/>
          </p:cNvSpPr>
          <p:nvPr/>
        </p:nvSpPr>
        <p:spPr bwMode="auto">
          <a:xfrm>
            <a:off x="495481" y="1438410"/>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99694" name="TextBox 34"/>
          <p:cNvSpPr txBox="1">
            <a:spLocks noChangeArrowheads="1"/>
          </p:cNvSpPr>
          <p:nvPr/>
        </p:nvSpPr>
        <p:spPr bwMode="auto">
          <a:xfrm>
            <a:off x="487336" y="200426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99695" name="TextBox 35"/>
          <p:cNvSpPr txBox="1">
            <a:spLocks noChangeArrowheads="1"/>
          </p:cNvSpPr>
          <p:nvPr/>
        </p:nvSpPr>
        <p:spPr bwMode="auto">
          <a:xfrm>
            <a:off x="495481" y="2226007"/>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99696" name="TextBox 15"/>
          <p:cNvSpPr txBox="1">
            <a:spLocks noChangeArrowheads="1"/>
          </p:cNvSpPr>
          <p:nvPr/>
        </p:nvSpPr>
        <p:spPr bwMode="auto">
          <a:xfrm>
            <a:off x="504983" y="2754432"/>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AF6581C4-CD97-4709-85E4-ECE33FA82805}" type="slidenum">
              <a:rPr lang="zh-CN" altLang="en-US"/>
              <a:pPr>
                <a:defRPr/>
              </a:pPr>
              <a:t>4</a:t>
            </a:fld>
            <a:endParaRPr lang="zh-CN" altLang="en-US"/>
          </a:p>
        </p:txBody>
      </p:sp>
    </p:spTree>
    <p:extLst>
      <p:ext uri="{BB962C8B-B14F-4D97-AF65-F5344CB8AC3E}">
        <p14:creationId xmlns:p14="http://schemas.microsoft.com/office/powerpoint/2010/main" val="27012928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45763" name="TextBox 47"/>
          <p:cNvSpPr txBox="1">
            <a:spLocks noChangeArrowheads="1"/>
          </p:cNvSpPr>
          <p:nvPr/>
        </p:nvSpPr>
        <p:spPr bwMode="auto">
          <a:xfrm>
            <a:off x="479191" y="166734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45764"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4576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4576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4576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4576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45773" name="TextBox 33"/>
          <p:cNvSpPr txBox="1">
            <a:spLocks noChangeArrowheads="1"/>
          </p:cNvSpPr>
          <p:nvPr/>
        </p:nvSpPr>
        <p:spPr bwMode="auto">
          <a:xfrm>
            <a:off x="504983" y="1847326"/>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45774" name="TextBox 34"/>
          <p:cNvSpPr txBox="1">
            <a:spLocks noChangeArrowheads="1"/>
          </p:cNvSpPr>
          <p:nvPr/>
        </p:nvSpPr>
        <p:spPr bwMode="auto">
          <a:xfrm>
            <a:off x="479191" y="264500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45775" name="TextBox 35"/>
          <p:cNvSpPr txBox="1">
            <a:spLocks noChangeArrowheads="1"/>
          </p:cNvSpPr>
          <p:nvPr/>
        </p:nvSpPr>
        <p:spPr bwMode="auto">
          <a:xfrm>
            <a:off x="496839" y="2850900"/>
            <a:ext cx="857793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45776" name="TextBox 15"/>
          <p:cNvSpPr txBox="1">
            <a:spLocks noChangeArrowheads="1"/>
          </p:cNvSpPr>
          <p:nvPr/>
        </p:nvSpPr>
        <p:spPr bwMode="auto">
          <a:xfrm>
            <a:off x="496839" y="3585224"/>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449566FA-4788-4CAF-A759-4527AE07A316}" type="slidenum">
              <a:rPr lang="zh-CN" altLang="en-US"/>
              <a:pPr>
                <a:defRPr/>
              </a:pPr>
              <a:t>40</a:t>
            </a:fld>
            <a:endParaRPr lang="zh-CN" altLang="en-US"/>
          </a:p>
        </p:txBody>
      </p:sp>
    </p:spTree>
    <p:extLst>
      <p:ext uri="{BB962C8B-B14F-4D97-AF65-F5344CB8AC3E}">
        <p14:creationId xmlns:p14="http://schemas.microsoft.com/office/powerpoint/2010/main" val="6924824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阻燃板基层喷漆，尼龙绳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、其他：线材，定制模型</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4678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4678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4679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4679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4679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46796"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298694"/>
            <a:ext cx="2447540" cy="217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EF6D1BDC-8F53-4F21-AF39-D78139F5CD5E}" type="slidenum">
              <a:rPr lang="zh-CN" altLang="en-US"/>
              <a:pPr>
                <a:defRPr/>
              </a:pPr>
              <a:t>41</a:t>
            </a:fld>
            <a:endParaRPr lang="zh-CN" altLang="en-US"/>
          </a:p>
        </p:txBody>
      </p:sp>
    </p:spTree>
    <p:extLst>
      <p:ext uri="{BB962C8B-B14F-4D97-AF65-F5344CB8AC3E}">
        <p14:creationId xmlns:p14="http://schemas.microsoft.com/office/powerpoint/2010/main" val="22882599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XC01-2-13  </a:t>
            </a:r>
            <a:r>
              <a:rPr lang="zh-CN" altLang="en-US" sz="1200" b="1" dirty="0">
                <a:latin typeface="微软雅黑" pitchFamily="34" charset="-122"/>
                <a:ea typeface="微软雅黑" pitchFamily="34" charset="-122"/>
              </a:rPr>
              <a:t>会跑的声音</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47811" name="TextBox 17"/>
          <p:cNvSpPr txBox="1">
            <a:spLocks noChangeArrowheads="1"/>
          </p:cNvSpPr>
          <p:nvPr/>
        </p:nvSpPr>
        <p:spPr bwMode="auto">
          <a:xfrm>
            <a:off x="4789198" y="476672"/>
            <a:ext cx="402222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这是一个亲子互动展项，生活中的声音是听得到看不见的。我们在雷雨天，先看到闪电后听到雷声。这是为什么呢？当你对着一楼麦克风说话的时候，可以看到沿楼梯设置的屏幕上出现了一条光带，光带顺着屏幕往前跑，没想到能看到声音跑，而且跑的还很快，你能和声音比比看，谁跑的快吗？儿童在楼梯顶端会发现屏幕的波到达顶端后，在听筒里面会晚一些听到声音。</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47812" name="TextBox 19"/>
          <p:cNvSpPr txBox="1">
            <a:spLocks noChangeArrowheads="1"/>
          </p:cNvSpPr>
          <p:nvPr/>
        </p:nvSpPr>
        <p:spPr bwMode="auto">
          <a:xfrm>
            <a:off x="4810917" y="2837125"/>
            <a:ext cx="4075162"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设置在楼梯侧面，一头设置麦克风，另外一侧设置听筒。通过仪器把声音的传播轨迹呈现到屏幕上，声音传播速度很快，屏幕上的光带走的也快，使儿童看到平时看不到的声音，还能和声音赛跑。</a:t>
            </a:r>
          </a:p>
        </p:txBody>
      </p:sp>
      <p:sp>
        <p:nvSpPr>
          <p:cNvPr id="24781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4781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4781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4781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47818" name="TextBox 64"/>
          <p:cNvSpPr txBox="1">
            <a:spLocks noChangeArrowheads="1"/>
          </p:cNvSpPr>
          <p:nvPr/>
        </p:nvSpPr>
        <p:spPr bwMode="auto">
          <a:xfrm>
            <a:off x="4809560" y="2249640"/>
            <a:ext cx="4022219"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这是声波的可视化实验，让儿童感受到声音变换成波所表现出的有趣现象。</a:t>
            </a: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47819" name="TextBox 14"/>
          <p:cNvSpPr txBox="1">
            <a:spLocks noChangeArrowheads="1"/>
          </p:cNvSpPr>
          <p:nvPr/>
        </p:nvSpPr>
        <p:spPr bwMode="auto">
          <a:xfrm>
            <a:off x="4800057" y="5141587"/>
            <a:ext cx="3177866" cy="10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247820" name="TextBox 14"/>
          <p:cNvSpPr txBox="1">
            <a:spLocks noChangeArrowheads="1"/>
          </p:cNvSpPr>
          <p:nvPr/>
        </p:nvSpPr>
        <p:spPr bwMode="auto">
          <a:xfrm>
            <a:off x="4789197" y="3886008"/>
            <a:ext cx="3970636" cy="112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儿童对着楼梯一端的麦克风发音，可看见屏幕上出现波，并显示波沿着楼梯向上前进，随着波到达楼梯顶端，儿童可以观察到波先到达楼梯另一端，随后能在听筒里面听到声音。</a:t>
            </a:r>
            <a:endParaRPr lang="en-US" altLang="zh-CN" sz="1100">
              <a:latin typeface="微软雅黑" pitchFamily="34" charset="-122"/>
              <a:ea typeface="微软雅黑" pitchFamily="34" charset="-122"/>
            </a:endParaRPr>
          </a:p>
        </p:txBody>
      </p:sp>
      <p:sp>
        <p:nvSpPr>
          <p:cNvPr id="24782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47825" name="TextBox 14"/>
          <p:cNvSpPr txBox="1">
            <a:spLocks noChangeArrowheads="1"/>
          </p:cNvSpPr>
          <p:nvPr/>
        </p:nvSpPr>
        <p:spPr bwMode="auto">
          <a:xfrm>
            <a:off x="4789197" y="4941403"/>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47826"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99572" y="3563626"/>
            <a:ext cx="2444825" cy="153775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4782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47828"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739140" y="567475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4783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47834" name="Picture 2" descr="F:\2014\许昌科技馆5月\7月\展品效果图\二、美味阳光\空中列车\轴测图.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46159" y="1609752"/>
            <a:ext cx="3632622"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E346A73E-7052-409A-9436-6FB2EEF81465}" type="slidenum">
              <a:rPr lang="zh-CN" altLang="en-US"/>
              <a:pPr>
                <a:defRPr/>
              </a:pPr>
              <a:t>42</a:t>
            </a:fld>
            <a:endParaRPr lang="zh-CN" altLang="en-US"/>
          </a:p>
        </p:txBody>
      </p:sp>
    </p:spTree>
    <p:extLst>
      <p:ext uri="{BB962C8B-B14F-4D97-AF65-F5344CB8AC3E}">
        <p14:creationId xmlns:p14="http://schemas.microsoft.com/office/powerpoint/2010/main" val="8355183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48835"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4883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48839"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89613" y="1755176"/>
            <a:ext cx="5165219" cy="305679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cxnSp>
        <p:nvCxnSpPr>
          <p:cNvPr id="248840" name="直接箭头连接符 75"/>
          <p:cNvCxnSpPr>
            <a:cxnSpLocks noChangeShapeType="1"/>
          </p:cNvCxnSpPr>
          <p:nvPr/>
        </p:nvCxnSpPr>
        <p:spPr bwMode="auto">
          <a:xfrm flipH="1">
            <a:off x="2355232" y="2450623"/>
            <a:ext cx="3940770" cy="222024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48841" name="直接箭头连接符 77"/>
          <p:cNvCxnSpPr>
            <a:cxnSpLocks noChangeShapeType="1"/>
          </p:cNvCxnSpPr>
          <p:nvPr/>
        </p:nvCxnSpPr>
        <p:spPr bwMode="auto">
          <a:xfrm>
            <a:off x="2124460" y="4338265"/>
            <a:ext cx="107241" cy="21741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48842" name="TextBox 78"/>
          <p:cNvSpPr txBox="1">
            <a:spLocks noChangeArrowheads="1"/>
          </p:cNvSpPr>
          <p:nvPr/>
        </p:nvSpPr>
        <p:spPr bwMode="auto">
          <a:xfrm>
            <a:off x="4114529" y="3680254"/>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3920</a:t>
            </a:r>
          </a:p>
        </p:txBody>
      </p:sp>
      <p:sp>
        <p:nvSpPr>
          <p:cNvPr id="248843" name="TextBox 86"/>
          <p:cNvSpPr txBox="1">
            <a:spLocks noChangeArrowheads="1"/>
          </p:cNvSpPr>
          <p:nvPr/>
        </p:nvSpPr>
        <p:spPr bwMode="auto">
          <a:xfrm>
            <a:off x="1721288" y="446641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a:t>
            </a:r>
          </a:p>
        </p:txBody>
      </p:sp>
      <p:sp>
        <p:nvSpPr>
          <p:cNvPr id="16" name="灯片编号占位符 15"/>
          <p:cNvSpPr>
            <a:spLocks noGrp="1"/>
          </p:cNvSpPr>
          <p:nvPr>
            <p:ph type="sldNum" sz="quarter" idx="12"/>
          </p:nvPr>
        </p:nvSpPr>
        <p:spPr/>
        <p:txBody>
          <a:bodyPr/>
          <a:lstStyle/>
          <a:p>
            <a:pPr>
              <a:defRPr/>
            </a:pPr>
            <a:fld id="{D708DA01-D6D3-4D96-8CBA-00C1A5055F89}" type="slidenum">
              <a:rPr lang="zh-CN" altLang="en-US"/>
              <a:pPr>
                <a:defRPr/>
              </a:pPr>
              <a:t>43</a:t>
            </a:fld>
            <a:endParaRPr lang="zh-CN" altLang="en-US"/>
          </a:p>
        </p:txBody>
      </p:sp>
    </p:spTree>
    <p:extLst>
      <p:ext uri="{BB962C8B-B14F-4D97-AF65-F5344CB8AC3E}">
        <p14:creationId xmlns:p14="http://schemas.microsoft.com/office/powerpoint/2010/main" val="178687486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49859" name="TextBox 47"/>
          <p:cNvSpPr txBox="1">
            <a:spLocks noChangeArrowheads="1"/>
          </p:cNvSpPr>
          <p:nvPr/>
        </p:nvSpPr>
        <p:spPr bwMode="auto">
          <a:xfrm>
            <a:off x="487336" y="194235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49860"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4986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4986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4986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4986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49869" name="TextBox 33"/>
          <p:cNvSpPr txBox="1">
            <a:spLocks noChangeArrowheads="1"/>
          </p:cNvSpPr>
          <p:nvPr/>
        </p:nvSpPr>
        <p:spPr bwMode="auto">
          <a:xfrm>
            <a:off x="496839" y="2141056"/>
            <a:ext cx="8647162" cy="10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49870" name="TextBox 34"/>
          <p:cNvSpPr txBox="1">
            <a:spLocks noChangeArrowheads="1"/>
          </p:cNvSpPr>
          <p:nvPr/>
        </p:nvSpPr>
        <p:spPr bwMode="auto">
          <a:xfrm>
            <a:off x="471047" y="318926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49871" name="TextBox 35"/>
          <p:cNvSpPr txBox="1">
            <a:spLocks noChangeArrowheads="1"/>
          </p:cNvSpPr>
          <p:nvPr/>
        </p:nvSpPr>
        <p:spPr bwMode="auto">
          <a:xfrm>
            <a:off x="504983" y="3370686"/>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49872" name="TextBox 15"/>
          <p:cNvSpPr txBox="1">
            <a:spLocks noChangeArrowheads="1"/>
          </p:cNvSpPr>
          <p:nvPr/>
        </p:nvSpPr>
        <p:spPr bwMode="auto">
          <a:xfrm>
            <a:off x="513129" y="4138126"/>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30KG/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1.5KW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7094BEE-F156-41BE-824D-C2F211727A77}" type="slidenum">
              <a:rPr lang="zh-CN" altLang="en-US"/>
              <a:pPr>
                <a:defRPr/>
              </a:pPr>
              <a:t>44</a:t>
            </a:fld>
            <a:endParaRPr lang="zh-CN" altLang="en-US"/>
          </a:p>
        </p:txBody>
      </p:sp>
    </p:spTree>
    <p:extLst>
      <p:ext uri="{BB962C8B-B14F-4D97-AF65-F5344CB8AC3E}">
        <p14:creationId xmlns:p14="http://schemas.microsoft.com/office/powerpoint/2010/main" val="30401264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TextBox 57"/>
          <p:cNvSpPr txBox="1">
            <a:spLocks noChangeArrowheads="1"/>
          </p:cNvSpPr>
          <p:nvPr/>
        </p:nvSpPr>
        <p:spPr bwMode="auto">
          <a:xfrm>
            <a:off x="479192" y="447794"/>
            <a:ext cx="3420855" cy="6843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6mm</a:t>
            </a:r>
            <a:r>
              <a:rPr lang="zh-CN" altLang="en-US" sz="1100" dirty="0">
                <a:latin typeface="微软雅黑" pitchFamily="34" charset="-122"/>
                <a:ea typeface="微软雅黑" pitchFamily="34" charset="-122"/>
              </a:rPr>
              <a:t>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25X25X2.0mm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、设备：单片机，定制显示系统，</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显示屏、继电器，  </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电源，中控系统，定制音频控制系统，麦克风，听筒</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5088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5088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5088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088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089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壁挂安装基础：墙面承重</a:t>
            </a:r>
            <a:r>
              <a:rPr lang="en-US" altLang="zh-CN" sz="1100" dirty="0">
                <a:latin typeface="微软雅黑" pitchFamily="34" charset="-122"/>
                <a:ea typeface="微软雅黑" pitchFamily="34" charset="-122"/>
              </a:rPr>
              <a:t>30KG/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50892" name="Picture 2" descr="F:\2014\许昌科技馆5月\7月\展品效果图\二、美味阳光\空中列车\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49827" y="3624100"/>
            <a:ext cx="3298682" cy="165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1E3D6238-F14C-4188-86D8-E9E6D23530D7}" type="slidenum">
              <a:rPr lang="zh-CN" altLang="en-US"/>
              <a:pPr>
                <a:defRPr/>
              </a:pPr>
              <a:t>45</a:t>
            </a:fld>
            <a:endParaRPr lang="zh-CN" altLang="en-US"/>
          </a:p>
        </p:txBody>
      </p:sp>
    </p:spTree>
    <p:extLst>
      <p:ext uri="{BB962C8B-B14F-4D97-AF65-F5344CB8AC3E}">
        <p14:creationId xmlns:p14="http://schemas.microsoft.com/office/powerpoint/2010/main" val="20855071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XC01-2-14  </a:t>
            </a:r>
            <a:r>
              <a:rPr lang="zh-CN" altLang="en-US" sz="1200" b="1" dirty="0">
                <a:latin typeface="微软雅黑" pitchFamily="34" charset="-122"/>
                <a:ea typeface="微软雅黑" pitchFamily="34" charset="-122"/>
              </a:rPr>
              <a:t>会唱歌的管子</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51907" name="TextBox 17"/>
          <p:cNvSpPr txBox="1">
            <a:spLocks noChangeArrowheads="1"/>
          </p:cNvSpPr>
          <p:nvPr/>
        </p:nvSpPr>
        <p:spPr bwMode="auto">
          <a:xfrm>
            <a:off x="4789198" y="499628"/>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用垫板敲击不同长度的</a:t>
            </a:r>
            <a:r>
              <a:rPr lang="en-US" altLang="zh-CN" sz="1100">
                <a:latin typeface="微软雅黑" pitchFamily="34" charset="-122"/>
                <a:ea typeface="微软雅黑" pitchFamily="34" charset="-122"/>
              </a:rPr>
              <a:t>PVC</a:t>
            </a:r>
            <a:r>
              <a:rPr lang="zh-CN" altLang="en-US" sz="1100">
                <a:latin typeface="微软雅黑" pitchFamily="34" charset="-122"/>
                <a:ea typeface="微软雅黑" pitchFamily="34" charset="-122"/>
              </a:rPr>
              <a:t>管道，会发出美妙的声音，组成悦耳的旋律。让儿童认识和了解发声的原理，即通过空气的振动产生声音。同时，水管的长度不同，音调也不同。启发儿童不仅可以在科技馆里操作，在家里也可以用水管制作乐器自己演奏。</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51908" name="TextBox 19"/>
          <p:cNvSpPr txBox="1">
            <a:spLocks noChangeArrowheads="1"/>
          </p:cNvSpPr>
          <p:nvPr/>
        </p:nvSpPr>
        <p:spPr bwMode="auto">
          <a:xfrm>
            <a:off x="4825850" y="2922893"/>
            <a:ext cx="4022219" cy="1142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设置长短不同的</a:t>
            </a:r>
            <a:r>
              <a:rPr lang="en-US" altLang="zh-CN" sz="1100">
                <a:latin typeface="微软雅黑" pitchFamily="34" charset="-122"/>
                <a:ea typeface="微软雅黑" pitchFamily="34" charset="-122"/>
              </a:rPr>
              <a:t>PVC</a:t>
            </a:r>
            <a:r>
              <a:rPr lang="zh-CN" altLang="en-US" sz="1100">
                <a:latin typeface="微软雅黑" pitchFamily="34" charset="-122"/>
                <a:ea typeface="微软雅黑" pitchFamily="34" charset="-122"/>
              </a:rPr>
              <a:t>管道及可手持的软垫，儿童可以进行敲击来识别声音的不同。</a:t>
            </a:r>
            <a:endParaRPr lang="en-US" altLang="zh-CN" sz="1100">
              <a:latin typeface="微软雅黑" pitchFamily="34" charset="-122"/>
              <a:ea typeface="微软雅黑" pitchFamily="34" charset="-122"/>
            </a:endParaRPr>
          </a:p>
          <a:p>
            <a:pPr eaLnBrk="1" hangingPunct="1">
              <a:lnSpc>
                <a:spcPct val="150000"/>
              </a:lnSpc>
            </a:pPr>
            <a:endParaRPr lang="zh-CN" altLang="en-US" sz="1200">
              <a:latin typeface="Calibri" pitchFamily="34" charset="0"/>
            </a:endParaRPr>
          </a:p>
          <a:p>
            <a:pPr eaLnBrk="1" hangingPunct="1">
              <a:lnSpc>
                <a:spcPct val="150000"/>
              </a:lnSpc>
            </a:pPr>
            <a:endParaRPr lang="zh-CN" altLang="en-US" sz="1200">
              <a:latin typeface="Calibri" pitchFamily="34" charset="0"/>
            </a:endParaRPr>
          </a:p>
        </p:txBody>
      </p:sp>
      <p:sp>
        <p:nvSpPr>
          <p:cNvPr id="25190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5191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191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5191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51914" name="TextBox 64"/>
          <p:cNvSpPr txBox="1">
            <a:spLocks noChangeArrowheads="1"/>
          </p:cNvSpPr>
          <p:nvPr/>
        </p:nvSpPr>
        <p:spPr bwMode="auto">
          <a:xfrm>
            <a:off x="4816347" y="1759495"/>
            <a:ext cx="4022220" cy="16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音调的高低主要由声音的频率决定。对一定强度的纯音，音调随频率的升降而升降；对一定频率的纯音、低频纯音的音调随响度增加而下降，高频纯音的音调却随响度增加而上升。用垫板敲击不同长度的下水管道，会发出美妙的声音，组成悦耳的旋律。</a:t>
            </a:r>
            <a:endParaRPr lang="en-US" altLang="zh-CN" sz="110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a:latin typeface="微软雅黑" pitchFamily="34" charset="-122"/>
              <a:ea typeface="微软雅黑" pitchFamily="34" charset="-122"/>
              <a:sym typeface="微软雅黑" pitchFamily="34" charset="-122"/>
            </a:endParaRPr>
          </a:p>
        </p:txBody>
      </p:sp>
      <p:sp>
        <p:nvSpPr>
          <p:cNvPr id="251915" name="TextBox 14"/>
          <p:cNvSpPr txBox="1">
            <a:spLocks noChangeArrowheads="1"/>
          </p:cNvSpPr>
          <p:nvPr/>
        </p:nvSpPr>
        <p:spPr bwMode="auto">
          <a:xfrm>
            <a:off x="4806845" y="4980437"/>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51916" name="TextBox 14"/>
          <p:cNvSpPr txBox="1">
            <a:spLocks noChangeArrowheads="1"/>
          </p:cNvSpPr>
          <p:nvPr/>
        </p:nvSpPr>
        <p:spPr bwMode="auto">
          <a:xfrm>
            <a:off x="4804130" y="3539148"/>
            <a:ext cx="4187832" cy="1380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、儿童在原有固定管道的基础上，进行拼接，对不同的管道进行延长；</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、用垫板敲击管道口，不同长度的管道会发出不同的声音。儿童调试，演奏出美妙的音乐。</a:t>
            </a:r>
            <a:endParaRPr lang="en-US" altLang="zh-CN" sz="1200" b="1">
              <a:latin typeface="微软雅黑" pitchFamily="34" charset="-122"/>
              <a:ea typeface="微软雅黑" pitchFamily="34" charset="-122"/>
            </a:endParaRPr>
          </a:p>
        </p:txBody>
      </p:sp>
      <p:sp>
        <p:nvSpPr>
          <p:cNvPr id="25191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1921" name="TextBox 14"/>
          <p:cNvSpPr txBox="1">
            <a:spLocks noChangeArrowheads="1"/>
          </p:cNvSpPr>
          <p:nvPr/>
        </p:nvSpPr>
        <p:spPr bwMode="auto">
          <a:xfrm>
            <a:off x="4806845" y="4745742"/>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51922"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51923" name="图片 22"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408636" y="581543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51927"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51929" name="Picture 2" descr="D:\徐文毓\包头\声音传播.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2316" y="1730698"/>
            <a:ext cx="3500947" cy="26666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0" name="灯片编号占位符 29"/>
          <p:cNvSpPr>
            <a:spLocks noGrp="1"/>
          </p:cNvSpPr>
          <p:nvPr>
            <p:ph type="sldNum" sz="quarter" idx="12"/>
          </p:nvPr>
        </p:nvSpPr>
        <p:spPr/>
        <p:txBody>
          <a:bodyPr/>
          <a:lstStyle/>
          <a:p>
            <a:pPr>
              <a:defRPr/>
            </a:pPr>
            <a:fld id="{AA974EB6-ED3D-4AC2-A327-578A6CA309CF}" type="slidenum">
              <a:rPr lang="zh-CN" altLang="en-US"/>
              <a:pPr>
                <a:defRPr/>
              </a:pPr>
              <a:t>46</a:t>
            </a:fld>
            <a:endParaRPr lang="zh-CN" altLang="en-US"/>
          </a:p>
        </p:txBody>
      </p:sp>
    </p:spTree>
    <p:extLst>
      <p:ext uri="{BB962C8B-B14F-4D97-AF65-F5344CB8AC3E}">
        <p14:creationId xmlns:p14="http://schemas.microsoft.com/office/powerpoint/2010/main" val="226440862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52931"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52932" name="图片 72"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874684" y="1066928"/>
            <a:ext cx="2586003" cy="1457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33"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795521" y="3798321"/>
            <a:ext cx="2485550" cy="1434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2934" name="Picture 2" descr="D:\徐文毓\包头\声音传播.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85593" y="1330421"/>
            <a:ext cx="2572428" cy="17206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52935"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252936" name="直接箭头连接符 73"/>
          <p:cNvCxnSpPr>
            <a:cxnSpLocks noChangeShapeType="1"/>
          </p:cNvCxnSpPr>
          <p:nvPr/>
        </p:nvCxnSpPr>
        <p:spPr bwMode="auto">
          <a:xfrm rot="16200000" flipV="1">
            <a:off x="3937485" y="1889082"/>
            <a:ext cx="111156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52937" name="直接箭头连接符 80"/>
          <p:cNvCxnSpPr>
            <a:cxnSpLocks noChangeShapeType="1"/>
          </p:cNvCxnSpPr>
          <p:nvPr/>
        </p:nvCxnSpPr>
        <p:spPr bwMode="auto">
          <a:xfrm rot="10800000">
            <a:off x="3843033" y="5331761"/>
            <a:ext cx="2340299"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52938" name="TextBox 100"/>
          <p:cNvSpPr txBox="1">
            <a:spLocks noChangeArrowheads="1"/>
          </p:cNvSpPr>
          <p:nvPr/>
        </p:nvSpPr>
        <p:spPr bwMode="auto">
          <a:xfrm rot="5400000">
            <a:off x="4310091" y="1933288"/>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650</a:t>
            </a:r>
          </a:p>
        </p:txBody>
      </p:sp>
      <p:cxnSp>
        <p:nvCxnSpPr>
          <p:cNvPr id="252939"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52940" name="图片 31"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58387" y="3639938"/>
            <a:ext cx="1794591" cy="1814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2941" name="直接箭头连接符 80"/>
          <p:cNvCxnSpPr>
            <a:cxnSpLocks noChangeShapeType="1"/>
          </p:cNvCxnSpPr>
          <p:nvPr/>
        </p:nvCxnSpPr>
        <p:spPr bwMode="auto">
          <a:xfrm rot="10800000">
            <a:off x="1965635" y="2552853"/>
            <a:ext cx="2404101"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52942" name="直接箭头连接符 73"/>
          <p:cNvCxnSpPr>
            <a:cxnSpLocks noChangeShapeType="1"/>
          </p:cNvCxnSpPr>
          <p:nvPr/>
        </p:nvCxnSpPr>
        <p:spPr bwMode="auto">
          <a:xfrm rot="16200000" flipV="1">
            <a:off x="917883" y="5003475"/>
            <a:ext cx="65657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52943" name="直接箭头连接符 80"/>
          <p:cNvCxnSpPr>
            <a:cxnSpLocks noChangeShapeType="1"/>
          </p:cNvCxnSpPr>
          <p:nvPr/>
        </p:nvCxnSpPr>
        <p:spPr bwMode="auto">
          <a:xfrm rot="10800000">
            <a:off x="1231237" y="5454147"/>
            <a:ext cx="166020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52944" name="TextBox 100"/>
          <p:cNvSpPr txBox="1">
            <a:spLocks noChangeArrowheads="1"/>
          </p:cNvSpPr>
          <p:nvPr/>
        </p:nvSpPr>
        <p:spPr bwMode="auto">
          <a:xfrm>
            <a:off x="3004109" y="2598928"/>
            <a:ext cx="511770"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endParaRPr lang="en-US" altLang="zh-CN" sz="800">
              <a:latin typeface="Calibri" pitchFamily="34" charset="0"/>
            </a:endParaRPr>
          </a:p>
        </p:txBody>
      </p:sp>
      <p:sp>
        <p:nvSpPr>
          <p:cNvPr id="252945" name="TextBox 100"/>
          <p:cNvSpPr txBox="1">
            <a:spLocks noChangeArrowheads="1"/>
          </p:cNvSpPr>
          <p:nvPr/>
        </p:nvSpPr>
        <p:spPr bwMode="auto">
          <a:xfrm>
            <a:off x="4889651" y="5421031"/>
            <a:ext cx="511771"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endParaRPr lang="en-US" altLang="zh-CN" sz="800">
              <a:latin typeface="Calibri" pitchFamily="34" charset="0"/>
            </a:endParaRPr>
          </a:p>
        </p:txBody>
      </p:sp>
      <p:cxnSp>
        <p:nvCxnSpPr>
          <p:cNvPr id="252946" name="直接箭头连接符 73"/>
          <p:cNvCxnSpPr>
            <a:cxnSpLocks noChangeShapeType="1"/>
          </p:cNvCxnSpPr>
          <p:nvPr/>
        </p:nvCxnSpPr>
        <p:spPr bwMode="auto">
          <a:xfrm rot="10800000">
            <a:off x="5735363" y="3759446"/>
            <a:ext cx="578287" cy="38012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52947" name="TextBox 100"/>
          <p:cNvSpPr txBox="1">
            <a:spLocks noChangeArrowheads="1"/>
          </p:cNvSpPr>
          <p:nvPr/>
        </p:nvSpPr>
        <p:spPr bwMode="auto">
          <a:xfrm rot="1890253">
            <a:off x="5928126" y="3845837"/>
            <a:ext cx="511770"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a:t>
            </a:r>
            <a:endParaRPr lang="en-US" altLang="zh-CN" sz="800">
              <a:latin typeface="Calibri" pitchFamily="34" charset="0"/>
            </a:endParaRPr>
          </a:p>
        </p:txBody>
      </p:sp>
      <p:sp>
        <p:nvSpPr>
          <p:cNvPr id="252948" name="TextBox 100"/>
          <p:cNvSpPr txBox="1">
            <a:spLocks noChangeArrowheads="1"/>
          </p:cNvSpPr>
          <p:nvPr/>
        </p:nvSpPr>
        <p:spPr bwMode="auto">
          <a:xfrm rot="5400000">
            <a:off x="964605" y="4231287"/>
            <a:ext cx="280771"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a:t>
            </a:r>
            <a:endParaRPr lang="en-US" altLang="zh-CN" sz="800">
              <a:latin typeface="Calibri" pitchFamily="34" charset="0"/>
            </a:endParaRPr>
          </a:p>
        </p:txBody>
      </p:sp>
      <p:sp>
        <p:nvSpPr>
          <p:cNvPr id="252949" name="TextBox 100"/>
          <p:cNvSpPr txBox="1">
            <a:spLocks noChangeArrowheads="1"/>
          </p:cNvSpPr>
          <p:nvPr/>
        </p:nvSpPr>
        <p:spPr bwMode="auto">
          <a:xfrm>
            <a:off x="1852964" y="5500222"/>
            <a:ext cx="511770"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790</a:t>
            </a:r>
            <a:endParaRPr lang="en-US" altLang="zh-CN" sz="800">
              <a:latin typeface="Calibri" pitchFamily="34" charset="0"/>
            </a:endParaRPr>
          </a:p>
        </p:txBody>
      </p:sp>
      <p:cxnSp>
        <p:nvCxnSpPr>
          <p:cNvPr id="252950" name="直接箭头连接符 73"/>
          <p:cNvCxnSpPr>
            <a:cxnSpLocks noChangeShapeType="1"/>
          </p:cNvCxnSpPr>
          <p:nvPr/>
        </p:nvCxnSpPr>
        <p:spPr bwMode="auto">
          <a:xfrm rot="5400000" flipH="1" flipV="1">
            <a:off x="866768" y="4295789"/>
            <a:ext cx="75880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52951" name="TextBox 100"/>
          <p:cNvSpPr txBox="1">
            <a:spLocks noChangeArrowheads="1"/>
          </p:cNvSpPr>
          <p:nvPr/>
        </p:nvSpPr>
        <p:spPr bwMode="auto">
          <a:xfrm rot="5400000">
            <a:off x="957099" y="4907295"/>
            <a:ext cx="282210"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latin typeface="Calibri" pitchFamily="34" charset="0"/>
            </a:endParaRPr>
          </a:p>
        </p:txBody>
      </p:sp>
      <p:sp>
        <p:nvSpPr>
          <p:cNvPr id="252952" name="TextBox 100"/>
          <p:cNvSpPr txBox="1">
            <a:spLocks noChangeArrowheads="1"/>
          </p:cNvSpPr>
          <p:nvPr/>
        </p:nvSpPr>
        <p:spPr bwMode="auto">
          <a:xfrm>
            <a:off x="7168864" y="3051040"/>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52953" name="TextBox 100"/>
          <p:cNvSpPr txBox="1">
            <a:spLocks noChangeArrowheads="1"/>
          </p:cNvSpPr>
          <p:nvPr/>
        </p:nvSpPr>
        <p:spPr bwMode="auto">
          <a:xfrm>
            <a:off x="4889651" y="5952334"/>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52954" name="TextBox 100"/>
          <p:cNvSpPr txBox="1">
            <a:spLocks noChangeArrowheads="1"/>
          </p:cNvSpPr>
          <p:nvPr/>
        </p:nvSpPr>
        <p:spPr bwMode="auto">
          <a:xfrm>
            <a:off x="1852964" y="5936497"/>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52955" name="TextBox 100"/>
          <p:cNvSpPr txBox="1">
            <a:spLocks noChangeArrowheads="1"/>
          </p:cNvSpPr>
          <p:nvPr/>
        </p:nvSpPr>
        <p:spPr bwMode="auto">
          <a:xfrm>
            <a:off x="3004109" y="2945930"/>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52956"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3" name="灯片编号占位符 32"/>
          <p:cNvSpPr>
            <a:spLocks noGrp="1"/>
          </p:cNvSpPr>
          <p:nvPr>
            <p:ph type="sldNum" sz="quarter" idx="12"/>
          </p:nvPr>
        </p:nvSpPr>
        <p:spPr/>
        <p:txBody>
          <a:bodyPr/>
          <a:lstStyle/>
          <a:p>
            <a:pPr>
              <a:defRPr/>
            </a:pPr>
            <a:fld id="{17960AF5-6EA2-4D26-93E1-F59F7D61F4A4}" type="slidenum">
              <a:rPr lang="zh-CN" altLang="en-US"/>
              <a:pPr>
                <a:defRPr/>
              </a:pPr>
              <a:t>47</a:t>
            </a:fld>
            <a:endParaRPr lang="zh-CN" altLang="en-US"/>
          </a:p>
        </p:txBody>
      </p:sp>
    </p:spTree>
    <p:extLst>
      <p:ext uri="{BB962C8B-B14F-4D97-AF65-F5344CB8AC3E}">
        <p14:creationId xmlns:p14="http://schemas.microsoft.com/office/powerpoint/2010/main" val="362755327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53955" name="TextBox 47"/>
          <p:cNvSpPr txBox="1">
            <a:spLocks noChangeArrowheads="1"/>
          </p:cNvSpPr>
          <p:nvPr/>
        </p:nvSpPr>
        <p:spPr bwMode="auto">
          <a:xfrm>
            <a:off x="479191" y="169038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53956"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5395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5395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5396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396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3965" name="TextBox 33"/>
          <p:cNvSpPr txBox="1">
            <a:spLocks noChangeArrowheads="1"/>
          </p:cNvSpPr>
          <p:nvPr/>
        </p:nvSpPr>
        <p:spPr bwMode="auto">
          <a:xfrm>
            <a:off x="496839" y="1920758"/>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53966" name="TextBox 34"/>
          <p:cNvSpPr txBox="1">
            <a:spLocks noChangeArrowheads="1"/>
          </p:cNvSpPr>
          <p:nvPr/>
        </p:nvSpPr>
        <p:spPr bwMode="auto">
          <a:xfrm>
            <a:off x="479191" y="266804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53967" name="TextBox 35"/>
          <p:cNvSpPr txBox="1">
            <a:spLocks noChangeArrowheads="1"/>
          </p:cNvSpPr>
          <p:nvPr/>
        </p:nvSpPr>
        <p:spPr bwMode="auto">
          <a:xfrm>
            <a:off x="496839" y="2912815"/>
            <a:ext cx="8577930"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53968" name="TextBox 15"/>
          <p:cNvSpPr txBox="1">
            <a:spLocks noChangeArrowheads="1"/>
          </p:cNvSpPr>
          <p:nvPr/>
        </p:nvSpPr>
        <p:spPr bwMode="auto">
          <a:xfrm>
            <a:off x="496839" y="3655777"/>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41AA95D-0D89-4DCE-84EF-7857DAC7ED2C}" type="slidenum">
              <a:rPr lang="zh-CN" altLang="en-US"/>
              <a:pPr>
                <a:defRPr/>
              </a:pPr>
              <a:t>48</a:t>
            </a:fld>
            <a:endParaRPr lang="zh-CN" altLang="en-US"/>
          </a:p>
        </p:txBody>
      </p:sp>
    </p:spTree>
    <p:extLst>
      <p:ext uri="{BB962C8B-B14F-4D97-AF65-F5344CB8AC3E}">
        <p14:creationId xmlns:p14="http://schemas.microsoft.com/office/powerpoint/2010/main" val="21765678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、台面：木板基层喷漆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、台体：木板基层喷漆，</a:t>
            </a:r>
            <a:r>
              <a:rPr lang="en-US" altLang="zh-CN" sz="1100" dirty="0">
                <a:latin typeface="微软雅黑" pitchFamily="34" charset="-122"/>
                <a:ea typeface="微软雅黑" pitchFamily="34" charset="-122"/>
              </a:rPr>
              <a:t>PVC</a:t>
            </a:r>
            <a:r>
              <a:rPr lang="zh-CN" altLang="en-US" sz="1100" dirty="0">
                <a:latin typeface="微软雅黑" pitchFamily="34" charset="-122"/>
                <a:ea typeface="微软雅黑" pitchFamily="34" charset="-122"/>
              </a:rPr>
              <a:t>管喷漆，橡胶垫</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50X50X3.0mm</a:t>
            </a:r>
            <a:r>
              <a:rPr lang="zh-CN" altLang="en-US" sz="1100" dirty="0">
                <a:latin typeface="微软雅黑" pitchFamily="34" charset="-122"/>
                <a:ea typeface="微软雅黑" pitchFamily="34" charset="-122"/>
              </a:rPr>
              <a:t>钢管喷漆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、其他：定制</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5497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5498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5498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498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498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54988"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77434" y="3169108"/>
            <a:ext cx="2993248" cy="228072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EBD61123-550E-46B8-8D99-44E91B0470C4}" type="slidenum">
              <a:rPr lang="zh-CN" altLang="en-US"/>
              <a:pPr>
                <a:defRPr/>
              </a:pPr>
              <a:t>49</a:t>
            </a:fld>
            <a:endParaRPr lang="zh-CN" altLang="en-US"/>
          </a:p>
        </p:txBody>
      </p:sp>
    </p:spTree>
    <p:extLst>
      <p:ext uri="{BB962C8B-B14F-4D97-AF65-F5344CB8AC3E}">
        <p14:creationId xmlns:p14="http://schemas.microsoft.com/office/powerpoint/2010/main" val="36393406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TextBox 57"/>
          <p:cNvSpPr txBox="1">
            <a:spLocks noChangeArrowheads="1"/>
          </p:cNvSpPr>
          <p:nvPr/>
        </p:nvSpPr>
        <p:spPr bwMode="auto">
          <a:xfrm>
            <a:off x="479192" y="447794"/>
            <a:ext cx="4240774" cy="5565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、台面：手绘画</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0070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0070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0071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071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071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00716" name="Picture 9" descr="C:\Users\Administrator\Desktop\房子\IMG_4649_调整大小.JPG"/>
          <p:cNvPicPr>
            <a:picLocks noChangeAspect="1" noChangeArrowheads="1"/>
          </p:cNvPicPr>
          <p:nvPr/>
        </p:nvPicPr>
        <p:blipFill>
          <a:blip r:embed="rId2" cstate="email">
            <a:lum bright="10000" contrast="30000"/>
            <a:extLst>
              <a:ext uri="{28A0092B-C50C-407E-A947-70E740481C1C}">
                <a14:useLocalDpi xmlns:a14="http://schemas.microsoft.com/office/drawing/2010/main"/>
              </a:ext>
            </a:extLst>
          </a:blip>
          <a:srcRect/>
          <a:stretch>
            <a:fillRect/>
          </a:stretch>
        </p:blipFill>
        <p:spPr bwMode="auto">
          <a:xfrm>
            <a:off x="5173366" y="3349088"/>
            <a:ext cx="2028078" cy="2224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75810F90-4F1E-45E8-9434-82C8171E84B7}" type="slidenum">
              <a:rPr lang="zh-CN" altLang="en-US"/>
              <a:pPr>
                <a:defRPr/>
              </a:pPr>
              <a:t>5</a:t>
            </a:fld>
            <a:endParaRPr lang="zh-CN" altLang="en-US"/>
          </a:p>
        </p:txBody>
      </p:sp>
    </p:spTree>
    <p:extLst>
      <p:ext uri="{BB962C8B-B14F-4D97-AF65-F5344CB8AC3E}">
        <p14:creationId xmlns:p14="http://schemas.microsoft.com/office/powerpoint/2010/main" val="97672905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XC01-2-15  </a:t>
            </a:r>
            <a:r>
              <a:rPr lang="zh-CN" altLang="en-US" sz="1200" b="1" dirty="0">
                <a:latin typeface="微软雅黑" pitchFamily="34" charset="-122"/>
                <a:ea typeface="微软雅黑" pitchFamily="34" charset="-122"/>
              </a:rPr>
              <a:t>脚踏钢琴</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56003" name="TextBox 17"/>
          <p:cNvSpPr txBox="1">
            <a:spLocks noChangeArrowheads="1"/>
          </p:cNvSpPr>
          <p:nvPr/>
        </p:nvSpPr>
        <p:spPr bwMode="auto">
          <a:xfrm>
            <a:off x="4789198" y="499628"/>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地面铺设钢琴琴键。儿童用脚按压，随着脚步的移动，悦耳的音乐响起来。钢琴周围布满彩灯，音乐响彩灯亮起，视觉和听觉的刺激，让孩子在玩中体验乐音，还可以奏出悦耳的曲子，简单的音符也许能启发出许多小小音乐家呢，还不快来试试看？</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56004" name="TextBox 19"/>
          <p:cNvSpPr txBox="1">
            <a:spLocks noChangeArrowheads="1"/>
          </p:cNvSpPr>
          <p:nvPr/>
        </p:nvSpPr>
        <p:spPr bwMode="auto">
          <a:xfrm>
            <a:off x="4825850" y="2712675"/>
            <a:ext cx="4022219"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让孩子们通过脚踏接触钢琴键盘制作音乐，玩乐中认识旋律和节奏。</a:t>
            </a:r>
            <a:endParaRPr lang="zh-CN" altLang="en-US" sz="1200">
              <a:latin typeface="Calibri" pitchFamily="34" charset="0"/>
            </a:endParaRPr>
          </a:p>
        </p:txBody>
      </p:sp>
      <p:sp>
        <p:nvSpPr>
          <p:cNvPr id="256005"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5600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600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5600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56010" name="TextBox 64"/>
          <p:cNvSpPr txBox="1">
            <a:spLocks noChangeArrowheads="1"/>
          </p:cNvSpPr>
          <p:nvPr/>
        </p:nvSpPr>
        <p:spPr bwMode="auto">
          <a:xfrm>
            <a:off x="4816347" y="1720620"/>
            <a:ext cx="4022220" cy="853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音乐是人类表达情感的一种方式，也是人类的另一种“语言”，它能沟通人与人直间的感情。美好的音乐不仅能给人类带来极大的享受，还能陶冶情操。</a:t>
            </a:r>
            <a:endParaRPr lang="en-US" altLang="zh-CN" sz="1100">
              <a:latin typeface="微软雅黑" pitchFamily="34" charset="-122"/>
              <a:ea typeface="微软雅黑" pitchFamily="34" charset="-122"/>
              <a:sym typeface="微软雅黑" pitchFamily="34" charset="-122"/>
            </a:endParaRPr>
          </a:p>
        </p:txBody>
      </p:sp>
      <p:sp>
        <p:nvSpPr>
          <p:cNvPr id="256011" name="TextBox 14"/>
          <p:cNvSpPr txBox="1">
            <a:spLocks noChangeArrowheads="1"/>
          </p:cNvSpPr>
          <p:nvPr/>
        </p:nvSpPr>
        <p:spPr bwMode="auto">
          <a:xfrm>
            <a:off x="4806845" y="51920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56012" name="TextBox 14"/>
          <p:cNvSpPr txBox="1">
            <a:spLocks noChangeArrowheads="1"/>
          </p:cNvSpPr>
          <p:nvPr/>
        </p:nvSpPr>
        <p:spPr bwMode="auto">
          <a:xfrm>
            <a:off x="4808202" y="3462837"/>
            <a:ext cx="3970636" cy="140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、观察键盘；</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、用脚踏键盘，听音符的声音；</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、观察声音的不同；</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、试着组合音符，制作悦耳乐章。</a:t>
            </a:r>
            <a:endParaRPr lang="en-US" altLang="zh-CN" sz="1100">
              <a:latin typeface="微软雅黑" pitchFamily="34" charset="-122"/>
              <a:ea typeface="微软雅黑" pitchFamily="34" charset="-122"/>
            </a:endParaRPr>
          </a:p>
        </p:txBody>
      </p:sp>
      <p:sp>
        <p:nvSpPr>
          <p:cNvPr id="25601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6017" name="TextBox 14"/>
          <p:cNvSpPr txBox="1">
            <a:spLocks noChangeArrowheads="1"/>
          </p:cNvSpPr>
          <p:nvPr/>
        </p:nvSpPr>
        <p:spPr bwMode="auto">
          <a:xfrm>
            <a:off x="4806845" y="4957400"/>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56018"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76030" y="2208728"/>
            <a:ext cx="3298682" cy="146288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256019" name="Picture 7" descr="C:\Documents and Settings\Administrator\Application Data\Tencent\Users\128969088\QQ\WinTemp\RichOle\HQN7DKY]0Z5CZ))1~@9W94U.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62924" y="3701852"/>
            <a:ext cx="2352516" cy="1549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20"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56021" name="图片 23"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332436" y="586115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5602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 name="灯片编号占位符 29"/>
          <p:cNvSpPr>
            <a:spLocks noGrp="1"/>
          </p:cNvSpPr>
          <p:nvPr>
            <p:ph type="sldNum" sz="quarter" idx="12"/>
          </p:nvPr>
        </p:nvSpPr>
        <p:spPr/>
        <p:txBody>
          <a:bodyPr/>
          <a:lstStyle/>
          <a:p>
            <a:pPr>
              <a:defRPr/>
            </a:pPr>
            <a:fld id="{7B84C5D5-892C-47EF-B4AD-4A14D07E0125}" type="slidenum">
              <a:rPr lang="zh-CN" altLang="en-US"/>
              <a:pPr>
                <a:defRPr/>
              </a:pPr>
              <a:t>50</a:t>
            </a:fld>
            <a:endParaRPr lang="zh-CN" altLang="en-US"/>
          </a:p>
        </p:txBody>
      </p:sp>
    </p:spTree>
    <p:extLst>
      <p:ext uri="{BB962C8B-B14F-4D97-AF65-F5344CB8AC3E}">
        <p14:creationId xmlns:p14="http://schemas.microsoft.com/office/powerpoint/2010/main" val="146709390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5702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5702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57031" name="图片 72"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93678" y="2433344"/>
            <a:ext cx="3321759" cy="1664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7032" name="直接箭头连接符 75"/>
          <p:cNvCxnSpPr>
            <a:cxnSpLocks noChangeShapeType="1"/>
          </p:cNvCxnSpPr>
          <p:nvPr/>
        </p:nvCxnSpPr>
        <p:spPr bwMode="auto">
          <a:xfrm>
            <a:off x="4509556" y="2575890"/>
            <a:ext cx="0" cy="1383694"/>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57033" name="直接箭头连接符 80"/>
          <p:cNvCxnSpPr>
            <a:cxnSpLocks noChangeShapeType="1"/>
          </p:cNvCxnSpPr>
          <p:nvPr/>
        </p:nvCxnSpPr>
        <p:spPr bwMode="auto">
          <a:xfrm flipH="1">
            <a:off x="1137571" y="4295069"/>
            <a:ext cx="303940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57034" name="TextBox 81"/>
          <p:cNvSpPr txBox="1">
            <a:spLocks noChangeArrowheads="1"/>
          </p:cNvSpPr>
          <p:nvPr/>
        </p:nvSpPr>
        <p:spPr bwMode="auto">
          <a:xfrm>
            <a:off x="4509556" y="323102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sp>
        <p:nvSpPr>
          <p:cNvPr id="257035" name="TextBox 86"/>
          <p:cNvSpPr txBox="1">
            <a:spLocks noChangeArrowheads="1"/>
          </p:cNvSpPr>
          <p:nvPr/>
        </p:nvSpPr>
        <p:spPr bwMode="auto">
          <a:xfrm>
            <a:off x="2527632" y="429506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2250</a:t>
            </a:r>
          </a:p>
        </p:txBody>
      </p:sp>
      <p:pic>
        <p:nvPicPr>
          <p:cNvPr id="257036" name="Picture 2" descr="D:\徐文毓\包头\声音传播.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19969" y="2385830"/>
            <a:ext cx="3813168" cy="169182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7" name="灯片编号占位符 16"/>
          <p:cNvSpPr>
            <a:spLocks noGrp="1"/>
          </p:cNvSpPr>
          <p:nvPr>
            <p:ph type="sldNum" sz="quarter" idx="12"/>
          </p:nvPr>
        </p:nvSpPr>
        <p:spPr/>
        <p:txBody>
          <a:bodyPr/>
          <a:lstStyle/>
          <a:p>
            <a:pPr>
              <a:defRPr/>
            </a:pPr>
            <a:fld id="{006F0641-549B-442F-B644-0C8B7DA273B8}" type="slidenum">
              <a:rPr lang="zh-CN" altLang="en-US"/>
              <a:pPr>
                <a:defRPr/>
              </a:pPr>
              <a:t>51</a:t>
            </a:fld>
            <a:endParaRPr lang="zh-CN" altLang="en-US"/>
          </a:p>
        </p:txBody>
      </p:sp>
    </p:spTree>
    <p:extLst>
      <p:ext uri="{BB962C8B-B14F-4D97-AF65-F5344CB8AC3E}">
        <p14:creationId xmlns:p14="http://schemas.microsoft.com/office/powerpoint/2010/main" val="4930128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TextBox 45"/>
          <p:cNvSpPr txBox="1">
            <a:spLocks noChangeArrowheads="1"/>
          </p:cNvSpPr>
          <p:nvPr/>
        </p:nvSpPr>
        <p:spPr bwMode="auto">
          <a:xfrm>
            <a:off x="50091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58051" name="TextBox 47"/>
          <p:cNvSpPr txBox="1">
            <a:spLocks noChangeArrowheads="1"/>
          </p:cNvSpPr>
          <p:nvPr/>
        </p:nvSpPr>
        <p:spPr bwMode="auto">
          <a:xfrm>
            <a:off x="513128" y="1950996"/>
            <a:ext cx="3761584"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58052"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5805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5805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5805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805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8061" name="TextBox 33"/>
          <p:cNvSpPr txBox="1">
            <a:spLocks noChangeArrowheads="1"/>
          </p:cNvSpPr>
          <p:nvPr/>
        </p:nvSpPr>
        <p:spPr bwMode="auto">
          <a:xfrm>
            <a:off x="513129" y="2184251"/>
            <a:ext cx="8630872" cy="106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58062" name="TextBox 34"/>
          <p:cNvSpPr txBox="1">
            <a:spLocks noChangeArrowheads="1"/>
          </p:cNvSpPr>
          <p:nvPr/>
        </p:nvSpPr>
        <p:spPr bwMode="auto">
          <a:xfrm>
            <a:off x="488694" y="3241100"/>
            <a:ext cx="3769728"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58063" name="TextBox 35"/>
          <p:cNvSpPr txBox="1">
            <a:spLocks noChangeArrowheads="1"/>
          </p:cNvSpPr>
          <p:nvPr/>
        </p:nvSpPr>
        <p:spPr bwMode="auto">
          <a:xfrm>
            <a:off x="504983" y="3439799"/>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58064" name="TextBox 15"/>
          <p:cNvSpPr txBox="1">
            <a:spLocks noChangeArrowheads="1"/>
          </p:cNvSpPr>
          <p:nvPr/>
        </p:nvSpPr>
        <p:spPr bwMode="auto">
          <a:xfrm>
            <a:off x="504983" y="4224517"/>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1.5KW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90EDC48-C26E-4474-9227-F409E8FD7D4F}" type="slidenum">
              <a:rPr lang="zh-CN" altLang="en-US"/>
              <a:pPr>
                <a:defRPr/>
              </a:pPr>
              <a:t>52</a:t>
            </a:fld>
            <a:endParaRPr lang="zh-CN" altLang="en-US"/>
          </a:p>
        </p:txBody>
      </p:sp>
    </p:spTree>
    <p:extLst>
      <p:ext uri="{BB962C8B-B14F-4D97-AF65-F5344CB8AC3E}">
        <p14:creationId xmlns:p14="http://schemas.microsoft.com/office/powerpoint/2010/main" val="35182649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TextBox 57"/>
          <p:cNvSpPr txBox="1">
            <a:spLocks noChangeArrowheads="1"/>
          </p:cNvSpPr>
          <p:nvPr/>
        </p:nvSpPr>
        <p:spPr bwMode="auto">
          <a:xfrm>
            <a:off x="479192" y="447794"/>
            <a:ext cx="3420855" cy="658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50X50X3.0mm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、设备：单片机，定制音频系统，微动开关，</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电源，中控系统，音箱，</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光源</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5907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5907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5907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5907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5908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壁挂安装基础：地面承重</a:t>
            </a:r>
            <a:r>
              <a:rPr lang="en-US" altLang="zh-CN" sz="1100" dirty="0">
                <a:latin typeface="微软雅黑" pitchFamily="34" charset="-122"/>
                <a:ea typeface="微软雅黑" pitchFamily="34" charset="-122"/>
              </a:rPr>
              <a:t>80KG/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59084"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449827" y="3624100"/>
            <a:ext cx="3298682" cy="146288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5955EC9A-3A80-4822-B533-45D3AEA9D3D4}" type="slidenum">
              <a:rPr lang="zh-CN" altLang="en-US"/>
              <a:pPr>
                <a:defRPr/>
              </a:pPr>
              <a:t>53</a:t>
            </a:fld>
            <a:endParaRPr lang="zh-CN" altLang="en-US"/>
          </a:p>
        </p:txBody>
      </p:sp>
    </p:spTree>
    <p:extLst>
      <p:ext uri="{BB962C8B-B14F-4D97-AF65-F5344CB8AC3E}">
        <p14:creationId xmlns:p14="http://schemas.microsoft.com/office/powerpoint/2010/main" val="45604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XC01-2-16  </a:t>
            </a:r>
            <a:r>
              <a:rPr lang="zh-CN" altLang="en-US" sz="1200" b="1" dirty="0">
                <a:latin typeface="微软雅黑" pitchFamily="34" charset="-122"/>
                <a:ea typeface="微软雅黑" pitchFamily="34" charset="-122"/>
              </a:rPr>
              <a:t>小球的旋律</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60099" name="TextBox 17"/>
          <p:cNvSpPr txBox="1">
            <a:spLocks noChangeArrowheads="1"/>
          </p:cNvSpPr>
          <p:nvPr/>
        </p:nvSpPr>
        <p:spPr bwMode="auto">
          <a:xfrm>
            <a:off x="4789197" y="499628"/>
            <a:ext cx="404937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设置有坡度的台面，若干带有发音片的空心小木盒。小木盒可以摆放在任意的位置，儿童把小球拿到高处松开，因为台面的坡度，小球顺着坡度滑下，因小木盒距离不同，当小球与小木盒碰撞，可以奏出美妙的旋律和或快或慢的节奏。音乐是人们感情的语言。早在人类还没有产生语言时，就已经知道利用声音的高低、强弱等来表达自己的意思和感情。音乐的最基本要素就是旋律和节奏。</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260100" name="TextBox 19"/>
          <p:cNvSpPr txBox="1">
            <a:spLocks noChangeArrowheads="1"/>
          </p:cNvSpPr>
          <p:nvPr/>
        </p:nvSpPr>
        <p:spPr bwMode="auto">
          <a:xfrm>
            <a:off x="4768836" y="2977607"/>
            <a:ext cx="3997785" cy="1902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设置有坡度的台面，若干带有发音片的空心小木盒。小木盒可以摆放在任意的位置，儿童把小球拿到高处松开，因为台面的坡度，小球顺着坡度滑下，因小木盒距离不同，当小球与小木盒碰撞，可以奏出美妙的旋律和或快或慢的节奏。</a:t>
            </a:r>
            <a:endParaRPr lang="en-US" altLang="zh-CN" sz="1100" dirty="0">
              <a:latin typeface="微软雅黑" pitchFamily="34" charset="-122"/>
              <a:ea typeface="微软雅黑" pitchFamily="34" charset="-122"/>
            </a:endParaRPr>
          </a:p>
          <a:p>
            <a:pPr eaLnBrk="1" hangingPunct="1">
              <a:lnSpc>
                <a:spcPct val="150000"/>
              </a:lnSpc>
              <a:buFont typeface="Arial" pitchFamily="34" charset="0"/>
              <a:buNone/>
            </a:pPr>
            <a:endParaRPr lang="zh-CN" altLang="en-US" sz="1100" dirty="0">
              <a:latin typeface="微软雅黑" pitchFamily="34" charset="-122"/>
              <a:ea typeface="微软雅黑" pitchFamily="34" charset="-122"/>
            </a:endParaRPr>
          </a:p>
          <a:p>
            <a:pPr eaLnBrk="1" hangingPunct="1">
              <a:lnSpc>
                <a:spcPct val="150000"/>
              </a:lnSpc>
            </a:pPr>
            <a:endParaRPr lang="zh-CN" altLang="en-US" sz="1100" dirty="0">
              <a:latin typeface="微软雅黑" pitchFamily="34" charset="-122"/>
              <a:ea typeface="微软雅黑" pitchFamily="34" charset="-122"/>
            </a:endParaRPr>
          </a:p>
          <a:p>
            <a:pPr eaLnBrk="1" hangingPunct="1">
              <a:lnSpc>
                <a:spcPct val="150000"/>
              </a:lnSpc>
            </a:pPr>
            <a:endParaRPr lang="zh-CN" altLang="en-US" sz="1100" dirty="0">
              <a:latin typeface="微软雅黑" pitchFamily="34" charset="-122"/>
              <a:ea typeface="微软雅黑" pitchFamily="34" charset="-122"/>
            </a:endParaRPr>
          </a:p>
        </p:txBody>
      </p:sp>
      <p:sp>
        <p:nvSpPr>
          <p:cNvPr id="26010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6010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6010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6010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60106" name="TextBox 64"/>
          <p:cNvSpPr txBox="1">
            <a:spLocks noChangeArrowheads="1"/>
          </p:cNvSpPr>
          <p:nvPr/>
        </p:nvSpPr>
        <p:spPr bwMode="auto">
          <a:xfrm>
            <a:off x="4775623" y="2230326"/>
            <a:ext cx="4022220" cy="107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音乐的最基本要素是旋律和节奏。基础音符是</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岁儿童需要掌握的。锻炼了儿童的识音练耳。</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60107" name="TextBox 14"/>
          <p:cNvSpPr txBox="1">
            <a:spLocks noChangeArrowheads="1"/>
          </p:cNvSpPr>
          <p:nvPr/>
        </p:nvSpPr>
        <p:spPr bwMode="auto">
          <a:xfrm>
            <a:off x="4748473" y="5513181"/>
            <a:ext cx="3177866"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60108" name="TextBox 14"/>
          <p:cNvSpPr txBox="1">
            <a:spLocks noChangeArrowheads="1"/>
          </p:cNvSpPr>
          <p:nvPr/>
        </p:nvSpPr>
        <p:spPr bwMode="auto">
          <a:xfrm>
            <a:off x="4760691" y="4210118"/>
            <a:ext cx="4155253" cy="87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使小球从展台高处滑下，碰到小盒子带发音板的一侧，经过撞击发出悦耳的声音，每个木盒发音不同，</a:t>
            </a:r>
            <a:r>
              <a:rPr lang="en-US" altLang="zh-CN" sz="1100" dirty="0">
                <a:latin typeface="微软雅黑" pitchFamily="34" charset="-122"/>
                <a:ea typeface="微软雅黑" pitchFamily="34" charset="-122"/>
              </a:rPr>
              <a:t>do-re-mi</a:t>
            </a:r>
            <a:r>
              <a:rPr lang="zh-CN" altLang="en-US" sz="1100" dirty="0">
                <a:latin typeface="微软雅黑" pitchFamily="34" charset="-122"/>
                <a:ea typeface="微软雅黑" pitchFamily="34" charset="-122"/>
              </a:rPr>
              <a:t>。盒子距离不同，节奏也是不同的。</a:t>
            </a:r>
            <a:endParaRPr lang="en-US" altLang="zh-CN" sz="1100" dirty="0">
              <a:latin typeface="微软雅黑" pitchFamily="34" charset="-122"/>
              <a:ea typeface="微软雅黑" pitchFamily="34" charset="-122"/>
            </a:endParaRPr>
          </a:p>
        </p:txBody>
      </p:sp>
      <p:sp>
        <p:nvSpPr>
          <p:cNvPr id="26010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60113" name="TextBox 14"/>
          <p:cNvSpPr txBox="1">
            <a:spLocks noChangeArrowheads="1"/>
          </p:cNvSpPr>
          <p:nvPr/>
        </p:nvSpPr>
        <p:spPr bwMode="auto">
          <a:xfrm>
            <a:off x="4762048" y="5269847"/>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60114" name="TextBox 11"/>
          <p:cNvSpPr txBox="1">
            <a:spLocks noChangeArrowheads="1"/>
          </p:cNvSpPr>
          <p:nvPr/>
        </p:nvSpPr>
        <p:spPr bwMode="auto">
          <a:xfrm>
            <a:off x="2189619" y="5049550"/>
            <a:ext cx="2538492" cy="1687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900">
                <a:solidFill>
                  <a:srgbClr val="FF0000"/>
                </a:solidFill>
                <a:latin typeface="微软雅黑" pitchFamily="34" charset="-122"/>
                <a:ea typeface="微软雅黑" pitchFamily="34" charset="-122"/>
              </a:rPr>
              <a:t>小知识：</a:t>
            </a:r>
            <a:endParaRPr lang="en-US" altLang="zh-CN" sz="900">
              <a:solidFill>
                <a:srgbClr val="FF0000"/>
              </a:solidFill>
              <a:latin typeface="微软雅黑" pitchFamily="34" charset="-122"/>
              <a:ea typeface="微软雅黑" pitchFamily="34" charset="-122"/>
            </a:endParaRPr>
          </a:p>
          <a:p>
            <a:pPr algn="just" eaLnBrk="1" hangingPunct="1">
              <a:lnSpc>
                <a:spcPct val="150000"/>
              </a:lnSpc>
            </a:pPr>
            <a:r>
              <a:rPr lang="zh-CN" altLang="en-US" sz="900">
                <a:solidFill>
                  <a:srgbClr val="FF0000"/>
                </a:solidFill>
                <a:latin typeface="微软雅黑" pitchFamily="34" charset="-122"/>
                <a:ea typeface="微软雅黑" pitchFamily="34" charset="-122"/>
              </a:rPr>
              <a:t>旋律也称为曲调，是由高低起伏的乐音按一定的节奏有秩序地横向组织起来，是音乐形式中最重要的表现手段，是音乐的本质，是音乐的决定性因素。</a:t>
            </a:r>
          </a:p>
          <a:p>
            <a:pPr algn="just" eaLnBrk="1" hangingPunct="1">
              <a:lnSpc>
                <a:spcPct val="150000"/>
              </a:lnSpc>
            </a:pPr>
            <a:r>
              <a:rPr lang="zh-CN" altLang="en-US" sz="900">
                <a:solidFill>
                  <a:srgbClr val="FF0000"/>
                </a:solidFill>
                <a:latin typeface="微软雅黑" pitchFamily="34" charset="-122"/>
                <a:ea typeface="微软雅黑" pitchFamily="34" charset="-122"/>
              </a:rPr>
              <a:t>音乐的节奏是指音乐运动中音的长短和强弱。音乐的节奏常被比喻为音乐的骨架。</a:t>
            </a:r>
          </a:p>
          <a:p>
            <a:pPr eaLnBrk="1" hangingPunct="1"/>
            <a:endParaRPr lang="zh-CN" altLang="en-US" sz="900">
              <a:solidFill>
                <a:srgbClr val="FF0000"/>
              </a:solidFill>
              <a:latin typeface="Calibri" pitchFamily="34" charset="0"/>
            </a:endParaRPr>
          </a:p>
        </p:txBody>
      </p:sp>
      <p:sp>
        <p:nvSpPr>
          <p:cNvPr id="26011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60116" name="图片 23"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469596" y="601355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6012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60122" name="Picture 2" descr="D:\徐文毓\包头\声音传播.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5031" y="1341939"/>
            <a:ext cx="3662487" cy="2836502"/>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1" name="灯片编号占位符 30"/>
          <p:cNvSpPr>
            <a:spLocks noGrp="1"/>
          </p:cNvSpPr>
          <p:nvPr>
            <p:ph type="sldNum" sz="quarter" idx="12"/>
          </p:nvPr>
        </p:nvSpPr>
        <p:spPr/>
        <p:txBody>
          <a:bodyPr/>
          <a:lstStyle/>
          <a:p>
            <a:pPr>
              <a:defRPr/>
            </a:pPr>
            <a:fld id="{C1796956-EC2C-49F9-B359-1CC33ABF72F6}" type="slidenum">
              <a:rPr lang="zh-CN" altLang="en-US"/>
              <a:pPr>
                <a:defRPr/>
              </a:pPr>
              <a:t>54</a:t>
            </a:fld>
            <a:endParaRPr lang="zh-CN" altLang="en-US"/>
          </a:p>
        </p:txBody>
      </p:sp>
    </p:spTree>
    <p:extLst>
      <p:ext uri="{BB962C8B-B14F-4D97-AF65-F5344CB8AC3E}">
        <p14:creationId xmlns:p14="http://schemas.microsoft.com/office/powerpoint/2010/main" val="345396285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61123"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61124"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28526" y="1102925"/>
            <a:ext cx="3179223" cy="155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5"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66570" y="3556426"/>
            <a:ext cx="2664738" cy="1579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1126" name="Picture 2" descr="D:\徐文毓\包头\声音传播.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948487" y="804876"/>
            <a:ext cx="2618584" cy="177101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6112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261128" name="直接箭头连接符 75"/>
          <p:cNvCxnSpPr>
            <a:cxnSpLocks noChangeShapeType="1"/>
          </p:cNvCxnSpPr>
          <p:nvPr/>
        </p:nvCxnSpPr>
        <p:spPr bwMode="auto">
          <a:xfrm rot="16200000" flipH="1">
            <a:off x="1359220" y="2320359"/>
            <a:ext cx="342684"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29" name="TextBox 86"/>
          <p:cNvSpPr txBox="1">
            <a:spLocks noChangeArrowheads="1"/>
          </p:cNvSpPr>
          <p:nvPr/>
        </p:nvSpPr>
        <p:spPr bwMode="auto">
          <a:xfrm rot="5400000">
            <a:off x="7180104" y="4291760"/>
            <a:ext cx="295169"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a:t>
            </a:r>
            <a:r>
              <a:rPr lang="zh-CN" altLang="en-US" sz="800">
                <a:latin typeface="微软雅黑" pitchFamily="34" charset="-122"/>
                <a:ea typeface="微软雅黑" pitchFamily="34" charset="-122"/>
              </a:rPr>
              <a:t>00</a:t>
            </a:r>
          </a:p>
        </p:txBody>
      </p:sp>
      <p:cxnSp>
        <p:nvCxnSpPr>
          <p:cNvPr id="261130" name="直接箭头连接符 87"/>
          <p:cNvCxnSpPr>
            <a:cxnSpLocks noChangeShapeType="1"/>
          </p:cNvCxnSpPr>
          <p:nvPr/>
        </p:nvCxnSpPr>
        <p:spPr bwMode="auto">
          <a:xfrm rot="10800000">
            <a:off x="1616762" y="2574450"/>
            <a:ext cx="2911799"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1131"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61132" name="直接箭头连接符 87"/>
          <p:cNvCxnSpPr>
            <a:cxnSpLocks noChangeShapeType="1"/>
          </p:cNvCxnSpPr>
          <p:nvPr/>
        </p:nvCxnSpPr>
        <p:spPr bwMode="auto">
          <a:xfrm rot="10800000">
            <a:off x="4903226" y="5094185"/>
            <a:ext cx="220319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1133" name="直接箭头连接符 73"/>
          <p:cNvCxnSpPr>
            <a:cxnSpLocks noChangeShapeType="1"/>
          </p:cNvCxnSpPr>
          <p:nvPr/>
        </p:nvCxnSpPr>
        <p:spPr bwMode="auto">
          <a:xfrm rot="5400000" flipH="1" flipV="1">
            <a:off x="6763398" y="4359903"/>
            <a:ext cx="934462"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34" name="TextBox 86"/>
          <p:cNvSpPr txBox="1">
            <a:spLocks noChangeArrowheads="1"/>
          </p:cNvSpPr>
          <p:nvPr/>
        </p:nvSpPr>
        <p:spPr bwMode="auto">
          <a:xfrm>
            <a:off x="2891437" y="265508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2220</a:t>
            </a:r>
            <a:endParaRPr lang="zh-CN" altLang="en-US" sz="800">
              <a:latin typeface="Calibri" pitchFamily="34" charset="0"/>
            </a:endParaRPr>
          </a:p>
        </p:txBody>
      </p:sp>
      <p:sp>
        <p:nvSpPr>
          <p:cNvPr id="261135" name="TextBox 86"/>
          <p:cNvSpPr txBox="1">
            <a:spLocks noChangeArrowheads="1"/>
          </p:cNvSpPr>
          <p:nvPr/>
        </p:nvSpPr>
        <p:spPr bwMode="auto">
          <a:xfrm>
            <a:off x="5861608" y="513738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a:t>
            </a:r>
            <a:r>
              <a:rPr lang="en-US" altLang="zh-CN" sz="800">
                <a:latin typeface="微软雅黑" pitchFamily="34" charset="-122"/>
                <a:ea typeface="微软雅黑" pitchFamily="34" charset="-122"/>
              </a:rPr>
              <a:t>000</a:t>
            </a:r>
            <a:endParaRPr lang="zh-CN" altLang="en-US" sz="800">
              <a:latin typeface="Calibri" pitchFamily="34" charset="0"/>
            </a:endParaRPr>
          </a:p>
        </p:txBody>
      </p:sp>
      <p:sp>
        <p:nvSpPr>
          <p:cNvPr id="261136" name="TextBox 76"/>
          <p:cNvSpPr txBox="1">
            <a:spLocks noChangeArrowheads="1"/>
          </p:cNvSpPr>
          <p:nvPr/>
        </p:nvSpPr>
        <p:spPr bwMode="auto">
          <a:xfrm rot="5400000">
            <a:off x="1206710" y="2266613"/>
            <a:ext cx="287970"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endParaRPr lang="zh-CN" altLang="en-US" sz="800">
              <a:latin typeface="Calibri" pitchFamily="34" charset="0"/>
            </a:endParaRPr>
          </a:p>
        </p:txBody>
      </p:sp>
      <p:pic>
        <p:nvPicPr>
          <p:cNvPr id="261137" name="图片 72"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68339" y="3677374"/>
            <a:ext cx="2215411" cy="1796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1138" name="直接箭头连接符 73"/>
          <p:cNvCxnSpPr>
            <a:cxnSpLocks noChangeShapeType="1"/>
          </p:cNvCxnSpPr>
          <p:nvPr/>
        </p:nvCxnSpPr>
        <p:spPr bwMode="auto">
          <a:xfrm rot="5400000" flipH="1" flipV="1">
            <a:off x="3148427" y="5279247"/>
            <a:ext cx="198699"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39" name="TextBox 76"/>
          <p:cNvSpPr txBox="1">
            <a:spLocks noChangeArrowheads="1"/>
          </p:cNvSpPr>
          <p:nvPr/>
        </p:nvSpPr>
        <p:spPr bwMode="auto">
          <a:xfrm>
            <a:off x="3283750" y="521225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endParaRPr lang="zh-CN" altLang="en-US" sz="800">
              <a:latin typeface="微软雅黑" pitchFamily="34" charset="-122"/>
              <a:ea typeface="微软雅黑" pitchFamily="34" charset="-122"/>
            </a:endParaRPr>
          </a:p>
        </p:txBody>
      </p:sp>
      <p:cxnSp>
        <p:nvCxnSpPr>
          <p:cNvPr id="261140" name="直接箭头连接符 80"/>
          <p:cNvCxnSpPr>
            <a:cxnSpLocks noChangeShapeType="1"/>
          </p:cNvCxnSpPr>
          <p:nvPr/>
        </p:nvCxnSpPr>
        <p:spPr bwMode="auto">
          <a:xfrm rot="10800000">
            <a:off x="1631694" y="5445508"/>
            <a:ext cx="1039831"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41" name="TextBox 86"/>
          <p:cNvSpPr txBox="1">
            <a:spLocks noChangeArrowheads="1"/>
          </p:cNvSpPr>
          <p:nvPr/>
        </p:nvSpPr>
        <p:spPr bwMode="auto">
          <a:xfrm>
            <a:off x="1988712" y="5474305"/>
            <a:ext cx="249777"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a:t>
            </a:r>
            <a:r>
              <a:rPr lang="zh-CN" altLang="en-US" sz="800">
                <a:latin typeface="微软雅黑" pitchFamily="34" charset="-122"/>
                <a:ea typeface="微软雅黑" pitchFamily="34" charset="-122"/>
              </a:rPr>
              <a:t>00</a:t>
            </a:r>
            <a:endParaRPr lang="zh-CN" altLang="en-US" sz="800">
              <a:latin typeface="Calibri" pitchFamily="34" charset="0"/>
            </a:endParaRPr>
          </a:p>
        </p:txBody>
      </p:sp>
      <p:cxnSp>
        <p:nvCxnSpPr>
          <p:cNvPr id="261142" name="直接箭头连接符 75"/>
          <p:cNvCxnSpPr>
            <a:cxnSpLocks noChangeShapeType="1"/>
          </p:cNvCxnSpPr>
          <p:nvPr/>
        </p:nvCxnSpPr>
        <p:spPr bwMode="auto">
          <a:xfrm rot="5400000">
            <a:off x="1033094" y="1651549"/>
            <a:ext cx="994936"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43" name="TextBox 76"/>
          <p:cNvSpPr txBox="1">
            <a:spLocks noChangeArrowheads="1"/>
          </p:cNvSpPr>
          <p:nvPr/>
        </p:nvSpPr>
        <p:spPr bwMode="auto">
          <a:xfrm rot="5400000">
            <a:off x="1250333" y="1619401"/>
            <a:ext cx="352762"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endParaRPr lang="zh-CN" altLang="en-US" sz="800">
              <a:latin typeface="Calibri" pitchFamily="34" charset="0"/>
            </a:endParaRPr>
          </a:p>
        </p:txBody>
      </p:sp>
      <p:cxnSp>
        <p:nvCxnSpPr>
          <p:cNvPr id="261144" name="直接箭头连接符 87"/>
          <p:cNvCxnSpPr>
            <a:cxnSpLocks noChangeShapeType="1"/>
          </p:cNvCxnSpPr>
          <p:nvPr/>
        </p:nvCxnSpPr>
        <p:spPr bwMode="auto">
          <a:xfrm rot="5400000" flipH="1" flipV="1">
            <a:off x="4621748" y="2400948"/>
            <a:ext cx="18286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1145" name="直接箭头连接符 87"/>
          <p:cNvCxnSpPr>
            <a:cxnSpLocks noChangeShapeType="1"/>
          </p:cNvCxnSpPr>
          <p:nvPr/>
        </p:nvCxnSpPr>
        <p:spPr bwMode="auto">
          <a:xfrm rot="5400000" flipH="1" flipV="1">
            <a:off x="4537517" y="2132416"/>
            <a:ext cx="35132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46" name="TextBox 86"/>
          <p:cNvSpPr txBox="1">
            <a:spLocks noChangeArrowheads="1"/>
          </p:cNvSpPr>
          <p:nvPr/>
        </p:nvSpPr>
        <p:spPr bwMode="auto">
          <a:xfrm rot="5400000">
            <a:off x="4664070" y="2386840"/>
            <a:ext cx="364282"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endParaRPr lang="zh-CN" altLang="en-US" sz="800">
              <a:latin typeface="Calibri" pitchFamily="34" charset="0"/>
            </a:endParaRPr>
          </a:p>
        </p:txBody>
      </p:sp>
      <p:sp>
        <p:nvSpPr>
          <p:cNvPr id="261147" name="TextBox 86"/>
          <p:cNvSpPr txBox="1">
            <a:spLocks noChangeArrowheads="1"/>
          </p:cNvSpPr>
          <p:nvPr/>
        </p:nvSpPr>
        <p:spPr bwMode="auto">
          <a:xfrm rot="5400000">
            <a:off x="4701363" y="2063594"/>
            <a:ext cx="270692"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260</a:t>
            </a:r>
            <a:endParaRPr lang="zh-CN" altLang="en-US" sz="800">
              <a:latin typeface="Calibri" pitchFamily="34" charset="0"/>
            </a:endParaRPr>
          </a:p>
        </p:txBody>
      </p:sp>
      <p:cxnSp>
        <p:nvCxnSpPr>
          <p:cNvPr id="261148" name="直接箭头连接符 87"/>
          <p:cNvCxnSpPr>
            <a:cxnSpLocks noChangeShapeType="1"/>
          </p:cNvCxnSpPr>
          <p:nvPr/>
        </p:nvCxnSpPr>
        <p:spPr bwMode="auto">
          <a:xfrm rot="5400000" flipH="1" flipV="1">
            <a:off x="6365741" y="3771684"/>
            <a:ext cx="243334"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49" name="TextBox 86"/>
          <p:cNvSpPr txBox="1">
            <a:spLocks noChangeArrowheads="1"/>
          </p:cNvSpPr>
          <p:nvPr/>
        </p:nvSpPr>
        <p:spPr bwMode="auto">
          <a:xfrm rot="5400000">
            <a:off x="6453687" y="3695663"/>
            <a:ext cx="300928"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00</a:t>
            </a:r>
          </a:p>
        </p:txBody>
      </p:sp>
      <p:cxnSp>
        <p:nvCxnSpPr>
          <p:cNvPr id="261150" name="直接箭头连接符 73"/>
          <p:cNvCxnSpPr>
            <a:cxnSpLocks noChangeShapeType="1"/>
          </p:cNvCxnSpPr>
          <p:nvPr/>
        </p:nvCxnSpPr>
        <p:spPr bwMode="auto">
          <a:xfrm rot="5400000" flipH="1" flipV="1">
            <a:off x="3858165" y="4385862"/>
            <a:ext cx="1416811" cy="271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51" name="TextBox 86"/>
          <p:cNvSpPr txBox="1">
            <a:spLocks noChangeArrowheads="1"/>
          </p:cNvSpPr>
          <p:nvPr/>
        </p:nvSpPr>
        <p:spPr bwMode="auto">
          <a:xfrm rot="5400000">
            <a:off x="4166918" y="4403348"/>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1200</a:t>
            </a:r>
            <a:endParaRPr lang="zh-CN" altLang="en-US" sz="800">
              <a:latin typeface="Calibri" pitchFamily="34" charset="0"/>
            </a:endParaRPr>
          </a:p>
        </p:txBody>
      </p:sp>
      <p:cxnSp>
        <p:nvCxnSpPr>
          <p:cNvPr id="261152" name="直接箭头连接符 87"/>
          <p:cNvCxnSpPr>
            <a:cxnSpLocks noChangeShapeType="1"/>
          </p:cNvCxnSpPr>
          <p:nvPr/>
        </p:nvCxnSpPr>
        <p:spPr bwMode="auto">
          <a:xfrm flipV="1">
            <a:off x="1612689" y="2148254"/>
            <a:ext cx="370593"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53" name="TextBox 86"/>
          <p:cNvSpPr txBox="1">
            <a:spLocks noChangeArrowheads="1"/>
          </p:cNvSpPr>
          <p:nvPr/>
        </p:nvSpPr>
        <p:spPr bwMode="auto">
          <a:xfrm>
            <a:off x="1665631" y="194523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endParaRPr lang="zh-CN" altLang="en-US" sz="800">
              <a:latin typeface="微软雅黑" pitchFamily="34" charset="-122"/>
              <a:ea typeface="微软雅黑" pitchFamily="34" charset="-122"/>
            </a:endParaRPr>
          </a:p>
        </p:txBody>
      </p:sp>
      <p:cxnSp>
        <p:nvCxnSpPr>
          <p:cNvPr id="261154" name="直接箭头连接符 80"/>
          <p:cNvCxnSpPr>
            <a:cxnSpLocks noChangeShapeType="1"/>
          </p:cNvCxnSpPr>
          <p:nvPr/>
        </p:nvCxnSpPr>
        <p:spPr bwMode="auto">
          <a:xfrm rot="10800000">
            <a:off x="1566534" y="5009235"/>
            <a:ext cx="1178295"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1155" name="直接箭头连接符 80"/>
          <p:cNvCxnSpPr>
            <a:cxnSpLocks noChangeShapeType="1"/>
          </p:cNvCxnSpPr>
          <p:nvPr/>
        </p:nvCxnSpPr>
        <p:spPr bwMode="auto">
          <a:xfrm rot="10800000">
            <a:off x="2671525" y="5444069"/>
            <a:ext cx="511771"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56" name="TextBox 86"/>
          <p:cNvSpPr txBox="1">
            <a:spLocks noChangeArrowheads="1"/>
          </p:cNvSpPr>
          <p:nvPr/>
        </p:nvSpPr>
        <p:spPr bwMode="auto">
          <a:xfrm>
            <a:off x="2765192" y="547430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zh-CN" altLang="en-US" sz="800">
              <a:latin typeface="Calibri" pitchFamily="34" charset="0"/>
            </a:endParaRPr>
          </a:p>
        </p:txBody>
      </p:sp>
      <p:cxnSp>
        <p:nvCxnSpPr>
          <p:cNvPr id="261157" name="直接箭头连接符 80"/>
          <p:cNvCxnSpPr>
            <a:cxnSpLocks noChangeShapeType="1"/>
          </p:cNvCxnSpPr>
          <p:nvPr/>
        </p:nvCxnSpPr>
        <p:spPr bwMode="auto">
          <a:xfrm rot="10800000">
            <a:off x="1121280" y="5446949"/>
            <a:ext cx="510413"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58" name="TextBox 86"/>
          <p:cNvSpPr txBox="1">
            <a:spLocks noChangeArrowheads="1"/>
          </p:cNvSpPr>
          <p:nvPr/>
        </p:nvSpPr>
        <p:spPr bwMode="auto">
          <a:xfrm>
            <a:off x="1232594" y="547430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00</a:t>
            </a:r>
            <a:endParaRPr lang="zh-CN" altLang="en-US" sz="800">
              <a:latin typeface="Calibri" pitchFamily="34" charset="0"/>
            </a:endParaRPr>
          </a:p>
        </p:txBody>
      </p:sp>
      <p:cxnSp>
        <p:nvCxnSpPr>
          <p:cNvPr id="261159" name="直接箭头连接符 80"/>
          <p:cNvCxnSpPr>
            <a:cxnSpLocks noChangeShapeType="1"/>
          </p:cNvCxnSpPr>
          <p:nvPr/>
        </p:nvCxnSpPr>
        <p:spPr bwMode="auto">
          <a:xfrm rot="10800000" flipV="1">
            <a:off x="2735328" y="5009235"/>
            <a:ext cx="447969"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1160" name="直接箭头连接符 80"/>
          <p:cNvCxnSpPr>
            <a:cxnSpLocks noChangeShapeType="1"/>
          </p:cNvCxnSpPr>
          <p:nvPr/>
        </p:nvCxnSpPr>
        <p:spPr bwMode="auto">
          <a:xfrm rot="10800000" flipV="1">
            <a:off x="1121280" y="5010674"/>
            <a:ext cx="446612"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61" name="TextBox 86"/>
          <p:cNvSpPr txBox="1">
            <a:spLocks noChangeArrowheads="1"/>
          </p:cNvSpPr>
          <p:nvPr/>
        </p:nvSpPr>
        <p:spPr bwMode="auto">
          <a:xfrm>
            <a:off x="1988712" y="5027952"/>
            <a:ext cx="249777"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a:t>
            </a:r>
            <a:r>
              <a:rPr lang="zh-CN" altLang="en-US" sz="800">
                <a:latin typeface="微软雅黑" pitchFamily="34" charset="-122"/>
                <a:ea typeface="微软雅黑" pitchFamily="34" charset="-122"/>
              </a:rPr>
              <a:t>00</a:t>
            </a:r>
            <a:endParaRPr lang="zh-CN" altLang="en-US" sz="800">
              <a:latin typeface="Calibri" pitchFamily="34" charset="0"/>
            </a:endParaRPr>
          </a:p>
        </p:txBody>
      </p:sp>
      <p:sp>
        <p:nvSpPr>
          <p:cNvPr id="261162" name="TextBox 86"/>
          <p:cNvSpPr txBox="1">
            <a:spLocks noChangeArrowheads="1"/>
          </p:cNvSpPr>
          <p:nvPr/>
        </p:nvSpPr>
        <p:spPr bwMode="auto">
          <a:xfrm>
            <a:off x="2765192" y="502795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endParaRPr lang="zh-CN" altLang="en-US" sz="800">
              <a:latin typeface="Calibri" pitchFamily="34" charset="0"/>
            </a:endParaRPr>
          </a:p>
        </p:txBody>
      </p:sp>
      <p:sp>
        <p:nvSpPr>
          <p:cNvPr id="261163" name="TextBox 86"/>
          <p:cNvSpPr txBox="1">
            <a:spLocks noChangeArrowheads="1"/>
          </p:cNvSpPr>
          <p:nvPr/>
        </p:nvSpPr>
        <p:spPr bwMode="auto">
          <a:xfrm>
            <a:off x="1232594" y="502795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a:t>
            </a:r>
            <a:endParaRPr lang="zh-CN" altLang="en-US" sz="800">
              <a:latin typeface="Calibri" pitchFamily="34" charset="0"/>
            </a:endParaRPr>
          </a:p>
        </p:txBody>
      </p:sp>
      <p:cxnSp>
        <p:nvCxnSpPr>
          <p:cNvPr id="261164" name="直接箭头连接符 75"/>
          <p:cNvCxnSpPr>
            <a:cxnSpLocks noChangeShapeType="1"/>
          </p:cNvCxnSpPr>
          <p:nvPr/>
        </p:nvCxnSpPr>
        <p:spPr bwMode="auto">
          <a:xfrm rot="10800000">
            <a:off x="1941199" y="1102924"/>
            <a:ext cx="2683743" cy="7746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65" name="TextBox 86"/>
          <p:cNvSpPr txBox="1">
            <a:spLocks noChangeArrowheads="1"/>
          </p:cNvSpPr>
          <p:nvPr/>
        </p:nvSpPr>
        <p:spPr bwMode="auto">
          <a:xfrm rot="874286">
            <a:off x="3146644" y="1346259"/>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2060</a:t>
            </a:r>
            <a:endParaRPr lang="zh-CN" altLang="en-US" sz="800">
              <a:latin typeface="Calibri" pitchFamily="34" charset="0"/>
            </a:endParaRPr>
          </a:p>
        </p:txBody>
      </p:sp>
      <p:sp>
        <p:nvSpPr>
          <p:cNvPr id="261166" name="TextBox 100"/>
          <p:cNvSpPr txBox="1">
            <a:spLocks noChangeArrowheads="1"/>
          </p:cNvSpPr>
          <p:nvPr/>
        </p:nvSpPr>
        <p:spPr bwMode="auto">
          <a:xfrm>
            <a:off x="7804166" y="271699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61167" name="TextBox 100"/>
          <p:cNvSpPr txBox="1">
            <a:spLocks noChangeArrowheads="1"/>
          </p:cNvSpPr>
          <p:nvPr/>
        </p:nvSpPr>
        <p:spPr bwMode="auto">
          <a:xfrm>
            <a:off x="5349838" y="5580853"/>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61168" name="TextBox 100"/>
          <p:cNvSpPr txBox="1">
            <a:spLocks noChangeArrowheads="1"/>
          </p:cNvSpPr>
          <p:nvPr/>
        </p:nvSpPr>
        <p:spPr bwMode="auto">
          <a:xfrm>
            <a:off x="2891437" y="3030882"/>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61169" name="TextBox 100"/>
          <p:cNvSpPr txBox="1">
            <a:spLocks noChangeArrowheads="1"/>
          </p:cNvSpPr>
          <p:nvPr/>
        </p:nvSpPr>
        <p:spPr bwMode="auto">
          <a:xfrm>
            <a:off x="1920838" y="5845786"/>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61170" name="直接箭头连接符 87"/>
          <p:cNvCxnSpPr>
            <a:cxnSpLocks noChangeShapeType="1"/>
          </p:cNvCxnSpPr>
          <p:nvPr/>
        </p:nvCxnSpPr>
        <p:spPr bwMode="auto">
          <a:xfrm flipV="1">
            <a:off x="4660237" y="5094185"/>
            <a:ext cx="259279"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1171" name="TextBox 86"/>
          <p:cNvSpPr txBox="1">
            <a:spLocks noChangeArrowheads="1"/>
          </p:cNvSpPr>
          <p:nvPr/>
        </p:nvSpPr>
        <p:spPr bwMode="auto">
          <a:xfrm>
            <a:off x="4664309" y="5128741"/>
            <a:ext cx="255207"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endParaRPr lang="zh-CN" altLang="en-US" sz="800">
              <a:latin typeface="Calibri" pitchFamily="34" charset="0"/>
            </a:endParaRPr>
          </a:p>
        </p:txBody>
      </p:sp>
      <p:cxnSp>
        <p:nvCxnSpPr>
          <p:cNvPr id="261172"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57" name="灯片编号占位符 56"/>
          <p:cNvSpPr>
            <a:spLocks noGrp="1"/>
          </p:cNvSpPr>
          <p:nvPr>
            <p:ph type="sldNum" sz="quarter" idx="12"/>
          </p:nvPr>
        </p:nvSpPr>
        <p:spPr/>
        <p:txBody>
          <a:bodyPr/>
          <a:lstStyle/>
          <a:p>
            <a:pPr>
              <a:defRPr/>
            </a:pPr>
            <a:fld id="{AC42B079-B81A-4E70-8C16-96ADDE9F8D56}" type="slidenum">
              <a:rPr lang="zh-CN" altLang="en-US"/>
              <a:pPr>
                <a:defRPr/>
              </a:pPr>
              <a:t>55</a:t>
            </a:fld>
            <a:endParaRPr lang="zh-CN" altLang="en-US"/>
          </a:p>
        </p:txBody>
      </p:sp>
    </p:spTree>
    <p:extLst>
      <p:ext uri="{BB962C8B-B14F-4D97-AF65-F5344CB8AC3E}">
        <p14:creationId xmlns:p14="http://schemas.microsoft.com/office/powerpoint/2010/main" val="10567761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62147" name="TextBox 47"/>
          <p:cNvSpPr txBox="1">
            <a:spLocks noChangeArrowheads="1"/>
          </p:cNvSpPr>
          <p:nvPr/>
        </p:nvSpPr>
        <p:spPr bwMode="auto">
          <a:xfrm>
            <a:off x="479191" y="169038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62148"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6214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6215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6215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6215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62157" name="TextBox 33"/>
          <p:cNvSpPr txBox="1">
            <a:spLocks noChangeArrowheads="1"/>
          </p:cNvSpPr>
          <p:nvPr/>
        </p:nvSpPr>
        <p:spPr bwMode="auto">
          <a:xfrm>
            <a:off x="488694" y="1877563"/>
            <a:ext cx="8655306"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、注意防潮、防火。</a:t>
            </a:r>
          </a:p>
        </p:txBody>
      </p:sp>
      <p:sp>
        <p:nvSpPr>
          <p:cNvPr id="262158" name="TextBox 34"/>
          <p:cNvSpPr txBox="1">
            <a:spLocks noChangeArrowheads="1"/>
          </p:cNvSpPr>
          <p:nvPr/>
        </p:nvSpPr>
        <p:spPr bwMode="auto">
          <a:xfrm>
            <a:off x="479191" y="266372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62159" name="TextBox 35"/>
          <p:cNvSpPr txBox="1">
            <a:spLocks noChangeArrowheads="1"/>
          </p:cNvSpPr>
          <p:nvPr/>
        </p:nvSpPr>
        <p:spPr bwMode="auto">
          <a:xfrm>
            <a:off x="488694" y="2858100"/>
            <a:ext cx="8655306"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62160" name="TextBox 15"/>
          <p:cNvSpPr txBox="1">
            <a:spLocks noChangeArrowheads="1"/>
          </p:cNvSpPr>
          <p:nvPr/>
        </p:nvSpPr>
        <p:spPr bwMode="auto">
          <a:xfrm>
            <a:off x="496839" y="3622660"/>
            <a:ext cx="864716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0FCFB76F-8A87-4831-B82C-1EE60216C79C}" type="slidenum">
              <a:rPr lang="zh-CN" altLang="en-US"/>
              <a:pPr>
                <a:defRPr/>
              </a:pPr>
              <a:t>56</a:t>
            </a:fld>
            <a:endParaRPr lang="zh-CN" altLang="en-US"/>
          </a:p>
        </p:txBody>
      </p:sp>
    </p:spTree>
    <p:extLst>
      <p:ext uri="{BB962C8B-B14F-4D97-AF65-F5344CB8AC3E}">
        <p14:creationId xmlns:p14="http://schemas.microsoft.com/office/powerpoint/2010/main" val="39428802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、台面：钢板烤漆，</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钢管喷漆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、其他：定制小球，定制木盒</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6317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6317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6317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6317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6317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63180"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82867" y="3182066"/>
            <a:ext cx="3115422" cy="2413186"/>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B3C9082A-1F38-4ED4-9A20-5C53C857806C}" type="slidenum">
              <a:rPr lang="zh-CN" altLang="en-US"/>
              <a:pPr>
                <a:defRPr/>
              </a:pPr>
              <a:t>57</a:t>
            </a:fld>
            <a:endParaRPr lang="zh-CN" altLang="en-US"/>
          </a:p>
        </p:txBody>
      </p:sp>
    </p:spTree>
    <p:extLst>
      <p:ext uri="{BB962C8B-B14F-4D97-AF65-F5344CB8AC3E}">
        <p14:creationId xmlns:p14="http://schemas.microsoft.com/office/powerpoint/2010/main" val="95116403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XC01-2-18  </a:t>
            </a:r>
            <a:r>
              <a:rPr lang="zh-CN" altLang="en-US" sz="1200" b="1" dirty="0">
                <a:latin typeface="微软雅黑" pitchFamily="34" charset="-122"/>
                <a:ea typeface="微软雅黑" pitchFamily="34" charset="-122"/>
              </a:rPr>
              <a:t>会跳舞的彩虹</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68291" name="TextBox 17"/>
          <p:cNvSpPr txBox="1">
            <a:spLocks noChangeArrowheads="1"/>
          </p:cNvSpPr>
          <p:nvPr/>
        </p:nvSpPr>
        <p:spPr bwMode="auto">
          <a:xfrm>
            <a:off x="4789198" y="499628"/>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设置带光源的桌槽，左边放一些彩色可透光大方块（蓝、绿、黄、红），右边设置可透光的彩色小方块（蓝、绿、黄、红）和两个不透光的黑色小方块，光透过彩色方块折射后在背板上投射出彩色色带。背板设置一定的弧度，使色带看着像彩虹一样美丽，试试看，把大的彩色方块任意排列，看看反射出来的效果，用你的小手或者黑色小方块遮住光源，看看反射的彩虹有什么变化？观察反射出来的彩色色带，颜色混合后有变化吗？随着方块的移动，背板上彩虹色带的颜色和位置随着变化。</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68292" name="TextBox 19"/>
          <p:cNvSpPr txBox="1">
            <a:spLocks noChangeArrowheads="1"/>
          </p:cNvSpPr>
          <p:nvPr/>
        </p:nvSpPr>
        <p:spPr bwMode="auto">
          <a:xfrm>
            <a:off x="4786483" y="3756546"/>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设置带光源的桌槽，左右两边设置可透光的彩色大小方块（蓝、绿、黄、红）和两个不透光的黑色小方块，光透过彩色方块折射后在背板上投射出彩色色带。</a:t>
            </a:r>
            <a:endParaRPr lang="zh-CN" altLang="en-US" sz="1200">
              <a:latin typeface="Calibri" pitchFamily="34" charset="0"/>
            </a:endParaRPr>
          </a:p>
        </p:txBody>
      </p:sp>
      <p:sp>
        <p:nvSpPr>
          <p:cNvPr id="26829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6829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6829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6829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68298" name="TextBox 64"/>
          <p:cNvSpPr txBox="1">
            <a:spLocks noChangeArrowheads="1"/>
          </p:cNvSpPr>
          <p:nvPr/>
        </p:nvSpPr>
        <p:spPr bwMode="auto">
          <a:xfrm>
            <a:off x="4785125" y="2752971"/>
            <a:ext cx="4062944" cy="109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 光从蓝色、黄色、红色和绿色的有机玻璃过滤后反射到弧度板上，眼睛看到的是混合后的颜色，这种效应被称为色彩混合的</a:t>
            </a:r>
            <a:r>
              <a:rPr lang="en-US" altLang="en-US" sz="1100">
                <a:latin typeface="微软雅黑" pitchFamily="34" charset="-122"/>
                <a:ea typeface="微软雅黑" pitchFamily="34" charset="-122"/>
              </a:rPr>
              <a:t>“</a:t>
            </a:r>
            <a:r>
              <a:rPr lang="zh-CN" altLang="en-US" sz="1100">
                <a:latin typeface="微软雅黑" pitchFamily="34" charset="-122"/>
                <a:ea typeface="微软雅黑" pitchFamily="34" charset="-122"/>
              </a:rPr>
              <a:t>加法</a:t>
            </a:r>
            <a:r>
              <a:rPr lang="en-US" altLang="en-US" sz="1100">
                <a:latin typeface="微软雅黑" pitchFamily="34" charset="-122"/>
                <a:ea typeface="微软雅黑" pitchFamily="34" charset="-122"/>
              </a:rPr>
              <a:t>” </a:t>
            </a:r>
            <a:r>
              <a:rPr lang="zh-CN" altLang="en-US" sz="1100">
                <a:latin typeface="微软雅黑" pitchFamily="34" charset="-122"/>
                <a:ea typeface="微软雅黑" pitchFamily="34" charset="-122"/>
              </a:rPr>
              <a:t>使用黑色的不透光的小方块或者用手阻挡色彩过滤器，会产生新的色彩混合。</a:t>
            </a:r>
            <a:endParaRPr lang="en-US" altLang="zh-CN" sz="1100">
              <a:latin typeface="微软雅黑" pitchFamily="34" charset="-122"/>
              <a:ea typeface="微软雅黑" pitchFamily="34" charset="-122"/>
              <a:sym typeface="微软雅黑" pitchFamily="34" charset="-122"/>
            </a:endParaRPr>
          </a:p>
        </p:txBody>
      </p:sp>
      <p:sp>
        <p:nvSpPr>
          <p:cNvPr id="268299" name="TextBox 14"/>
          <p:cNvSpPr txBox="1">
            <a:spLocks noChangeArrowheads="1"/>
          </p:cNvSpPr>
          <p:nvPr/>
        </p:nvSpPr>
        <p:spPr bwMode="auto">
          <a:xfrm>
            <a:off x="4755261" y="5657146"/>
            <a:ext cx="3177865" cy="101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68300" name="TextBox 14"/>
          <p:cNvSpPr txBox="1">
            <a:spLocks noChangeArrowheads="1"/>
          </p:cNvSpPr>
          <p:nvPr/>
        </p:nvSpPr>
        <p:spPr bwMode="auto">
          <a:xfrm>
            <a:off x="4766120" y="4539824"/>
            <a:ext cx="4081949" cy="87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、移动左边大块彩色有机玻璃方块；</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、观察弧度背板上颜色的变化；</a:t>
            </a: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、移动右侧小块彩色有机玻璃，颜色混合后投射到弧度背板上，看看效果。</a:t>
            </a:r>
            <a:endParaRPr lang="en-US" altLang="zh-CN" sz="1100">
              <a:latin typeface="微软雅黑" pitchFamily="34" charset="-122"/>
              <a:ea typeface="微软雅黑" pitchFamily="34" charset="-122"/>
            </a:endParaRPr>
          </a:p>
        </p:txBody>
      </p:sp>
      <p:sp>
        <p:nvSpPr>
          <p:cNvPr id="26830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68305" name="TextBox 14"/>
          <p:cNvSpPr txBox="1">
            <a:spLocks noChangeArrowheads="1"/>
          </p:cNvSpPr>
          <p:nvPr/>
        </p:nvSpPr>
        <p:spPr bwMode="auto">
          <a:xfrm>
            <a:off x="4755261" y="5422451"/>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68306" name="Picture 6" descr="C:\Documents and Settings\Administrator\Application Data\Tencent\Users\128969088\QQ\WinTemp\RichOle\9LX3K8F_0L4)W2$]I3@G@6M.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29440" y="4561441"/>
            <a:ext cx="2159755" cy="201290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830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68308"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301955" y="587639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6831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pic>
        <p:nvPicPr>
          <p:cNvPr id="268314" name="Picture 2" descr="D:\徐文毓\包头\声音传播.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66532" y="1229631"/>
            <a:ext cx="2645732" cy="2904175"/>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1" name="灯片编号占位符 30"/>
          <p:cNvSpPr>
            <a:spLocks noGrp="1"/>
          </p:cNvSpPr>
          <p:nvPr>
            <p:ph type="sldNum" sz="quarter" idx="12"/>
          </p:nvPr>
        </p:nvSpPr>
        <p:spPr/>
        <p:txBody>
          <a:bodyPr/>
          <a:lstStyle/>
          <a:p>
            <a:pPr>
              <a:defRPr/>
            </a:pPr>
            <a:fld id="{CF9F3758-0FF8-441A-B11F-1297799A34AA}" type="slidenum">
              <a:rPr lang="zh-CN" altLang="en-US"/>
              <a:pPr>
                <a:defRPr/>
              </a:pPr>
              <a:t>58</a:t>
            </a:fld>
            <a:endParaRPr lang="zh-CN" altLang="en-US"/>
          </a:p>
        </p:txBody>
      </p:sp>
    </p:spTree>
    <p:extLst>
      <p:ext uri="{BB962C8B-B14F-4D97-AF65-F5344CB8AC3E}">
        <p14:creationId xmlns:p14="http://schemas.microsoft.com/office/powerpoint/2010/main" val="162030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69315"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69316"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7845" y="4574400"/>
            <a:ext cx="3518594" cy="1117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7" name="图片 31"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75165" y="767440"/>
            <a:ext cx="993677" cy="259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18"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81527" y="1007895"/>
            <a:ext cx="2053871" cy="225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1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269320" name="图片 72"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1277" y="1278586"/>
            <a:ext cx="2238488" cy="2063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69321" name="直接箭头连接符 73"/>
          <p:cNvCxnSpPr>
            <a:cxnSpLocks noChangeShapeType="1"/>
          </p:cNvCxnSpPr>
          <p:nvPr/>
        </p:nvCxnSpPr>
        <p:spPr bwMode="auto">
          <a:xfrm rot="16200000" flipV="1">
            <a:off x="2652800" y="2850181"/>
            <a:ext cx="86822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22" name="TextBox 74"/>
          <p:cNvSpPr txBox="1">
            <a:spLocks noChangeArrowheads="1"/>
          </p:cNvSpPr>
          <p:nvPr/>
        </p:nvSpPr>
        <p:spPr bwMode="auto">
          <a:xfrm rot="5400000">
            <a:off x="3038653" y="2734563"/>
            <a:ext cx="311007"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63</a:t>
            </a:r>
            <a:r>
              <a:rPr lang="zh-CN" altLang="en-US" sz="800">
                <a:latin typeface="微软雅黑" pitchFamily="34" charset="-122"/>
                <a:ea typeface="微软雅黑" pitchFamily="34" charset="-122"/>
              </a:rPr>
              <a:t>0</a:t>
            </a:r>
          </a:p>
        </p:txBody>
      </p:sp>
      <p:cxnSp>
        <p:nvCxnSpPr>
          <p:cNvPr id="269323" name="直接箭头连接符 75"/>
          <p:cNvCxnSpPr>
            <a:cxnSpLocks noChangeShapeType="1"/>
          </p:cNvCxnSpPr>
          <p:nvPr/>
        </p:nvCxnSpPr>
        <p:spPr bwMode="auto">
          <a:xfrm rot="5400000">
            <a:off x="5210567" y="3218824"/>
            <a:ext cx="146865"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9324" name="直接箭头连接符 80"/>
          <p:cNvCxnSpPr>
            <a:cxnSpLocks noChangeShapeType="1"/>
          </p:cNvCxnSpPr>
          <p:nvPr/>
        </p:nvCxnSpPr>
        <p:spPr bwMode="auto">
          <a:xfrm rot="10800000" flipV="1">
            <a:off x="935306" y="3346208"/>
            <a:ext cx="201178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9325"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69326" name="直接箭头连接符 80"/>
          <p:cNvCxnSpPr>
            <a:cxnSpLocks noChangeShapeType="1"/>
          </p:cNvCxnSpPr>
          <p:nvPr/>
        </p:nvCxnSpPr>
        <p:spPr bwMode="auto">
          <a:xfrm rot="10800000">
            <a:off x="1453864" y="5698921"/>
            <a:ext cx="3312257"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9327" name="直接箭头连接符 73"/>
          <p:cNvCxnSpPr>
            <a:cxnSpLocks noChangeShapeType="1"/>
          </p:cNvCxnSpPr>
          <p:nvPr/>
        </p:nvCxnSpPr>
        <p:spPr bwMode="auto">
          <a:xfrm rot="16200000" flipV="1">
            <a:off x="4497371" y="5120822"/>
            <a:ext cx="87686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69328" name="直接箭头连接符 80"/>
          <p:cNvCxnSpPr>
            <a:cxnSpLocks noChangeShapeType="1"/>
          </p:cNvCxnSpPr>
          <p:nvPr/>
        </p:nvCxnSpPr>
        <p:spPr bwMode="auto">
          <a:xfrm rot="10800000" flipV="1">
            <a:off x="4603222" y="3340449"/>
            <a:ext cx="56878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29" name="TextBox 74"/>
          <p:cNvSpPr txBox="1">
            <a:spLocks noChangeArrowheads="1"/>
          </p:cNvSpPr>
          <p:nvPr/>
        </p:nvSpPr>
        <p:spPr bwMode="auto">
          <a:xfrm>
            <a:off x="1783732" y="336492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a:t>
            </a:r>
            <a:r>
              <a:rPr lang="en-US" altLang="zh-CN" sz="800">
                <a:latin typeface="微软雅黑" pitchFamily="34" charset="-122"/>
                <a:ea typeface="微软雅黑" pitchFamily="34" charset="-122"/>
              </a:rPr>
              <a:t>55</a:t>
            </a:r>
            <a:r>
              <a:rPr lang="zh-CN" altLang="en-US" sz="800">
                <a:latin typeface="微软雅黑" pitchFamily="34" charset="-122"/>
                <a:ea typeface="微软雅黑" pitchFamily="34" charset="-122"/>
              </a:rPr>
              <a:t>0</a:t>
            </a:r>
            <a:endParaRPr lang="zh-CN" altLang="en-US" sz="800">
              <a:latin typeface="Calibri" pitchFamily="34" charset="0"/>
            </a:endParaRPr>
          </a:p>
        </p:txBody>
      </p:sp>
      <p:sp>
        <p:nvSpPr>
          <p:cNvPr id="269330" name="TextBox 74"/>
          <p:cNvSpPr txBox="1">
            <a:spLocks noChangeArrowheads="1"/>
          </p:cNvSpPr>
          <p:nvPr/>
        </p:nvSpPr>
        <p:spPr bwMode="auto">
          <a:xfrm rot="5400000">
            <a:off x="5145662" y="328602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endParaRPr lang="zh-CN" altLang="en-US" sz="800">
              <a:latin typeface="Calibri" pitchFamily="34" charset="0"/>
            </a:endParaRPr>
          </a:p>
        </p:txBody>
      </p:sp>
      <p:sp>
        <p:nvSpPr>
          <p:cNvPr id="269331" name="TextBox 74"/>
          <p:cNvSpPr txBox="1">
            <a:spLocks noChangeArrowheads="1"/>
          </p:cNvSpPr>
          <p:nvPr/>
        </p:nvSpPr>
        <p:spPr bwMode="auto">
          <a:xfrm>
            <a:off x="4766121" y="3362047"/>
            <a:ext cx="279641"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a:t>
            </a:r>
            <a:r>
              <a:rPr lang="zh-CN" altLang="en-US" sz="800">
                <a:latin typeface="微软雅黑" pitchFamily="34" charset="-122"/>
                <a:ea typeface="微软雅黑" pitchFamily="34" charset="-122"/>
              </a:rPr>
              <a:t>0</a:t>
            </a:r>
            <a:endParaRPr lang="zh-CN" altLang="en-US" sz="800">
              <a:latin typeface="Calibri" pitchFamily="34" charset="0"/>
            </a:endParaRPr>
          </a:p>
        </p:txBody>
      </p:sp>
      <p:sp>
        <p:nvSpPr>
          <p:cNvPr id="269332" name="TextBox 74"/>
          <p:cNvSpPr txBox="1">
            <a:spLocks noChangeArrowheads="1"/>
          </p:cNvSpPr>
          <p:nvPr/>
        </p:nvSpPr>
        <p:spPr bwMode="auto">
          <a:xfrm rot="5400000">
            <a:off x="4762852" y="518662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400</a:t>
            </a:r>
            <a:endParaRPr lang="zh-CN" altLang="en-US" sz="800">
              <a:latin typeface="Calibri" pitchFamily="34" charset="0"/>
            </a:endParaRPr>
          </a:p>
        </p:txBody>
      </p:sp>
      <p:sp>
        <p:nvSpPr>
          <p:cNvPr id="269333" name="TextBox 74"/>
          <p:cNvSpPr txBox="1">
            <a:spLocks noChangeArrowheads="1"/>
          </p:cNvSpPr>
          <p:nvPr/>
        </p:nvSpPr>
        <p:spPr bwMode="auto">
          <a:xfrm>
            <a:off x="2975601" y="574211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1600</a:t>
            </a:r>
            <a:endParaRPr lang="zh-CN" altLang="en-US" sz="800">
              <a:latin typeface="Calibri" pitchFamily="34" charset="0"/>
            </a:endParaRPr>
          </a:p>
        </p:txBody>
      </p:sp>
      <p:sp>
        <p:nvSpPr>
          <p:cNvPr id="269334" name="TextBox 97"/>
          <p:cNvSpPr txBox="1">
            <a:spLocks noChangeArrowheads="1"/>
          </p:cNvSpPr>
          <p:nvPr/>
        </p:nvSpPr>
        <p:spPr bwMode="auto">
          <a:xfrm>
            <a:off x="6730397" y="4630553"/>
            <a:ext cx="2119030" cy="732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注：操作区域内做卡槽，彩色亚克力固定</a:t>
            </a:r>
            <a:endParaRPr lang="en-US" altLang="zh-CN" sz="900">
              <a:latin typeface="微软雅黑" pitchFamily="34" charset="-122"/>
              <a:ea typeface="微软雅黑" pitchFamily="34" charset="-122"/>
            </a:endParaRPr>
          </a:p>
          <a:p>
            <a:pPr eaLnBrk="1" hangingPunct="1"/>
            <a:r>
              <a:rPr lang="en-US" altLang="zh-CN" sz="900">
                <a:latin typeface="微软雅黑" pitchFamily="34" charset="-122"/>
                <a:ea typeface="微软雅黑" pitchFamily="34" charset="-122"/>
              </a:rPr>
              <a:t>       </a:t>
            </a:r>
            <a:r>
              <a:rPr lang="zh-CN" altLang="en-US" sz="900">
                <a:latin typeface="微软雅黑" pitchFamily="34" charset="-122"/>
                <a:ea typeface="微软雅黑" pitchFamily="34" charset="-122"/>
              </a:rPr>
              <a:t>在卡槽内，只能移动，不易丢失，原</a:t>
            </a:r>
            <a:endParaRPr lang="en-US" altLang="zh-CN" sz="900">
              <a:latin typeface="微软雅黑" pitchFamily="34" charset="-122"/>
              <a:ea typeface="微软雅黑" pitchFamily="34" charset="-122"/>
            </a:endParaRPr>
          </a:p>
          <a:p>
            <a:pPr eaLnBrk="1" hangingPunct="1"/>
            <a:r>
              <a:rPr lang="en-US" altLang="zh-CN" sz="900">
                <a:latin typeface="微软雅黑" pitchFamily="34" charset="-122"/>
                <a:ea typeface="微软雅黑" pitchFamily="34" charset="-122"/>
              </a:rPr>
              <a:t>       </a:t>
            </a:r>
            <a:r>
              <a:rPr lang="zh-CN" altLang="en-US" sz="900">
                <a:latin typeface="微软雅黑" pitchFamily="34" charset="-122"/>
                <a:ea typeface="微软雅黑" pitchFamily="34" charset="-122"/>
              </a:rPr>
              <a:t>理如华容道游戏。</a:t>
            </a:r>
            <a:endParaRPr lang="en-US" altLang="zh-CN" sz="900">
              <a:latin typeface="微软雅黑" pitchFamily="34" charset="-122"/>
              <a:ea typeface="微软雅黑" pitchFamily="34" charset="-122"/>
            </a:endParaRPr>
          </a:p>
        </p:txBody>
      </p:sp>
      <p:cxnSp>
        <p:nvCxnSpPr>
          <p:cNvPr id="269335" name="直接箭头连接符 75"/>
          <p:cNvCxnSpPr>
            <a:cxnSpLocks noChangeShapeType="1"/>
          </p:cNvCxnSpPr>
          <p:nvPr/>
        </p:nvCxnSpPr>
        <p:spPr bwMode="auto">
          <a:xfrm rot="16200000" flipH="1">
            <a:off x="4818929" y="2680320"/>
            <a:ext cx="930142"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36" name="TextBox 74"/>
          <p:cNvSpPr txBox="1">
            <a:spLocks noChangeArrowheads="1"/>
          </p:cNvSpPr>
          <p:nvPr/>
        </p:nvSpPr>
        <p:spPr bwMode="auto">
          <a:xfrm rot="5400000">
            <a:off x="5113083" y="2724485"/>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53</a:t>
            </a:r>
            <a:r>
              <a:rPr lang="zh-CN" altLang="en-US" sz="800">
                <a:latin typeface="微软雅黑" pitchFamily="34" charset="-122"/>
                <a:ea typeface="微软雅黑" pitchFamily="34" charset="-122"/>
              </a:rPr>
              <a:t>0</a:t>
            </a:r>
            <a:endParaRPr lang="zh-CN" altLang="en-US" sz="800">
              <a:latin typeface="Calibri" pitchFamily="34" charset="0"/>
            </a:endParaRPr>
          </a:p>
        </p:txBody>
      </p:sp>
      <p:cxnSp>
        <p:nvCxnSpPr>
          <p:cNvPr id="269337" name="直接箭头连接符 73"/>
          <p:cNvCxnSpPr>
            <a:cxnSpLocks noChangeShapeType="1"/>
          </p:cNvCxnSpPr>
          <p:nvPr/>
        </p:nvCxnSpPr>
        <p:spPr bwMode="auto">
          <a:xfrm rot="5400000" flipH="1" flipV="1">
            <a:off x="2554890" y="1884042"/>
            <a:ext cx="106404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38" name="TextBox 74"/>
          <p:cNvSpPr txBox="1">
            <a:spLocks noChangeArrowheads="1"/>
          </p:cNvSpPr>
          <p:nvPr/>
        </p:nvSpPr>
        <p:spPr bwMode="auto">
          <a:xfrm rot="5400000">
            <a:off x="3016087" y="1828179"/>
            <a:ext cx="364282"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77</a:t>
            </a:r>
            <a:r>
              <a:rPr lang="zh-CN" altLang="en-US" sz="800">
                <a:latin typeface="微软雅黑" pitchFamily="34" charset="-122"/>
                <a:ea typeface="微软雅黑" pitchFamily="34" charset="-122"/>
              </a:rPr>
              <a:t>0</a:t>
            </a:r>
          </a:p>
        </p:txBody>
      </p:sp>
      <p:cxnSp>
        <p:nvCxnSpPr>
          <p:cNvPr id="269339" name="直接箭头连接符 75"/>
          <p:cNvCxnSpPr>
            <a:cxnSpLocks noChangeShapeType="1"/>
          </p:cNvCxnSpPr>
          <p:nvPr/>
        </p:nvCxnSpPr>
        <p:spPr bwMode="auto">
          <a:xfrm rot="16200000" flipH="1">
            <a:off x="5240887" y="2177813"/>
            <a:ext cx="83511"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40" name="TextBox 74"/>
          <p:cNvSpPr txBox="1">
            <a:spLocks noChangeArrowheads="1"/>
          </p:cNvSpPr>
          <p:nvPr/>
        </p:nvSpPr>
        <p:spPr bwMode="auto">
          <a:xfrm rot="5400000">
            <a:off x="5113083" y="2273812"/>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a:t>
            </a:r>
            <a:endParaRPr lang="zh-CN" altLang="en-US" sz="800">
              <a:latin typeface="Calibri" pitchFamily="34" charset="0"/>
            </a:endParaRPr>
          </a:p>
        </p:txBody>
      </p:sp>
      <p:cxnSp>
        <p:nvCxnSpPr>
          <p:cNvPr id="269341" name="直接箭头连接符 75"/>
          <p:cNvCxnSpPr>
            <a:cxnSpLocks noChangeShapeType="1"/>
          </p:cNvCxnSpPr>
          <p:nvPr/>
        </p:nvCxnSpPr>
        <p:spPr bwMode="auto">
          <a:xfrm rot="16200000" flipH="1">
            <a:off x="4654190" y="1508961"/>
            <a:ext cx="125554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69342" name="TextBox 74"/>
          <p:cNvSpPr txBox="1">
            <a:spLocks noChangeArrowheads="1"/>
          </p:cNvSpPr>
          <p:nvPr/>
        </p:nvSpPr>
        <p:spPr bwMode="auto">
          <a:xfrm rot="5400000">
            <a:off x="5113083" y="154092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750</a:t>
            </a:r>
            <a:endParaRPr lang="zh-CN" altLang="en-US" sz="800">
              <a:latin typeface="Calibri" pitchFamily="34" charset="0"/>
            </a:endParaRPr>
          </a:p>
        </p:txBody>
      </p:sp>
      <p:sp>
        <p:nvSpPr>
          <p:cNvPr id="269343" name="TextBox 100"/>
          <p:cNvSpPr txBox="1">
            <a:spLocks noChangeArrowheads="1"/>
          </p:cNvSpPr>
          <p:nvPr/>
        </p:nvSpPr>
        <p:spPr bwMode="auto">
          <a:xfrm>
            <a:off x="7543529" y="3235341"/>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69344" name="TextBox 100"/>
          <p:cNvSpPr txBox="1">
            <a:spLocks noChangeArrowheads="1"/>
          </p:cNvSpPr>
          <p:nvPr/>
        </p:nvSpPr>
        <p:spPr bwMode="auto">
          <a:xfrm>
            <a:off x="3646197" y="6047364"/>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69345" name="TextBox 100"/>
          <p:cNvSpPr txBox="1">
            <a:spLocks noChangeArrowheads="1"/>
          </p:cNvSpPr>
          <p:nvPr/>
        </p:nvSpPr>
        <p:spPr bwMode="auto">
          <a:xfrm>
            <a:off x="4660237" y="372344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69346" name="TextBox 100"/>
          <p:cNvSpPr txBox="1">
            <a:spLocks noChangeArrowheads="1"/>
          </p:cNvSpPr>
          <p:nvPr/>
        </p:nvSpPr>
        <p:spPr bwMode="auto">
          <a:xfrm>
            <a:off x="1528525" y="3723449"/>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6934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40" name="灯片编号占位符 39"/>
          <p:cNvSpPr>
            <a:spLocks noGrp="1"/>
          </p:cNvSpPr>
          <p:nvPr>
            <p:ph type="sldNum" sz="quarter" idx="12"/>
          </p:nvPr>
        </p:nvSpPr>
        <p:spPr/>
        <p:txBody>
          <a:bodyPr/>
          <a:lstStyle/>
          <a:p>
            <a:pPr>
              <a:defRPr/>
            </a:pPr>
            <a:fld id="{8ACE1B2A-A166-4765-83D2-E484A239077D}" type="slidenum">
              <a:rPr lang="zh-CN" altLang="en-US"/>
              <a:pPr>
                <a:defRPr/>
              </a:pPr>
              <a:t>59</a:t>
            </a:fld>
            <a:endParaRPr lang="zh-CN" altLang="en-US"/>
          </a:p>
        </p:txBody>
      </p:sp>
    </p:spTree>
    <p:extLst>
      <p:ext uri="{BB962C8B-B14F-4D97-AF65-F5344CB8AC3E}">
        <p14:creationId xmlns:p14="http://schemas.microsoft.com/office/powerpoint/2010/main" val="217677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XC01-2-03   </a:t>
            </a:r>
            <a:r>
              <a:rPr lang="zh-CN" altLang="en-US" sz="1200" b="1" dirty="0">
                <a:latin typeface="微软雅黑" pitchFamily="34" charset="-122"/>
                <a:ea typeface="微软雅黑" pitchFamily="34" charset="-122"/>
              </a:rPr>
              <a:t>搭房子</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01731" name="TextBox 17"/>
          <p:cNvSpPr txBox="1">
            <a:spLocks noChangeArrowheads="1"/>
          </p:cNvSpPr>
          <p:nvPr/>
        </p:nvSpPr>
        <p:spPr bwMode="auto">
          <a:xfrm>
            <a:off x="4789198" y="499628"/>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不同地方，不同时代都会用不同材料来盖房子。不同材料的房子有不同的结构，也会有不同的外观。了解房子的结构和材料特性，启发想象力，培养团队合作能力。</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0" name="TextBox 19"/>
          <p:cNvSpPr txBox="1"/>
          <p:nvPr/>
        </p:nvSpPr>
        <p:spPr>
          <a:xfrm>
            <a:off x="4790555" y="2951690"/>
            <a:ext cx="4022219" cy="610496"/>
          </a:xfrm>
          <a:prstGeom prst="rect">
            <a:avLst/>
          </a:prstGeom>
          <a:noFill/>
        </p:spPr>
        <p:txBody>
          <a:bodyPr lIns="56634" tIns="28316" rIns="56634" bIns="28316">
            <a:spAutoFit/>
          </a:bodyPr>
          <a:lstStyle/>
          <a:p>
            <a:pPr algn="just" defTabSz="912626" eaLnBrk="0" hangingPunct="0">
              <a:lnSpc>
                <a:spcPct val="150000"/>
              </a:lnSpc>
              <a:defRPr/>
            </a:pPr>
            <a:r>
              <a:rPr lang="zh-CN" altLang="en-US" sz="1200" b="1" dirty="0">
                <a:latin typeface="微软雅黑" pitchFamily="34" charset="-122"/>
                <a:ea typeface="微软雅黑" pitchFamily="34" charset="-122"/>
              </a:rPr>
              <a:t>展示方式：</a:t>
            </a:r>
            <a:r>
              <a:rPr lang="zh-CN" altLang="en-US" sz="1100" dirty="0">
                <a:solidFill>
                  <a:srgbClr val="000000"/>
                </a:solidFill>
                <a:latin typeface="微软雅黑" pitchFamily="34" charset="-122"/>
                <a:ea typeface="微软雅黑" pitchFamily="34" charset="-122"/>
                <a:sym typeface="微软雅黑" pitchFamily="34" charset="-122"/>
              </a:rPr>
              <a:t>动手搭房子，桥梁。</a:t>
            </a:r>
            <a:endParaRPr lang="zh-CN" altLang="en-US" sz="1100" dirty="0">
              <a:solidFill>
                <a:schemeClr val="tx1">
                  <a:lumMod val="85000"/>
                  <a:lumOff val="15000"/>
                </a:schemeClr>
              </a:solidFill>
              <a:latin typeface="Calibri" pitchFamily="34" charset="0"/>
            </a:endParaRPr>
          </a:p>
          <a:p>
            <a:pPr algn="just" defTabSz="912626" eaLnBrk="0" hangingPunct="0">
              <a:lnSpc>
                <a:spcPct val="150000"/>
              </a:lnSpc>
              <a:defRPr/>
            </a:pPr>
            <a:endParaRPr lang="zh-CN" altLang="en-US" sz="1200" dirty="0">
              <a:latin typeface="微软雅黑" pitchFamily="34" charset="-122"/>
              <a:ea typeface="微软雅黑" pitchFamily="34" charset="-122"/>
              <a:sym typeface="微软雅黑" pitchFamily="34" charset="-122"/>
            </a:endParaRPr>
          </a:p>
        </p:txBody>
      </p:sp>
      <p:sp>
        <p:nvSpPr>
          <p:cNvPr id="20173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0173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173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0173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01738" name="TextBox 64"/>
          <p:cNvSpPr txBox="1">
            <a:spLocks noChangeArrowheads="1"/>
          </p:cNvSpPr>
          <p:nvPr/>
        </p:nvSpPr>
        <p:spPr bwMode="auto">
          <a:xfrm>
            <a:off x="4789198" y="1514721"/>
            <a:ext cx="4022220" cy="1588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solidFill>
                  <a:srgbClr val="000000"/>
                </a:solidFill>
                <a:latin typeface="微软雅黑" pitchFamily="34" charset="-122"/>
                <a:ea typeface="微软雅黑" pitchFamily="34" charset="-122"/>
                <a:sym typeface="微软雅黑" pitchFamily="34" charset="-122"/>
              </a:rPr>
              <a:t>积木的颜色，积木碰撞的声音，以及手拿积木的感官，都能有效的促进儿童认知能力的发展。借助搭积木的搬运、堆建、拆除达到训练孩子动作协调能力的目的。搭建积木还涉及到空间转换的问题，这就无形中提升了孩子的智力。积木玩具对发展儿童创造力有着重要的作用。</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01739"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01740" name="TextBox 14"/>
          <p:cNvSpPr txBox="1">
            <a:spLocks noChangeArrowheads="1"/>
          </p:cNvSpPr>
          <p:nvPr/>
        </p:nvSpPr>
        <p:spPr bwMode="auto">
          <a:xfrm>
            <a:off x="4755261" y="3339010"/>
            <a:ext cx="3970635" cy="61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走近建筑的不同构件，仔细观察其结构，思考所要搭建的造型，尝试不同的搭建效果</a:t>
            </a:r>
            <a:r>
              <a:rPr lang="zh-CN" altLang="en-US" sz="1100" b="1" dirty="0">
                <a:latin typeface="微软雅黑" pitchFamily="34" charset="-122"/>
                <a:ea typeface="微软雅黑" pitchFamily="34" charset="-122"/>
              </a:rPr>
              <a:t>。</a:t>
            </a:r>
            <a:endParaRPr lang="en-US" altLang="zh-CN" sz="1100" b="1" dirty="0">
              <a:latin typeface="微软雅黑" pitchFamily="34" charset="-122"/>
              <a:ea typeface="微软雅黑" pitchFamily="34" charset="-122"/>
            </a:endParaRPr>
          </a:p>
        </p:txBody>
      </p:sp>
      <p:sp>
        <p:nvSpPr>
          <p:cNvPr id="20174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1745"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0174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01747" name="图片 25"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867616" y="573923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201751" name="Picture 6" descr="C:\Documents and Settings\Administrator\Application Data\Tencent\Users\128969088\QQ\WinTemp\RichOle\XR@{X_)RB7JPZ)QXNSV]V[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09525" y="1287225"/>
            <a:ext cx="2754331" cy="346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1752" name="Picture 5" descr="C:\Documents and Settings\Administrator\Application Data\Tencent\Users\128969088\QQ\WinTemp\RichOle\2TW$TU~Y{YEP0EC4XUM42`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57018" y="3104314"/>
            <a:ext cx="1404994" cy="1487364"/>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pic>
        <p:nvPicPr>
          <p:cNvPr id="201753" name="Picture 4" descr="C:\Documents and Settings\Administrator\Application Data\Tencent\Users\128969088\QQ\WinTemp\RichOle\ZQ]MGXJ4A($7[07_IH9X55E.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17226" y="4855170"/>
            <a:ext cx="1649341" cy="1750856"/>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20175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 name="灯片编号占位符 30"/>
          <p:cNvSpPr>
            <a:spLocks noGrp="1"/>
          </p:cNvSpPr>
          <p:nvPr>
            <p:ph type="sldNum" sz="quarter" idx="12"/>
          </p:nvPr>
        </p:nvSpPr>
        <p:spPr/>
        <p:txBody>
          <a:bodyPr/>
          <a:lstStyle/>
          <a:p>
            <a:pPr>
              <a:defRPr/>
            </a:pPr>
            <a:fld id="{261A2028-47F6-43F1-BA61-031011440509}" type="slidenum">
              <a:rPr lang="zh-CN" altLang="en-US"/>
              <a:pPr>
                <a:defRPr/>
              </a:pPr>
              <a:t>6</a:t>
            </a:fld>
            <a:endParaRPr lang="zh-CN" altLang="en-US"/>
          </a:p>
        </p:txBody>
      </p:sp>
    </p:spTree>
    <p:extLst>
      <p:ext uri="{BB962C8B-B14F-4D97-AF65-F5344CB8AC3E}">
        <p14:creationId xmlns:p14="http://schemas.microsoft.com/office/powerpoint/2010/main" val="19128653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70339" name="TextBox 47"/>
          <p:cNvSpPr txBox="1">
            <a:spLocks noChangeArrowheads="1"/>
          </p:cNvSpPr>
          <p:nvPr/>
        </p:nvSpPr>
        <p:spPr bwMode="auto">
          <a:xfrm>
            <a:off x="487336" y="195387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70340"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7034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034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034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034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0349" name="TextBox 33"/>
          <p:cNvSpPr txBox="1">
            <a:spLocks noChangeArrowheads="1"/>
          </p:cNvSpPr>
          <p:nvPr/>
        </p:nvSpPr>
        <p:spPr bwMode="auto">
          <a:xfrm>
            <a:off x="488694" y="2159773"/>
            <a:ext cx="8655306"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70350" name="TextBox 34"/>
          <p:cNvSpPr txBox="1">
            <a:spLocks noChangeArrowheads="1"/>
          </p:cNvSpPr>
          <p:nvPr/>
        </p:nvSpPr>
        <p:spPr bwMode="auto">
          <a:xfrm>
            <a:off x="487336" y="318926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70351" name="TextBox 35"/>
          <p:cNvSpPr txBox="1">
            <a:spLocks noChangeArrowheads="1"/>
          </p:cNvSpPr>
          <p:nvPr/>
        </p:nvSpPr>
        <p:spPr bwMode="auto">
          <a:xfrm>
            <a:off x="488694" y="3445558"/>
            <a:ext cx="8655306"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70352" name="TextBox 15"/>
          <p:cNvSpPr txBox="1">
            <a:spLocks noChangeArrowheads="1"/>
          </p:cNvSpPr>
          <p:nvPr/>
        </p:nvSpPr>
        <p:spPr bwMode="auto">
          <a:xfrm>
            <a:off x="513129" y="4217318"/>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220V/0.5KW</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200UX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332BDFC2-2888-4EDF-9E73-4E1260B6C582}" type="slidenum">
              <a:rPr lang="zh-CN" altLang="en-US"/>
              <a:pPr>
                <a:defRPr/>
              </a:pPr>
              <a:t>60</a:t>
            </a:fld>
            <a:endParaRPr lang="zh-CN" altLang="en-US"/>
          </a:p>
        </p:txBody>
      </p:sp>
    </p:spTree>
    <p:extLst>
      <p:ext uri="{BB962C8B-B14F-4D97-AF65-F5344CB8AC3E}">
        <p14:creationId xmlns:p14="http://schemas.microsoft.com/office/powerpoint/2010/main" val="369043592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TextBox 57"/>
          <p:cNvSpPr txBox="1">
            <a:spLocks noChangeArrowheads="1"/>
          </p:cNvSpPr>
          <p:nvPr/>
        </p:nvSpPr>
        <p:spPr bwMode="auto">
          <a:xfrm>
            <a:off x="479192" y="447794"/>
            <a:ext cx="3420855"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人造石，</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厚烤漆玻璃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r>
              <a:rPr lang="en-US" altLang="zh-CN" sz="1100" dirty="0">
                <a:latin typeface="微软雅黑" pitchFamily="34" charset="-122"/>
                <a:ea typeface="微软雅黑" pitchFamily="34" charset="-122"/>
              </a:rPr>
              <a:t>316#</a:t>
            </a:r>
            <a:r>
              <a:rPr lang="zh-CN" altLang="en-US" sz="1100" dirty="0">
                <a:latin typeface="微软雅黑" pitchFamily="34" charset="-122"/>
                <a:ea typeface="微软雅黑" pitchFamily="34" charset="-122"/>
              </a:rPr>
              <a:t>不锈钢</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镀锌钢管，定制不锈钢型材</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a:t>
            </a:r>
            <a:r>
              <a:rPr lang="en-US" altLang="zh-CN" sz="1100" dirty="0">
                <a:latin typeface="微软雅黑" pitchFamily="34" charset="-122"/>
                <a:ea typeface="微软雅黑" pitchFamily="34" charset="-122"/>
              </a:rPr>
              <a:t>T5</a:t>
            </a:r>
            <a:r>
              <a:rPr lang="zh-CN" altLang="en-US" sz="1100" dirty="0">
                <a:latin typeface="微软雅黑" pitchFamily="34" charset="-122"/>
                <a:ea typeface="微软雅黑" pitchFamily="34" charset="-122"/>
              </a:rPr>
              <a:t>日光灯管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、其他：定制彩色透明亚克力板</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7136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136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136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136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137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71372" name="Picture 2" descr="D:\徐文毓\包头\声音传播.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233900"/>
            <a:ext cx="2199121" cy="2414627"/>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EA580979-2230-47EF-A442-41FE8BBDA837}" type="slidenum">
              <a:rPr lang="zh-CN" altLang="en-US"/>
              <a:pPr>
                <a:defRPr/>
              </a:pPr>
              <a:t>61</a:t>
            </a:fld>
            <a:endParaRPr lang="zh-CN" altLang="en-US"/>
          </a:p>
        </p:txBody>
      </p:sp>
    </p:spTree>
    <p:extLst>
      <p:ext uri="{BB962C8B-B14F-4D97-AF65-F5344CB8AC3E}">
        <p14:creationId xmlns:p14="http://schemas.microsoft.com/office/powerpoint/2010/main" val="231220228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XC01-2-19  </a:t>
            </a:r>
            <a:r>
              <a:rPr lang="zh-CN" altLang="en-US" sz="1200" b="1" dirty="0">
                <a:solidFill>
                  <a:srgbClr val="000000"/>
                </a:solidFill>
                <a:latin typeface="微软雅黑" pitchFamily="34" charset="-122"/>
                <a:ea typeface="微软雅黑" pitchFamily="34" charset="-122"/>
                <a:sym typeface="微软雅黑" pitchFamily="34" charset="-122"/>
              </a:rPr>
              <a:t>影子为什么是彩色的？</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72387" name="TextBox 17"/>
          <p:cNvSpPr txBox="1">
            <a:spLocks noChangeArrowheads="1"/>
          </p:cNvSpPr>
          <p:nvPr/>
        </p:nvSpPr>
        <p:spPr bwMode="auto">
          <a:xfrm>
            <a:off x="4789198"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光与人们的生活紧密相连，太阳光是自然光，还有人类自己制造的光，如灯光。通常我们的影子是黑色的，为什么会有彩色的影子呢？原来这是光的恶作剧。反应的是光的合成与分解。分别用红、绿、蓝三个颜色的特殊灯具照射，三个灯的光线以特定的不同角度照射到白色的大屏幕上，呈现出合成的白光。当儿童站在大屏幕前时屏幕上会出现三个影子。由于灯光的特定角度使每个影子由两种灯光合成，因此，三个影子便呈现不同颜色，即青、紫、黄三色。</a:t>
            </a:r>
            <a:r>
              <a:rPr lang="zh-CN" altLang="en-US" sz="1100">
                <a:solidFill>
                  <a:srgbClr val="000000"/>
                </a:solidFill>
                <a:latin typeface="微软雅黑" pitchFamily="34" charset="-122"/>
                <a:ea typeface="微软雅黑" pitchFamily="34" charset="-122"/>
                <a:sym typeface="宋体" pitchFamily="2" charset="-122"/>
              </a:rPr>
              <a:t> </a:t>
            </a:r>
            <a:r>
              <a:rPr lang="en-US" altLang="en-US" sz="1100">
                <a:solidFill>
                  <a:srgbClr val="000000"/>
                </a:solidFill>
                <a:latin typeface="微软雅黑" pitchFamily="34" charset="-122"/>
                <a:ea typeface="微软雅黑" pitchFamily="34" charset="-122"/>
                <a:sym typeface="微软雅黑" pitchFamily="34" charset="-122"/>
              </a:rPr>
              <a:t> </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72388" name="TextBox 19"/>
          <p:cNvSpPr txBox="1">
            <a:spLocks noChangeArrowheads="1"/>
          </p:cNvSpPr>
          <p:nvPr/>
        </p:nvSpPr>
        <p:spPr bwMode="auto">
          <a:xfrm>
            <a:off x="4779695" y="3660077"/>
            <a:ext cx="4022219"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可通过控制三种灯具红、蓝、绿分别单独亮起，观察影子的颜色，然后两种灯具亮起，观察影子的颜色，最后三种颜色的灯具同时亮起观察影子的颜色，探索光和影子的关系。</a:t>
            </a:r>
            <a:endParaRPr lang="en-US" altLang="en-US" sz="1100">
              <a:solidFill>
                <a:srgbClr val="000000"/>
              </a:solidFill>
              <a:latin typeface="微软雅黑" pitchFamily="34" charset="-122"/>
              <a:ea typeface="微软雅黑" pitchFamily="34" charset="-122"/>
              <a:sym typeface="微软雅黑" pitchFamily="34" charset="-122"/>
            </a:endParaRPr>
          </a:p>
        </p:txBody>
      </p:sp>
      <p:sp>
        <p:nvSpPr>
          <p:cNvPr id="27238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7239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239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7239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72394" name="TextBox 64"/>
          <p:cNvSpPr txBox="1">
            <a:spLocks noChangeArrowheads="1"/>
          </p:cNvSpPr>
          <p:nvPr/>
        </p:nvSpPr>
        <p:spPr bwMode="auto">
          <a:xfrm>
            <a:off x="4786483" y="2587342"/>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solidFill>
                  <a:srgbClr val="000000"/>
                </a:solidFill>
                <a:latin typeface="微软雅黑" pitchFamily="34" charset="-122"/>
                <a:ea typeface="微软雅黑" pitchFamily="34" charset="-122"/>
                <a:sym typeface="微软雅黑" pitchFamily="34" charset="-122"/>
              </a:rPr>
              <a:t>光与人们的生活紧密相连，太阳光是自然光，还有人类自己制造的光，如灯光。通常我们的影子是黑色的，为什么会有彩色的影子呢？原来这是光的恶作剧。反应的是光的合成与分解原理。</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72395" name="TextBox 14"/>
          <p:cNvSpPr txBox="1">
            <a:spLocks noChangeArrowheads="1"/>
          </p:cNvSpPr>
          <p:nvPr/>
        </p:nvSpPr>
        <p:spPr bwMode="auto">
          <a:xfrm>
            <a:off x="4748473" y="5649947"/>
            <a:ext cx="3177866"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1-2</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272396" name="TextBox 14"/>
          <p:cNvSpPr txBox="1">
            <a:spLocks noChangeArrowheads="1"/>
          </p:cNvSpPr>
          <p:nvPr/>
        </p:nvSpPr>
        <p:spPr bwMode="auto">
          <a:xfrm>
            <a:off x="4751188" y="4492309"/>
            <a:ext cx="3970636" cy="1403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endParaRPr lang="en-US" altLang="zh-CN" sz="1200" b="1" dirty="0">
              <a:latin typeface="微软雅黑" pitchFamily="34" charset="-122"/>
              <a:ea typeface="微软雅黑" pitchFamily="34" charset="-122"/>
            </a:endParaRPr>
          </a:p>
          <a:p>
            <a:pPr algn="just">
              <a:lnSpc>
                <a:spcPct val="150000"/>
              </a:lnSpc>
            </a:pPr>
            <a:r>
              <a:rPr lang="zh-CN" altLang="en-US" sz="1100" dirty="0">
                <a:solidFill>
                  <a:srgbClr val="000000"/>
                </a:solidFill>
                <a:latin typeface="微软雅黑" pitchFamily="34" charset="-122"/>
                <a:ea typeface="微软雅黑" pitchFamily="34" charset="-122"/>
                <a:sym typeface="微软雅黑" pitchFamily="34" charset="-122"/>
              </a:rPr>
              <a:t>儿童站在</a:t>
            </a:r>
            <a:r>
              <a:rPr lang="zh-CN" altLang="en-US" sz="1100" dirty="0" smtClean="0">
                <a:solidFill>
                  <a:srgbClr val="000000"/>
                </a:solidFill>
                <a:latin typeface="微软雅黑" pitchFamily="34" charset="-122"/>
                <a:ea typeface="微软雅黑" pitchFamily="34" charset="-122"/>
                <a:sym typeface="微软雅黑" pitchFamily="34" charset="-122"/>
              </a:rPr>
              <a:t>投光灯投射</a:t>
            </a:r>
            <a:r>
              <a:rPr lang="zh-CN" altLang="en-US" sz="1100" dirty="0">
                <a:solidFill>
                  <a:srgbClr val="000000"/>
                </a:solidFill>
                <a:latin typeface="微软雅黑" pitchFamily="34" charset="-122"/>
                <a:ea typeface="微软雅黑" pitchFamily="34" charset="-122"/>
                <a:sym typeface="微软雅黑" pitchFamily="34" charset="-122"/>
              </a:rPr>
              <a:t>的墙面前，当</a:t>
            </a:r>
            <a:r>
              <a:rPr lang="en-US" altLang="zh-CN" sz="1100" dirty="0">
                <a:solidFill>
                  <a:srgbClr val="000000"/>
                </a:solidFill>
                <a:latin typeface="微软雅黑" pitchFamily="34" charset="-122"/>
                <a:ea typeface="微软雅黑" pitchFamily="34" charset="-122"/>
                <a:sym typeface="微软雅黑" pitchFamily="34" charset="-122"/>
              </a:rPr>
              <a:t>LED</a:t>
            </a:r>
            <a:r>
              <a:rPr lang="zh-CN" altLang="en-US" sz="1100" dirty="0">
                <a:solidFill>
                  <a:srgbClr val="000000"/>
                </a:solidFill>
                <a:latin typeface="微软雅黑" pitchFamily="34" charset="-122"/>
                <a:ea typeface="微软雅黑" pitchFamily="34" charset="-122"/>
                <a:sym typeface="微软雅黑" pitchFamily="34" charset="-122"/>
              </a:rPr>
              <a:t>变色灯渐变或者跳变时，观察自己影子的颜色。</a:t>
            </a:r>
          </a:p>
          <a:p>
            <a:pPr algn="just">
              <a:lnSpc>
                <a:spcPct val="150000"/>
              </a:lnSpc>
            </a:pPr>
            <a:endParaRPr lang="zh-CN" altLang="en-US"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endParaRPr lang="en-US" altLang="zh-CN" sz="1200" b="1" dirty="0">
              <a:latin typeface="微软雅黑" pitchFamily="34" charset="-122"/>
              <a:ea typeface="微软雅黑" pitchFamily="34" charset="-122"/>
            </a:endParaRPr>
          </a:p>
        </p:txBody>
      </p:sp>
      <p:sp>
        <p:nvSpPr>
          <p:cNvPr id="27239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2401" name="TextBox 14"/>
          <p:cNvSpPr txBox="1">
            <a:spLocks noChangeArrowheads="1"/>
          </p:cNvSpPr>
          <p:nvPr/>
        </p:nvSpPr>
        <p:spPr bwMode="auto">
          <a:xfrm>
            <a:off x="4755261" y="5415252"/>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72402" name="Picture 2" descr="G:\资料\展馆资料\中国美术馆新媒体展\IMG_263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9781" y="2066184"/>
            <a:ext cx="1903190" cy="2018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2403" name="TextBox 97"/>
          <p:cNvSpPr txBox="1">
            <a:spLocks noChangeArrowheads="1"/>
          </p:cNvSpPr>
          <p:nvPr/>
        </p:nvSpPr>
        <p:spPr bwMode="auto">
          <a:xfrm>
            <a:off x="523988" y="4420335"/>
            <a:ext cx="2119030" cy="460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53" tIns="20026" rIns="40053" bIns="2002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900">
                <a:solidFill>
                  <a:srgbClr val="FF0000"/>
                </a:solidFill>
                <a:latin typeface="微软雅黑" pitchFamily="34" charset="-122"/>
                <a:ea typeface="微软雅黑" pitchFamily="34" charset="-122"/>
              </a:rPr>
              <a:t>注：投影灯固定在扶梯下面的地面上，</a:t>
            </a:r>
            <a:endParaRPr lang="en-US" altLang="zh-CN" sz="900">
              <a:solidFill>
                <a:srgbClr val="FF0000"/>
              </a:solidFill>
              <a:latin typeface="微软雅黑" pitchFamily="34" charset="-122"/>
              <a:ea typeface="微软雅黑" pitchFamily="34" charset="-122"/>
            </a:endParaRPr>
          </a:p>
          <a:p>
            <a:pPr eaLnBrk="1" hangingPunct="1">
              <a:lnSpc>
                <a:spcPct val="150000"/>
              </a:lnSpc>
            </a:pPr>
            <a:r>
              <a:rPr lang="zh-CN" altLang="en-US" sz="900">
                <a:solidFill>
                  <a:srgbClr val="FF0000"/>
                </a:solidFill>
                <a:latin typeface="微软雅黑" pitchFamily="34" charset="-122"/>
                <a:ea typeface="微软雅黑" pitchFamily="34" charset="-122"/>
              </a:rPr>
              <a:t>       影子向上投射在扶梯的坡面上。</a:t>
            </a:r>
            <a:endParaRPr lang="en-US" altLang="zh-CN" sz="900">
              <a:solidFill>
                <a:srgbClr val="FF0000"/>
              </a:solidFill>
              <a:latin typeface="微软雅黑" pitchFamily="34" charset="-122"/>
              <a:ea typeface="微软雅黑" pitchFamily="34" charset="-122"/>
            </a:endParaRPr>
          </a:p>
        </p:txBody>
      </p:sp>
      <p:pic>
        <p:nvPicPr>
          <p:cNvPr id="272404"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rot="-7864470">
            <a:off x="3108709" y="1909527"/>
            <a:ext cx="1468646" cy="1243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2405"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116779" y="3691773"/>
            <a:ext cx="1381917" cy="786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 name="直接连接符 26"/>
          <p:cNvCxnSpPr/>
          <p:nvPr/>
        </p:nvCxnSpPr>
        <p:spPr>
          <a:xfrm>
            <a:off x="3221306" y="3218063"/>
            <a:ext cx="1053406" cy="1439"/>
          </a:xfrm>
          <a:prstGeom prst="line">
            <a:avLst/>
          </a:prstGeom>
          <a:ln w="19050" cap="rnd">
            <a:solidFill>
              <a:schemeClr val="tx1">
                <a:lumMod val="75000"/>
                <a:lumOff val="25000"/>
              </a:schemeClr>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27240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72408" name="图片 27" descr="1.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椭圆 28"/>
          <p:cNvSpPr/>
          <p:nvPr/>
        </p:nvSpPr>
        <p:spPr>
          <a:xfrm>
            <a:off x="1286716" y="557159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7241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3" name="灯片编号占位符 32"/>
          <p:cNvSpPr>
            <a:spLocks noGrp="1"/>
          </p:cNvSpPr>
          <p:nvPr>
            <p:ph type="sldNum" sz="quarter" idx="12"/>
          </p:nvPr>
        </p:nvSpPr>
        <p:spPr/>
        <p:txBody>
          <a:bodyPr/>
          <a:lstStyle/>
          <a:p>
            <a:pPr>
              <a:defRPr/>
            </a:pPr>
            <a:fld id="{42DA9B4F-B9E4-45EB-AF84-4A0A1D468BB3}" type="slidenum">
              <a:rPr lang="zh-CN" altLang="en-US"/>
              <a:pPr>
                <a:defRPr/>
              </a:pPr>
              <a:t>62</a:t>
            </a:fld>
            <a:endParaRPr lang="zh-CN" altLang="en-US"/>
          </a:p>
        </p:txBody>
      </p:sp>
    </p:spTree>
    <p:extLst>
      <p:ext uri="{BB962C8B-B14F-4D97-AF65-F5344CB8AC3E}">
        <p14:creationId xmlns:p14="http://schemas.microsoft.com/office/powerpoint/2010/main" val="425891469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73411" name="TextBox 47"/>
          <p:cNvSpPr txBox="1">
            <a:spLocks noChangeArrowheads="1"/>
          </p:cNvSpPr>
          <p:nvPr/>
        </p:nvSpPr>
        <p:spPr bwMode="auto">
          <a:xfrm>
            <a:off x="479191" y="170622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73412" name="TextBox 57"/>
          <p:cNvSpPr txBox="1">
            <a:spLocks noChangeArrowheads="1"/>
          </p:cNvSpPr>
          <p:nvPr/>
        </p:nvSpPr>
        <p:spPr bwMode="auto">
          <a:xfrm>
            <a:off x="496839" y="64217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、应确保彩色光源的亮度和色彩的准确性；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zh-CN" altLang="en-US" sz="1100">
                <a:latin typeface="微软雅黑" pitchFamily="34" charset="-122"/>
                <a:ea typeface="微软雅黑" pitchFamily="34" charset="-122"/>
              </a:rPr>
              <a:t>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7341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341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341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341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3421" name="TextBox 33"/>
          <p:cNvSpPr txBox="1">
            <a:spLocks noChangeArrowheads="1"/>
          </p:cNvSpPr>
          <p:nvPr/>
        </p:nvSpPr>
        <p:spPr bwMode="auto">
          <a:xfrm>
            <a:off x="521273" y="1900601"/>
            <a:ext cx="8622727"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73422" name="TextBox 34"/>
          <p:cNvSpPr txBox="1">
            <a:spLocks noChangeArrowheads="1"/>
          </p:cNvSpPr>
          <p:nvPr/>
        </p:nvSpPr>
        <p:spPr bwMode="auto">
          <a:xfrm>
            <a:off x="495481" y="2971848"/>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73423" name="TextBox 35"/>
          <p:cNvSpPr txBox="1">
            <a:spLocks noChangeArrowheads="1"/>
          </p:cNvSpPr>
          <p:nvPr/>
        </p:nvSpPr>
        <p:spPr bwMode="auto">
          <a:xfrm>
            <a:off x="521273" y="3183506"/>
            <a:ext cx="862272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73424" name="TextBox 15"/>
          <p:cNvSpPr txBox="1">
            <a:spLocks noChangeArrowheads="1"/>
          </p:cNvSpPr>
          <p:nvPr/>
        </p:nvSpPr>
        <p:spPr bwMode="auto">
          <a:xfrm>
            <a:off x="504983" y="3940867"/>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2.0KW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100LUX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835DD7F-3AA7-4EAC-A44F-E8CE2ED49938}" type="slidenum">
              <a:rPr lang="zh-CN" altLang="en-US"/>
              <a:pPr>
                <a:defRPr/>
              </a:pPr>
              <a:t>63</a:t>
            </a:fld>
            <a:endParaRPr lang="zh-CN" altLang="en-US"/>
          </a:p>
        </p:txBody>
      </p:sp>
    </p:spTree>
    <p:extLst>
      <p:ext uri="{BB962C8B-B14F-4D97-AF65-F5344CB8AC3E}">
        <p14:creationId xmlns:p14="http://schemas.microsoft.com/office/powerpoint/2010/main" val="290202940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TextBox 57"/>
          <p:cNvSpPr txBox="1">
            <a:spLocks noChangeArrowheads="1"/>
          </p:cNvSpPr>
          <p:nvPr/>
        </p:nvSpPr>
        <p:spPr bwMode="auto">
          <a:xfrm>
            <a:off x="479192" y="447794"/>
            <a:ext cx="3420855" cy="4512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、台面：白色墙体</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、骨架：定制吊架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a:t>
            </a:r>
            <a:r>
              <a:rPr lang="zh-CN" altLang="en-US" sz="1100" dirty="0" smtClean="0">
                <a:latin typeface="微软雅黑" pitchFamily="34" charset="-122"/>
                <a:ea typeface="微软雅黑" pitchFamily="34" charset="-122"/>
              </a:rPr>
              <a:t>投光灯</a:t>
            </a: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组，</a:t>
            </a:r>
            <a:r>
              <a:rPr lang="zh-CN" altLang="en-US" sz="1100" dirty="0">
                <a:latin typeface="微软雅黑" pitchFamily="34" charset="-122"/>
                <a:ea typeface="微软雅黑" pitchFamily="34" charset="-122"/>
              </a:rPr>
              <a:t>继电器，时间继电器，漏电保护器，空气开关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r>
              <a:rPr lang="zh-CN" altLang="en-US" sz="11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7443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443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443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443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444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壁挂安装基础：每个掉点承重</a:t>
            </a:r>
            <a:r>
              <a:rPr lang="en-US" altLang="zh-CN" sz="1100" dirty="0">
                <a:latin typeface="微软雅黑" pitchFamily="34" charset="-122"/>
                <a:ea typeface="微软雅黑" pitchFamily="34" charset="-122"/>
              </a:rPr>
              <a:t>50KG</a:t>
            </a:r>
            <a:r>
              <a:rPr lang="zh-CN" altLang="en-US" sz="1100" dirty="0">
                <a:latin typeface="微软雅黑" pitchFamily="34" charset="-122"/>
                <a:ea typeface="微软雅黑" pitchFamily="34" charset="-122"/>
              </a:rPr>
              <a:t>，共</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个</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74444" name="Picture 2" descr="G:\资料\展馆资料\中国美术馆新媒体展\IMG_263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66128" y="3624100"/>
            <a:ext cx="1903190" cy="2018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2F44285E-64C4-45A9-B28B-66AD94951567}" type="slidenum">
              <a:rPr lang="zh-CN" altLang="en-US"/>
              <a:pPr>
                <a:defRPr/>
              </a:pPr>
              <a:t>64</a:t>
            </a:fld>
            <a:endParaRPr lang="zh-CN" altLang="en-US"/>
          </a:p>
        </p:txBody>
      </p:sp>
    </p:spTree>
    <p:extLst>
      <p:ext uri="{BB962C8B-B14F-4D97-AF65-F5344CB8AC3E}">
        <p14:creationId xmlns:p14="http://schemas.microsoft.com/office/powerpoint/2010/main" val="287423249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XC01-2-20 </a:t>
            </a:r>
            <a:r>
              <a:rPr lang="zh-CN" altLang="en-US" sz="1200" b="1" dirty="0">
                <a:latin typeface="微软雅黑" pitchFamily="34" charset="-122"/>
                <a:ea typeface="微软雅黑" pitchFamily="34" charset="-122"/>
              </a:rPr>
              <a:t>一阵风的力量有多大？</a:t>
            </a:r>
            <a:r>
              <a:rPr lang="zh-CN" altLang="en-US" sz="1200" b="1" dirty="0">
                <a:solidFill>
                  <a:srgbClr val="FF0000"/>
                </a:solidFill>
                <a:latin typeface="微软雅黑" pitchFamily="34" charset="-122"/>
                <a:ea typeface="微软雅黑" pitchFamily="34" charset="-122"/>
              </a:rPr>
              <a:t> </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75459" name="TextBox 17"/>
          <p:cNvSpPr txBox="1">
            <a:spLocks noChangeArrowheads="1"/>
          </p:cNvSpPr>
          <p:nvPr/>
        </p:nvSpPr>
        <p:spPr bwMode="auto">
          <a:xfrm>
            <a:off x="4789198" y="499629"/>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空气看不见摸不着，但不要小瞧空气的力量。空气的流动形成了风，压力的差别产生风，温度的差别产生风。当儿童敲击鼓面的时候，对鼓内的空气进行我们看不到，摸不到的压缩。由于气流只能从一个出口释放，所以就朝着这个出口推挤出去，形成了流动的风。此气流可以行经一段距离而不消散。可以使亮片晃动。空气炮的开口面积越小，则发射的范围比较小，所以能击出的力量较弱；反之，空气炮的开口面积越大，因为发射的范围较大，空气可以迅速压出去，所以能发出较强的气流。</a:t>
            </a:r>
            <a:endParaRPr lang="en-US" altLang="zh-CN" sz="1100">
              <a:latin typeface="微软雅黑" pitchFamily="34" charset="-122"/>
              <a:ea typeface="微软雅黑" pitchFamily="34" charset="-122"/>
              <a:sym typeface="微软雅黑" pitchFamily="34" charset="-122"/>
            </a:endParaRPr>
          </a:p>
        </p:txBody>
      </p:sp>
      <p:sp>
        <p:nvSpPr>
          <p:cNvPr id="275460" name="TextBox 19"/>
          <p:cNvSpPr txBox="1">
            <a:spLocks noChangeArrowheads="1"/>
          </p:cNvSpPr>
          <p:nvPr/>
        </p:nvSpPr>
        <p:spPr bwMode="auto">
          <a:xfrm>
            <a:off x="4779695" y="3000673"/>
            <a:ext cx="4022219" cy="135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设置两个空气炮，一个直径为</a:t>
            </a:r>
            <a:r>
              <a:rPr lang="en-US" altLang="zh-CN" sz="1100">
                <a:latin typeface="微软雅黑" pitchFamily="34" charset="-122"/>
                <a:ea typeface="微软雅黑" pitchFamily="34" charset="-122"/>
              </a:rPr>
              <a:t>400cm</a:t>
            </a:r>
            <a:r>
              <a:rPr lang="zh-CN" altLang="en-US" sz="1100">
                <a:latin typeface="微软雅黑" pitchFamily="34" charset="-122"/>
                <a:ea typeface="微软雅黑" pitchFamily="34" charset="-122"/>
              </a:rPr>
              <a:t>，另一个的直径为</a:t>
            </a:r>
            <a:r>
              <a:rPr lang="en-US" altLang="zh-CN" sz="1100">
                <a:latin typeface="微软雅黑" pitchFamily="34" charset="-122"/>
                <a:ea typeface="微软雅黑" pitchFamily="34" charset="-122"/>
              </a:rPr>
              <a:t>700cm</a:t>
            </a:r>
            <a:r>
              <a:rPr lang="zh-CN" altLang="en-US" sz="1100">
                <a:latin typeface="微软雅黑" pitchFamily="34" charset="-122"/>
                <a:ea typeface="微软雅黑" pitchFamily="34" charset="-122"/>
              </a:rPr>
              <a:t>，儿童敲击鼓面可以生成一股流动的风。流动的风可以吹动墙上亮片，使亮片动起来，儿童可以比较直径不同的空气炮所产生的气流强度。</a:t>
            </a:r>
          </a:p>
          <a:p>
            <a:pPr algn="just" eaLnBrk="1" hangingPunct="1">
              <a:lnSpc>
                <a:spcPct val="150000"/>
              </a:lnSpc>
            </a:pPr>
            <a:endParaRPr lang="zh-CN" altLang="en-US" sz="1100">
              <a:latin typeface="微软雅黑" pitchFamily="34" charset="-122"/>
              <a:ea typeface="微软雅黑" pitchFamily="34" charset="-122"/>
            </a:endParaRPr>
          </a:p>
        </p:txBody>
      </p:sp>
      <p:sp>
        <p:nvSpPr>
          <p:cNvPr id="27546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7546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546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7546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sp>
        <p:nvSpPr>
          <p:cNvPr id="275466" name="TextBox 64"/>
          <p:cNvSpPr txBox="1">
            <a:spLocks noChangeArrowheads="1"/>
          </p:cNvSpPr>
          <p:nvPr/>
        </p:nvSpPr>
        <p:spPr bwMode="auto">
          <a:xfrm>
            <a:off x="4789198" y="2803413"/>
            <a:ext cx="4022220" cy="66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直径不同的空气炮所产生的气流强度不同。</a:t>
            </a:r>
            <a:endParaRPr lang="en-US" altLang="zh-CN" sz="1100">
              <a:latin typeface="微软雅黑" pitchFamily="34" charset="-122"/>
              <a:ea typeface="微软雅黑" pitchFamily="34" charset="-122"/>
            </a:endParaRPr>
          </a:p>
          <a:p>
            <a:pPr eaLnBrk="1" hangingPunct="1"/>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275467" name="TextBox 14"/>
          <p:cNvSpPr txBox="1">
            <a:spLocks noChangeArrowheads="1"/>
          </p:cNvSpPr>
          <p:nvPr/>
        </p:nvSpPr>
        <p:spPr bwMode="auto">
          <a:xfrm>
            <a:off x="4755261" y="5789660"/>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    </a:t>
            </a:r>
          </a:p>
        </p:txBody>
      </p:sp>
      <p:sp>
        <p:nvSpPr>
          <p:cNvPr id="275468" name="TextBox 14"/>
          <p:cNvSpPr txBox="1">
            <a:spLocks noChangeArrowheads="1"/>
          </p:cNvSpPr>
          <p:nvPr/>
        </p:nvSpPr>
        <p:spPr bwMode="auto">
          <a:xfrm>
            <a:off x="4738971" y="3978330"/>
            <a:ext cx="4031722" cy="188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algn="just"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、儿童击打鼓面，压缩鼓内的空气；</a:t>
            </a:r>
            <a:endParaRPr lang="en-US" altLang="zh-CN" sz="1100">
              <a:latin typeface="微软雅黑" pitchFamily="34" charset="-122"/>
              <a:ea typeface="微软雅黑" pitchFamily="34" charset="-122"/>
            </a:endParaRPr>
          </a:p>
          <a:p>
            <a:pPr algn="just"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、鼓内由线香填充，击打后的气流会形成清楚的烟圈，展示空气明显的行进路径；</a:t>
            </a:r>
            <a:endParaRPr lang="en-US" altLang="zh-CN" sz="1100">
              <a:latin typeface="微软雅黑" pitchFamily="34" charset="-122"/>
              <a:ea typeface="微软雅黑" pitchFamily="34" charset="-122"/>
            </a:endParaRPr>
          </a:p>
          <a:p>
            <a:pPr algn="just"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、儿童还可看到对面的亮片墙在动，能够清楚看到空气的力量；</a:t>
            </a:r>
            <a:endParaRPr lang="en-US" altLang="zh-CN" sz="1100">
              <a:latin typeface="微软雅黑" pitchFamily="34" charset="-122"/>
              <a:ea typeface="微软雅黑" pitchFamily="34" charset="-122"/>
            </a:endParaRPr>
          </a:p>
          <a:p>
            <a:pPr algn="just" eaLnBrk="1" hangingPunct="1">
              <a:lnSpc>
                <a:spcPct val="150000"/>
              </a:lnSpc>
              <a:buFont typeface="Arial" pitchFamily="34" charset="0"/>
              <a:buNone/>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、在展厅中设置风向标，让儿童根据风向标的指示说出风的方向。</a:t>
            </a:r>
            <a:endParaRPr lang="en-US" altLang="zh-CN" sz="1200" b="1">
              <a:latin typeface="微软雅黑" pitchFamily="34" charset="-122"/>
              <a:ea typeface="微软雅黑" pitchFamily="34" charset="-122"/>
            </a:endParaRPr>
          </a:p>
        </p:txBody>
      </p:sp>
      <p:sp>
        <p:nvSpPr>
          <p:cNvPr id="27546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5473" name="TextBox 14"/>
          <p:cNvSpPr txBox="1">
            <a:spLocks noChangeArrowheads="1"/>
          </p:cNvSpPr>
          <p:nvPr/>
        </p:nvSpPr>
        <p:spPr bwMode="auto">
          <a:xfrm>
            <a:off x="4755261" y="5578002"/>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75474"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50242" y="2776029"/>
            <a:ext cx="2457043" cy="196683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75475" name="矩形 12"/>
          <p:cNvSpPr>
            <a:spLocks noChangeArrowheads="1"/>
          </p:cNvSpPr>
          <p:nvPr/>
        </p:nvSpPr>
        <p:spPr bwMode="auto">
          <a:xfrm>
            <a:off x="549781" y="1403853"/>
            <a:ext cx="4755260" cy="1096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19" tIns="40060" rIns="80119" bIns="4006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C00000"/>
                </a:solidFill>
                <a:latin typeface="微软雅黑" pitchFamily="34" charset="-122"/>
                <a:ea typeface="微软雅黑" pitchFamily="34" charset="-122"/>
              </a:rPr>
              <a:t>一阵看不见的风</a:t>
            </a:r>
            <a:endParaRPr lang="en-US" altLang="zh-CN" sz="1100">
              <a:solidFill>
                <a:srgbClr val="C00000"/>
              </a:solidFill>
              <a:latin typeface="微软雅黑" pitchFamily="34" charset="-122"/>
              <a:ea typeface="微软雅黑" pitchFamily="34" charset="-122"/>
            </a:endParaRPr>
          </a:p>
          <a:p>
            <a:pPr eaLnBrk="1" hangingPunct="1">
              <a:lnSpc>
                <a:spcPct val="150000"/>
              </a:lnSpc>
            </a:pPr>
            <a:r>
              <a:rPr lang="zh-CN" altLang="en-US" sz="1100">
                <a:solidFill>
                  <a:srgbClr val="C00000"/>
                </a:solidFill>
                <a:latin typeface="微软雅黑" pitchFamily="34" charset="-122"/>
                <a:ea typeface="微软雅黑" pitchFamily="34" charset="-122"/>
              </a:rPr>
              <a:t>现在你来制造一阵风，看看它有多大的威力？</a:t>
            </a:r>
            <a:endParaRPr lang="en-US" altLang="zh-CN" sz="1100">
              <a:solidFill>
                <a:srgbClr val="C00000"/>
              </a:solidFill>
              <a:latin typeface="微软雅黑" pitchFamily="34" charset="-122"/>
              <a:ea typeface="微软雅黑" pitchFamily="34" charset="-122"/>
            </a:endParaRPr>
          </a:p>
          <a:p>
            <a:pPr eaLnBrk="1" hangingPunct="1">
              <a:lnSpc>
                <a:spcPct val="150000"/>
              </a:lnSpc>
            </a:pPr>
            <a:r>
              <a:rPr lang="zh-CN" altLang="en-US" sz="1100">
                <a:solidFill>
                  <a:srgbClr val="C00000"/>
                </a:solidFill>
                <a:latin typeface="微软雅黑" pitchFamily="34" charset="-122"/>
                <a:ea typeface="微软雅黑" pitchFamily="34" charset="-122"/>
              </a:rPr>
              <a:t>风往哪边吹？</a:t>
            </a:r>
            <a:endParaRPr lang="en-US" altLang="zh-CN" sz="1100">
              <a:solidFill>
                <a:srgbClr val="C00000"/>
              </a:solidFill>
              <a:latin typeface="微软雅黑" pitchFamily="34" charset="-122"/>
              <a:ea typeface="微软雅黑" pitchFamily="34" charset="-122"/>
            </a:endParaRPr>
          </a:p>
          <a:p>
            <a:pPr eaLnBrk="1" hangingPunct="1">
              <a:lnSpc>
                <a:spcPct val="150000"/>
              </a:lnSpc>
            </a:pPr>
            <a:r>
              <a:rPr lang="zh-CN" altLang="en-US" sz="1100">
                <a:solidFill>
                  <a:srgbClr val="C00000"/>
                </a:solidFill>
                <a:latin typeface="微软雅黑" pitchFamily="34" charset="-122"/>
                <a:ea typeface="微软雅黑" pitchFamily="34" charset="-122"/>
              </a:rPr>
              <a:t>通过风向标的方向，你能辨别风是从哪边吹来的吗？</a:t>
            </a:r>
            <a:endParaRPr lang="zh-CN" altLang="en-US" sz="1100">
              <a:solidFill>
                <a:srgbClr val="C00000"/>
              </a:solidFill>
              <a:latin typeface="Calibri" pitchFamily="34" charset="0"/>
            </a:endParaRPr>
          </a:p>
        </p:txBody>
      </p:sp>
      <p:sp>
        <p:nvSpPr>
          <p:cNvPr id="27547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75477" name="图片 23" descr="1.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515316" y="590687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75481"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r>
              <a:rPr lang="zh-CN" altLang="en-US" sz="1100">
                <a:solidFill>
                  <a:srgbClr val="58585A"/>
                </a:solidFill>
                <a:latin typeface="微软雅黑" pitchFamily="34" charset="-122"/>
                <a:ea typeface="微软雅黑" pitchFamily="34" charset="-122"/>
                <a:cs typeface="Times New Roman" pitchFamily="18" charset="0"/>
              </a:rPr>
              <a:t>夹层</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 name="灯片编号占位符 29"/>
          <p:cNvSpPr>
            <a:spLocks noGrp="1"/>
          </p:cNvSpPr>
          <p:nvPr>
            <p:ph type="sldNum" sz="quarter" idx="12"/>
          </p:nvPr>
        </p:nvSpPr>
        <p:spPr/>
        <p:txBody>
          <a:bodyPr/>
          <a:lstStyle/>
          <a:p>
            <a:pPr>
              <a:defRPr/>
            </a:pPr>
            <a:fld id="{139FA972-1590-4096-BA8D-BE38B953110C}" type="slidenum">
              <a:rPr lang="zh-CN" altLang="en-US"/>
              <a:pPr>
                <a:defRPr/>
              </a:pPr>
              <a:t>65</a:t>
            </a:fld>
            <a:endParaRPr lang="zh-CN" altLang="en-US"/>
          </a:p>
        </p:txBody>
      </p:sp>
    </p:spTree>
    <p:extLst>
      <p:ext uri="{BB962C8B-B14F-4D97-AF65-F5344CB8AC3E}">
        <p14:creationId xmlns:p14="http://schemas.microsoft.com/office/powerpoint/2010/main" val="50569067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76483"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76484"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66985" y="3642817"/>
            <a:ext cx="1923552" cy="209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485"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97788" y="3578025"/>
            <a:ext cx="2689173" cy="2043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486" name="Picture 1" descr="C:\Documents and Settings\Administrator\Application Data\Tencent\Users\128969088\QQ\WinTemp\RichOle\$NM1$$_03A%THLSGC`RK{5I.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19076" y="636414"/>
            <a:ext cx="2455686" cy="196683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27648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pic>
        <p:nvPicPr>
          <p:cNvPr id="276488" name="图片 72"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261102" y="992056"/>
            <a:ext cx="2029435" cy="1611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76489" name="直接箭头连接符 73"/>
          <p:cNvCxnSpPr>
            <a:cxnSpLocks noChangeShapeType="1"/>
          </p:cNvCxnSpPr>
          <p:nvPr/>
        </p:nvCxnSpPr>
        <p:spPr bwMode="auto">
          <a:xfrm flipV="1">
            <a:off x="3460223" y="1088526"/>
            <a:ext cx="0" cy="144128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490" name="TextBox 74"/>
          <p:cNvSpPr txBox="1">
            <a:spLocks noChangeArrowheads="1"/>
          </p:cNvSpPr>
          <p:nvPr/>
        </p:nvSpPr>
        <p:spPr bwMode="auto">
          <a:xfrm rot="5400000">
            <a:off x="3310347" y="1791463"/>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2460</a:t>
            </a:r>
            <a:endParaRPr lang="zh-CN" altLang="en-US" sz="800">
              <a:latin typeface="微软雅黑" pitchFamily="34" charset="-122"/>
              <a:ea typeface="微软雅黑" pitchFamily="34" charset="-122"/>
            </a:endParaRPr>
          </a:p>
        </p:txBody>
      </p:sp>
      <p:cxnSp>
        <p:nvCxnSpPr>
          <p:cNvPr id="276491" name="直接箭头连接符 75"/>
          <p:cNvCxnSpPr>
            <a:cxnSpLocks noChangeShapeType="1"/>
          </p:cNvCxnSpPr>
          <p:nvPr/>
        </p:nvCxnSpPr>
        <p:spPr bwMode="auto">
          <a:xfrm rot="5400000">
            <a:off x="489667" y="4521167"/>
            <a:ext cx="1674544"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76492"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76493" name="直接箭头连接符 80"/>
          <p:cNvCxnSpPr>
            <a:cxnSpLocks noChangeShapeType="1"/>
          </p:cNvCxnSpPr>
          <p:nvPr/>
        </p:nvCxnSpPr>
        <p:spPr bwMode="auto">
          <a:xfrm rot="10800000">
            <a:off x="1316758" y="2711236"/>
            <a:ext cx="1924910"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76494" name="直接箭头连接符 73"/>
          <p:cNvCxnSpPr>
            <a:cxnSpLocks noChangeShapeType="1"/>
          </p:cNvCxnSpPr>
          <p:nvPr/>
        </p:nvCxnSpPr>
        <p:spPr bwMode="auto">
          <a:xfrm>
            <a:off x="4343944" y="3474356"/>
            <a:ext cx="2643018"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495" name="TextBox 74"/>
          <p:cNvSpPr txBox="1">
            <a:spLocks noChangeArrowheads="1"/>
          </p:cNvSpPr>
          <p:nvPr/>
        </p:nvSpPr>
        <p:spPr bwMode="auto">
          <a:xfrm>
            <a:off x="5516808" y="326701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3300</a:t>
            </a:r>
            <a:endParaRPr lang="zh-CN" altLang="en-US" sz="800">
              <a:latin typeface="Calibri" pitchFamily="34" charset="0"/>
            </a:endParaRPr>
          </a:p>
        </p:txBody>
      </p:sp>
      <p:sp>
        <p:nvSpPr>
          <p:cNvPr id="276496" name="TextBox 74"/>
          <p:cNvSpPr txBox="1">
            <a:spLocks noChangeArrowheads="1"/>
          </p:cNvSpPr>
          <p:nvPr/>
        </p:nvSpPr>
        <p:spPr bwMode="auto">
          <a:xfrm>
            <a:off x="2116315" y="2757311"/>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33</a:t>
            </a:r>
            <a:r>
              <a:rPr lang="en-US" altLang="zh-CN" sz="800">
                <a:latin typeface="微软雅黑" pitchFamily="34" charset="-122"/>
                <a:ea typeface="微软雅黑" pitchFamily="34" charset="-122"/>
              </a:rPr>
              <a:t>00</a:t>
            </a:r>
            <a:endParaRPr lang="zh-CN" altLang="en-US" sz="800">
              <a:latin typeface="Calibri" pitchFamily="34" charset="0"/>
            </a:endParaRPr>
          </a:p>
        </p:txBody>
      </p:sp>
      <p:sp>
        <p:nvSpPr>
          <p:cNvPr id="276497" name="TextBox 74"/>
          <p:cNvSpPr txBox="1">
            <a:spLocks noChangeArrowheads="1"/>
          </p:cNvSpPr>
          <p:nvPr/>
        </p:nvSpPr>
        <p:spPr bwMode="auto">
          <a:xfrm rot="5400000">
            <a:off x="914391" y="448973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2100</a:t>
            </a:r>
            <a:endParaRPr lang="zh-CN" altLang="en-US" sz="800">
              <a:latin typeface="微软雅黑" pitchFamily="34" charset="-122"/>
              <a:ea typeface="微软雅黑" pitchFamily="34" charset="-122"/>
            </a:endParaRPr>
          </a:p>
        </p:txBody>
      </p:sp>
      <p:cxnSp>
        <p:nvCxnSpPr>
          <p:cNvPr id="276498" name="直接箭头连接符 75"/>
          <p:cNvCxnSpPr>
            <a:cxnSpLocks noChangeShapeType="1"/>
          </p:cNvCxnSpPr>
          <p:nvPr/>
        </p:nvCxnSpPr>
        <p:spPr bwMode="auto">
          <a:xfrm rot="16200000" flipH="1">
            <a:off x="6128330" y="5070428"/>
            <a:ext cx="71272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499" name="TextBox 74"/>
          <p:cNvSpPr txBox="1">
            <a:spLocks noChangeArrowheads="1"/>
          </p:cNvSpPr>
          <p:nvPr/>
        </p:nvSpPr>
        <p:spPr bwMode="auto">
          <a:xfrm rot="5400000">
            <a:off x="6340247" y="509159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1035</a:t>
            </a:r>
            <a:endParaRPr lang="zh-CN" altLang="en-US" sz="800">
              <a:latin typeface="Calibri" pitchFamily="34" charset="0"/>
            </a:endParaRPr>
          </a:p>
        </p:txBody>
      </p:sp>
      <p:cxnSp>
        <p:nvCxnSpPr>
          <p:cNvPr id="276500" name="直接箭头连接符 75"/>
          <p:cNvCxnSpPr>
            <a:cxnSpLocks noChangeShapeType="1"/>
          </p:cNvCxnSpPr>
          <p:nvPr/>
        </p:nvCxnSpPr>
        <p:spPr bwMode="auto">
          <a:xfrm rot="16200000" flipH="1">
            <a:off x="1039794" y="2280001"/>
            <a:ext cx="49962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501" name="TextBox 74"/>
          <p:cNvSpPr txBox="1">
            <a:spLocks noChangeArrowheads="1"/>
          </p:cNvSpPr>
          <p:nvPr/>
        </p:nvSpPr>
        <p:spPr bwMode="auto">
          <a:xfrm rot="5400000">
            <a:off x="2975049" y="2234936"/>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1073</a:t>
            </a:r>
            <a:endParaRPr lang="zh-CN" altLang="en-US" sz="800">
              <a:latin typeface="微软雅黑" pitchFamily="34" charset="-122"/>
              <a:ea typeface="微软雅黑" pitchFamily="34" charset="-122"/>
            </a:endParaRPr>
          </a:p>
        </p:txBody>
      </p:sp>
      <p:cxnSp>
        <p:nvCxnSpPr>
          <p:cNvPr id="276502" name="直接箭头连接符 75"/>
          <p:cNvCxnSpPr>
            <a:cxnSpLocks noChangeShapeType="1"/>
          </p:cNvCxnSpPr>
          <p:nvPr/>
        </p:nvCxnSpPr>
        <p:spPr bwMode="auto">
          <a:xfrm rot="16200000" flipH="1">
            <a:off x="2833806" y="2222407"/>
            <a:ext cx="61481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503" name="TextBox 74"/>
          <p:cNvSpPr txBox="1">
            <a:spLocks noChangeArrowheads="1"/>
          </p:cNvSpPr>
          <p:nvPr/>
        </p:nvSpPr>
        <p:spPr bwMode="auto">
          <a:xfrm rot="5400000">
            <a:off x="1007221" y="2192461"/>
            <a:ext cx="309568"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870</a:t>
            </a:r>
            <a:endParaRPr lang="zh-CN" altLang="en-US" sz="800">
              <a:latin typeface="微软雅黑" pitchFamily="34" charset="-122"/>
              <a:ea typeface="微软雅黑" pitchFamily="34" charset="-122"/>
            </a:endParaRPr>
          </a:p>
        </p:txBody>
      </p:sp>
      <p:cxnSp>
        <p:nvCxnSpPr>
          <p:cNvPr id="276504" name="直接箭头连接符 80"/>
          <p:cNvCxnSpPr>
            <a:cxnSpLocks noChangeShapeType="1"/>
          </p:cNvCxnSpPr>
          <p:nvPr/>
        </p:nvCxnSpPr>
        <p:spPr bwMode="auto">
          <a:xfrm rot="10800000">
            <a:off x="4870647" y="5621170"/>
            <a:ext cx="367878"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76505" name="TextBox 74"/>
          <p:cNvSpPr txBox="1">
            <a:spLocks noChangeArrowheads="1"/>
          </p:cNvSpPr>
          <p:nvPr/>
        </p:nvSpPr>
        <p:spPr bwMode="auto">
          <a:xfrm>
            <a:off x="4942593" y="569316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440</a:t>
            </a:r>
            <a:endParaRPr lang="zh-CN" altLang="en-US" sz="800">
              <a:latin typeface="Calibri" pitchFamily="34" charset="0"/>
            </a:endParaRPr>
          </a:p>
        </p:txBody>
      </p:sp>
      <p:sp>
        <p:nvSpPr>
          <p:cNvPr id="276506" name="TextBox 100"/>
          <p:cNvSpPr txBox="1">
            <a:spLocks noChangeArrowheads="1"/>
          </p:cNvSpPr>
          <p:nvPr/>
        </p:nvSpPr>
        <p:spPr bwMode="auto">
          <a:xfrm>
            <a:off x="5507306" y="5942256"/>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76507" name="TextBox 100"/>
          <p:cNvSpPr txBox="1">
            <a:spLocks noChangeArrowheads="1"/>
          </p:cNvSpPr>
          <p:nvPr/>
        </p:nvSpPr>
        <p:spPr bwMode="auto">
          <a:xfrm>
            <a:off x="2015862" y="3148950"/>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76508" name="TextBox 100"/>
          <p:cNvSpPr txBox="1">
            <a:spLocks noChangeArrowheads="1"/>
          </p:cNvSpPr>
          <p:nvPr/>
        </p:nvSpPr>
        <p:spPr bwMode="auto">
          <a:xfrm>
            <a:off x="7962991" y="2603246"/>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76509" name="TextBox 100"/>
          <p:cNvSpPr txBox="1">
            <a:spLocks noChangeArrowheads="1"/>
          </p:cNvSpPr>
          <p:nvPr/>
        </p:nvSpPr>
        <p:spPr bwMode="auto">
          <a:xfrm>
            <a:off x="1795950" y="5863064"/>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27651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5" name="灯片编号占位符 34"/>
          <p:cNvSpPr>
            <a:spLocks noGrp="1"/>
          </p:cNvSpPr>
          <p:nvPr>
            <p:ph type="sldNum" sz="quarter" idx="12"/>
          </p:nvPr>
        </p:nvSpPr>
        <p:spPr/>
        <p:txBody>
          <a:bodyPr/>
          <a:lstStyle/>
          <a:p>
            <a:pPr>
              <a:defRPr/>
            </a:pPr>
            <a:fld id="{EFAEA0EB-8F10-48E1-8B83-349F9DD81AD8}" type="slidenum">
              <a:rPr lang="zh-CN" altLang="en-US"/>
              <a:pPr>
                <a:defRPr/>
              </a:pPr>
              <a:t>66</a:t>
            </a:fld>
            <a:endParaRPr lang="zh-CN" altLang="en-US"/>
          </a:p>
        </p:txBody>
      </p:sp>
    </p:spTree>
    <p:extLst>
      <p:ext uri="{BB962C8B-B14F-4D97-AF65-F5344CB8AC3E}">
        <p14:creationId xmlns:p14="http://schemas.microsoft.com/office/powerpoint/2010/main" val="43662876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77507" name="TextBox 47"/>
          <p:cNvSpPr txBox="1">
            <a:spLocks noChangeArrowheads="1"/>
          </p:cNvSpPr>
          <p:nvPr/>
        </p:nvSpPr>
        <p:spPr bwMode="auto">
          <a:xfrm>
            <a:off x="479191" y="170046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77508"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 </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7750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751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751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751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7517" name="TextBox 33"/>
          <p:cNvSpPr txBox="1">
            <a:spLocks noChangeArrowheads="1"/>
          </p:cNvSpPr>
          <p:nvPr/>
        </p:nvSpPr>
        <p:spPr bwMode="auto">
          <a:xfrm>
            <a:off x="504983" y="1880442"/>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77518" name="TextBox 34"/>
          <p:cNvSpPr txBox="1">
            <a:spLocks noChangeArrowheads="1"/>
          </p:cNvSpPr>
          <p:nvPr/>
        </p:nvSpPr>
        <p:spPr bwMode="auto">
          <a:xfrm>
            <a:off x="479191" y="266804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营管理注意事项：</a:t>
            </a:r>
          </a:p>
        </p:txBody>
      </p:sp>
      <p:sp>
        <p:nvSpPr>
          <p:cNvPr id="277519" name="TextBox 35"/>
          <p:cNvSpPr txBox="1">
            <a:spLocks noChangeArrowheads="1"/>
          </p:cNvSpPr>
          <p:nvPr/>
        </p:nvSpPr>
        <p:spPr bwMode="auto">
          <a:xfrm>
            <a:off x="513129" y="2862419"/>
            <a:ext cx="8630872"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77520" name="TextBox 15"/>
          <p:cNvSpPr txBox="1">
            <a:spLocks noChangeArrowheads="1"/>
          </p:cNvSpPr>
          <p:nvPr/>
        </p:nvSpPr>
        <p:spPr bwMode="auto">
          <a:xfrm>
            <a:off x="496839" y="3639938"/>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a:t>
            </a:r>
            <a:r>
              <a:rPr lang="en-US" altLang="zh-CN" sz="1100">
                <a:latin typeface="微软雅黑" pitchFamily="34" charset="-122"/>
                <a:ea typeface="微软雅黑" pitchFamily="34" charset="-122"/>
              </a:rPr>
              <a:t>100KG/</a:t>
            </a:r>
            <a:r>
              <a:rPr lang="zh-CN" altLang="en-US" sz="1100">
                <a:latin typeface="微软雅黑" pitchFamily="34" charset="-122"/>
                <a:ea typeface="微软雅黑" pitchFamily="34" charset="-122"/>
              </a:rPr>
              <a:t> ㎡</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E587C70A-75A9-4AFD-8CC8-5D7A6A64B8C6}" type="slidenum">
              <a:rPr lang="zh-CN" altLang="en-US"/>
              <a:pPr>
                <a:defRPr/>
              </a:pPr>
              <a:t>67</a:t>
            </a:fld>
            <a:endParaRPr lang="zh-CN" altLang="en-US"/>
          </a:p>
        </p:txBody>
      </p:sp>
    </p:spTree>
    <p:extLst>
      <p:ext uri="{BB962C8B-B14F-4D97-AF65-F5344CB8AC3E}">
        <p14:creationId xmlns:p14="http://schemas.microsoft.com/office/powerpoint/2010/main" val="262609617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TextBox 57"/>
          <p:cNvSpPr txBox="1">
            <a:spLocks noChangeArrowheads="1"/>
          </p:cNvSpPr>
          <p:nvPr/>
        </p:nvSpPr>
        <p:spPr bwMode="auto">
          <a:xfrm>
            <a:off x="479192" y="447794"/>
            <a:ext cx="3420855"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、台面：油漆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、台体：定制型材，定制钢网，橡胶鼓皮</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φ100X5mm</a:t>
            </a:r>
            <a:r>
              <a:rPr lang="zh-CN" altLang="en-US" sz="1100" dirty="0">
                <a:latin typeface="微软雅黑" pitchFamily="34" charset="-122"/>
                <a:ea typeface="微软雅黑" pitchFamily="34" charset="-122"/>
              </a:rPr>
              <a:t>钢管喷漆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7853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7853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7853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7853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78539" name="TextBox 64"/>
          <p:cNvSpPr txBox="1">
            <a:spLocks noChangeArrowheads="1"/>
          </p:cNvSpPr>
          <p:nvPr/>
        </p:nvSpPr>
        <p:spPr bwMode="auto">
          <a:xfrm>
            <a:off x="4572000" y="447794"/>
            <a:ext cx="4240774"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壁挂安装基础：每个吊点承重</a:t>
            </a:r>
            <a:r>
              <a:rPr lang="en-US" altLang="zh-CN" sz="1100" dirty="0">
                <a:latin typeface="微软雅黑" pitchFamily="34" charset="-122"/>
                <a:ea typeface="微软雅黑" pitchFamily="34" charset="-122"/>
              </a:rPr>
              <a:t>100KG</a:t>
            </a:r>
            <a:r>
              <a:rPr lang="zh-CN" altLang="en-US" sz="1100" dirty="0">
                <a:latin typeface="微软雅黑" pitchFamily="34" charset="-122"/>
                <a:ea typeface="微软雅黑" pitchFamily="34" charset="-122"/>
              </a:rPr>
              <a:t>，共</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个，地面预埋件参照展品公司深化设计技术文件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78540"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559307"/>
            <a:ext cx="2457043" cy="196683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A36FF628-B369-42A9-9081-8172D326889C}" type="slidenum">
              <a:rPr lang="zh-CN" altLang="en-US"/>
              <a:pPr>
                <a:defRPr/>
              </a:pPr>
              <a:t>68</a:t>
            </a:fld>
            <a:endParaRPr lang="zh-CN" altLang="en-US"/>
          </a:p>
        </p:txBody>
      </p:sp>
    </p:spTree>
    <p:extLst>
      <p:ext uri="{BB962C8B-B14F-4D97-AF65-F5344CB8AC3E}">
        <p14:creationId xmlns:p14="http://schemas.microsoft.com/office/powerpoint/2010/main" val="296736972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4"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93220" y="1222432"/>
            <a:ext cx="3772443" cy="4116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4675"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XC01-3-02 </a:t>
            </a:r>
            <a:r>
              <a:rPr lang="zh-CN" altLang="en-US" sz="1200" b="1" dirty="0">
                <a:latin typeface="微软雅黑" pitchFamily="34" charset="-122"/>
                <a:ea typeface="微软雅黑" pitchFamily="34" charset="-122"/>
              </a:rPr>
              <a:t>万花筒</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284676" name="TextBox 17"/>
          <p:cNvSpPr txBox="1">
            <a:spLocks noChangeArrowheads="1"/>
          </p:cNvSpPr>
          <p:nvPr/>
        </p:nvSpPr>
        <p:spPr bwMode="auto">
          <a:xfrm>
            <a:off x="4789198" y="499628"/>
            <a:ext cx="4022220" cy="160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这是一个可以亲子互动的展项。万花筒内部是由三面相交成</a:t>
            </a:r>
            <a:r>
              <a:rPr lang="en-US" altLang="en-US" sz="1100">
                <a:latin typeface="微软雅黑" pitchFamily="34" charset="-122"/>
                <a:ea typeface="微软雅黑" pitchFamily="34" charset="-122"/>
              </a:rPr>
              <a:t>60</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角的镜子组成的。由于光的反射，图案在镜子之间来回反射，映衬出无限多对称的图象来。设置万花筒和可旋转罗盘，儿童通过观察孔观察，首先看到的是静止的图案；当儿童转动罗盘时，同时从观察孔里看进去，就会出现一幅幅对称图画，并且随着转动会出现不同的图案。 </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284677" name="TextBox 19"/>
          <p:cNvSpPr txBox="1">
            <a:spLocks noChangeArrowheads="1"/>
          </p:cNvSpPr>
          <p:nvPr/>
        </p:nvSpPr>
        <p:spPr bwMode="auto">
          <a:xfrm>
            <a:off x="4816347" y="3059679"/>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p>
        </p:txBody>
      </p:sp>
      <p:sp>
        <p:nvSpPr>
          <p:cNvPr id="284678" name="TextBox 21"/>
          <p:cNvSpPr txBox="1">
            <a:spLocks noChangeArrowheads="1"/>
          </p:cNvSpPr>
          <p:nvPr/>
        </p:nvSpPr>
        <p:spPr bwMode="auto">
          <a:xfrm>
            <a:off x="252492" y="5101385"/>
            <a:ext cx="2208624"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8468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8468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8468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284683" name="TextBox 64"/>
          <p:cNvSpPr txBox="1">
            <a:spLocks noChangeArrowheads="1"/>
          </p:cNvSpPr>
          <p:nvPr/>
        </p:nvSpPr>
        <p:spPr bwMode="auto">
          <a:xfrm>
            <a:off x="4816347" y="2359913"/>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万花筒的原理在于光的反射，而镜子就是利用光的反射来成像的。</a:t>
            </a:r>
            <a:endParaRPr lang="en-US" altLang="zh-CN" sz="110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a:latin typeface="微软雅黑" pitchFamily="34" charset="-122"/>
              <a:ea typeface="微软雅黑" pitchFamily="34" charset="-122"/>
              <a:sym typeface="微软雅黑" pitchFamily="34" charset="-122"/>
            </a:endParaRPr>
          </a:p>
        </p:txBody>
      </p:sp>
      <p:sp>
        <p:nvSpPr>
          <p:cNvPr id="284684"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284685" name="TextBox 14"/>
          <p:cNvSpPr txBox="1">
            <a:spLocks noChangeArrowheads="1"/>
          </p:cNvSpPr>
          <p:nvPr/>
        </p:nvSpPr>
        <p:spPr bwMode="auto">
          <a:xfrm>
            <a:off x="4816347" y="3667295"/>
            <a:ext cx="3970636" cy="112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、儿童通过观察孔观察，首先看到的是静止的图案；</a:t>
            </a:r>
            <a:endParaRPr lang="en-US" altLang="zh-CN" sz="1100">
              <a:latin typeface="微软雅黑" pitchFamily="34" charset="-122"/>
              <a:ea typeface="微软雅黑" pitchFamily="34" charset="-122"/>
            </a:endParaRPr>
          </a:p>
          <a:p>
            <a:pPr eaLnBrk="1" hangingPunct="1">
              <a:lnSpc>
                <a:spcPct val="150000"/>
              </a:lnSpc>
            </a:pPr>
            <a:r>
              <a:rPr lang="en-US" altLang="en-US" sz="1100">
                <a:latin typeface="微软雅黑" pitchFamily="34" charset="-122"/>
                <a:ea typeface="微软雅黑" pitchFamily="34" charset="-122"/>
              </a:rPr>
              <a:t>2</a:t>
            </a:r>
            <a:r>
              <a:rPr lang="zh-CN" altLang="en-US" sz="1100">
                <a:latin typeface="微软雅黑" pitchFamily="34" charset="-122"/>
                <a:ea typeface="微软雅黑" pitchFamily="34" charset="-122"/>
              </a:rPr>
              <a:t>、转动转轮，同时从观察孔里看进去，就会出现一幅幅动态的对称图画，并且随着转动会出现另一种不同的图案。</a:t>
            </a:r>
            <a:endParaRPr lang="en-US" altLang="zh-CN" sz="1100">
              <a:latin typeface="微软雅黑" pitchFamily="34" charset="-122"/>
              <a:ea typeface="微软雅黑" pitchFamily="34" charset="-122"/>
            </a:endParaRPr>
          </a:p>
        </p:txBody>
      </p:sp>
      <p:sp>
        <p:nvSpPr>
          <p:cNvPr id="284686"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84690"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8469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84693" name="图片 24" descr="1.jpg"/>
          <p:cNvPicPr>
            <a:picLocks noChangeAspect="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1954915" y="621056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84697"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 name="灯片编号占位符 29"/>
          <p:cNvSpPr>
            <a:spLocks noGrp="1"/>
          </p:cNvSpPr>
          <p:nvPr>
            <p:ph type="sldNum" sz="quarter" idx="12"/>
          </p:nvPr>
        </p:nvSpPr>
        <p:spPr/>
        <p:txBody>
          <a:bodyPr/>
          <a:lstStyle/>
          <a:p>
            <a:pPr>
              <a:defRPr/>
            </a:pPr>
            <a:fld id="{6C9F6B59-8183-43F4-B8E2-88326EEFF2D3}" type="slidenum">
              <a:rPr lang="zh-CN" altLang="en-US"/>
              <a:pPr>
                <a:defRPr/>
              </a:pPr>
              <a:t>69</a:t>
            </a:fld>
            <a:endParaRPr lang="zh-CN" altLang="en-US"/>
          </a:p>
        </p:txBody>
      </p:sp>
    </p:spTree>
    <p:extLst>
      <p:ext uri="{BB962C8B-B14F-4D97-AF65-F5344CB8AC3E}">
        <p14:creationId xmlns:p14="http://schemas.microsoft.com/office/powerpoint/2010/main" val="42684209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754" name="Picture 6" descr="C:\Documents and Settings\Administrator\Application Data\Tencent\Users\128969088\QQ\WinTemp\RichOle\XR@{X_)RB7JPZ)QXNSV]V[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46655" y="3282856"/>
            <a:ext cx="1926267" cy="2515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55" name="Picture 6" descr="C:\Documents and Settings\Administrator\Application Data\Tencent\Users\128969088\QQ\WinTemp\RichOle\XR@{X_)RB7JPZ)QXNSV]V[N.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429429" y="944541"/>
            <a:ext cx="2051155" cy="1889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2756" name="Picture 6" descr="C:\Documents and Settings\Administrator\Application Data\Tencent\Users\128969088\QQ\WinTemp\RichOle\XR@{X_)RB7JPZ)QXNSV]V[N.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75130" y="3269897"/>
            <a:ext cx="2100025" cy="2528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02758"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0275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761"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02762" name="组合 54"/>
          <p:cNvGrpSpPr>
            <a:grpSpLocks/>
          </p:cNvGrpSpPr>
          <p:nvPr/>
        </p:nvGrpSpPr>
        <p:grpSpPr bwMode="auto">
          <a:xfrm>
            <a:off x="3895508" y="4094930"/>
            <a:ext cx="183728" cy="1612631"/>
            <a:chOff x="604292" y="4633914"/>
            <a:chExt cx="214858" cy="1546225"/>
          </a:xfrm>
        </p:grpSpPr>
        <p:cxnSp>
          <p:nvCxnSpPr>
            <p:cNvPr id="202788"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2789" name="TextBox 76"/>
            <p:cNvSpPr txBox="1">
              <a:spLocks noChangeArrowheads="1"/>
            </p:cNvSpPr>
            <p:nvPr/>
          </p:nvSpPr>
          <p:spPr bwMode="auto">
            <a:xfrm rot="5400000">
              <a:off x="542130" y="5320172"/>
              <a:ext cx="322263"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2550</a:t>
              </a:r>
            </a:p>
          </p:txBody>
        </p:sp>
      </p:grpSp>
      <p:sp>
        <p:nvSpPr>
          <p:cNvPr id="202763" name="TextBox 100"/>
          <p:cNvSpPr txBox="1">
            <a:spLocks noChangeArrowheads="1"/>
          </p:cNvSpPr>
          <p:nvPr/>
        </p:nvSpPr>
        <p:spPr bwMode="auto">
          <a:xfrm>
            <a:off x="7206873" y="453120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02764" name="TextBox 100"/>
          <p:cNvSpPr txBox="1">
            <a:spLocks noChangeArrowheads="1"/>
          </p:cNvSpPr>
          <p:nvPr/>
        </p:nvSpPr>
        <p:spPr bwMode="auto">
          <a:xfrm>
            <a:off x="2167900" y="2945930"/>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02765" name="TextBox 100"/>
          <p:cNvSpPr txBox="1">
            <a:spLocks noChangeArrowheads="1"/>
          </p:cNvSpPr>
          <p:nvPr/>
        </p:nvSpPr>
        <p:spPr bwMode="auto">
          <a:xfrm>
            <a:off x="4643948" y="600416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02766" name="TextBox 100"/>
          <p:cNvSpPr txBox="1">
            <a:spLocks noChangeArrowheads="1"/>
          </p:cNvSpPr>
          <p:nvPr/>
        </p:nvSpPr>
        <p:spPr bwMode="auto">
          <a:xfrm>
            <a:off x="2167900" y="600416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0276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202768" name="组合 55"/>
          <p:cNvGrpSpPr>
            <a:grpSpLocks/>
          </p:cNvGrpSpPr>
          <p:nvPr/>
        </p:nvGrpSpPr>
        <p:grpSpPr bwMode="auto">
          <a:xfrm>
            <a:off x="1832601" y="5809793"/>
            <a:ext cx="1305898" cy="305401"/>
            <a:chOff x="1317625" y="6399213"/>
            <a:chExt cx="1466850" cy="334887"/>
          </a:xfrm>
        </p:grpSpPr>
        <p:sp>
          <p:nvSpPr>
            <p:cNvPr id="202786" name="TextBox 88"/>
            <p:cNvSpPr txBox="1">
              <a:spLocks noChangeArrowheads="1"/>
            </p:cNvSpPr>
            <p:nvPr/>
          </p:nvSpPr>
          <p:spPr bwMode="auto">
            <a:xfrm>
              <a:off x="1895632" y="6413500"/>
              <a:ext cx="345897" cy="32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cxnSp>
          <p:nvCxnSpPr>
            <p:cNvPr id="202787"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pic>
        <p:nvPicPr>
          <p:cNvPr id="202769" name="Picture 6" descr="C:\Documents and Settings\Administrator\Application Data\Tencent\Users\128969088\QQ\WinTemp\RichOle\XR@{X_)RB7JPZ)QXNSV]V[N.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10028" y="596098"/>
            <a:ext cx="2754331" cy="3465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2770" name="组合 54"/>
          <p:cNvGrpSpPr>
            <a:grpSpLocks/>
          </p:cNvGrpSpPr>
          <p:nvPr/>
        </p:nvGrpSpPr>
        <p:grpSpPr bwMode="auto">
          <a:xfrm>
            <a:off x="1188689" y="4535524"/>
            <a:ext cx="183727" cy="1172037"/>
            <a:chOff x="604293" y="4633914"/>
            <a:chExt cx="214857" cy="1546225"/>
          </a:xfrm>
        </p:grpSpPr>
        <p:cxnSp>
          <p:nvCxnSpPr>
            <p:cNvPr id="202784"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2785" name="TextBox 76"/>
            <p:cNvSpPr txBox="1">
              <a:spLocks noChangeArrowheads="1"/>
            </p:cNvSpPr>
            <p:nvPr/>
          </p:nvSpPr>
          <p:spPr bwMode="auto">
            <a:xfrm rot="5400000">
              <a:off x="482620" y="5306233"/>
              <a:ext cx="441286"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1850</a:t>
              </a:r>
            </a:p>
          </p:txBody>
        </p:sp>
      </p:grpSp>
      <p:grpSp>
        <p:nvGrpSpPr>
          <p:cNvPr id="202771" name="组合 54"/>
          <p:cNvGrpSpPr>
            <a:grpSpLocks/>
          </p:cNvGrpSpPr>
          <p:nvPr/>
        </p:nvGrpSpPr>
        <p:grpSpPr bwMode="auto">
          <a:xfrm>
            <a:off x="995926" y="3331811"/>
            <a:ext cx="183727" cy="2375750"/>
            <a:chOff x="604293" y="4633914"/>
            <a:chExt cx="214857" cy="1546225"/>
          </a:xfrm>
        </p:grpSpPr>
        <p:cxnSp>
          <p:nvCxnSpPr>
            <p:cNvPr id="202782"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2783" name="TextBox 76"/>
            <p:cNvSpPr txBox="1">
              <a:spLocks noChangeArrowheads="1"/>
            </p:cNvSpPr>
            <p:nvPr/>
          </p:nvSpPr>
          <p:spPr bwMode="auto">
            <a:xfrm rot="5400000">
              <a:off x="542131" y="5320172"/>
              <a:ext cx="322263"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3750</a:t>
              </a:r>
            </a:p>
          </p:txBody>
        </p:sp>
      </p:grpSp>
      <p:grpSp>
        <p:nvGrpSpPr>
          <p:cNvPr id="202772" name="组合 55"/>
          <p:cNvGrpSpPr>
            <a:grpSpLocks/>
          </p:cNvGrpSpPr>
          <p:nvPr/>
        </p:nvGrpSpPr>
        <p:grpSpPr bwMode="auto">
          <a:xfrm>
            <a:off x="4204123" y="5809793"/>
            <a:ext cx="1333048" cy="305401"/>
            <a:chOff x="1317625" y="6399213"/>
            <a:chExt cx="1466850" cy="334887"/>
          </a:xfrm>
        </p:grpSpPr>
        <p:sp>
          <p:nvSpPr>
            <p:cNvPr id="202780" name="TextBox 88"/>
            <p:cNvSpPr txBox="1">
              <a:spLocks noChangeArrowheads="1"/>
            </p:cNvSpPr>
            <p:nvPr/>
          </p:nvSpPr>
          <p:spPr bwMode="auto">
            <a:xfrm>
              <a:off x="1895631" y="6413500"/>
              <a:ext cx="345897" cy="32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cxnSp>
          <p:nvCxnSpPr>
            <p:cNvPr id="202781"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2773" name="组合 55"/>
          <p:cNvGrpSpPr>
            <a:grpSpLocks/>
          </p:cNvGrpSpPr>
          <p:nvPr/>
        </p:nvGrpSpPr>
        <p:grpSpPr bwMode="auto">
          <a:xfrm>
            <a:off x="1832601" y="2644995"/>
            <a:ext cx="1305898" cy="305297"/>
            <a:chOff x="1317625" y="6399213"/>
            <a:chExt cx="1466850" cy="337452"/>
          </a:xfrm>
        </p:grpSpPr>
        <p:sp>
          <p:nvSpPr>
            <p:cNvPr id="202778" name="TextBox 88"/>
            <p:cNvSpPr txBox="1">
              <a:spLocks noChangeArrowheads="1"/>
            </p:cNvSpPr>
            <p:nvPr/>
          </p:nvSpPr>
          <p:spPr bwMode="auto">
            <a:xfrm>
              <a:off x="1895632" y="6413500"/>
              <a:ext cx="345897"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cxnSp>
          <p:nvCxnSpPr>
            <p:cNvPr id="202779"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02774" name="组合 54"/>
          <p:cNvGrpSpPr>
            <a:grpSpLocks/>
          </p:cNvGrpSpPr>
          <p:nvPr/>
        </p:nvGrpSpPr>
        <p:grpSpPr bwMode="auto">
          <a:xfrm>
            <a:off x="3381489" y="1002135"/>
            <a:ext cx="194235" cy="1375056"/>
            <a:chOff x="819150" y="4633914"/>
            <a:chExt cx="226750" cy="1546225"/>
          </a:xfrm>
        </p:grpSpPr>
        <p:cxnSp>
          <p:nvCxnSpPr>
            <p:cNvPr id="202776"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02777" name="TextBox 76"/>
            <p:cNvSpPr txBox="1">
              <a:spLocks noChangeArrowheads="1"/>
            </p:cNvSpPr>
            <p:nvPr/>
          </p:nvSpPr>
          <p:spPr bwMode="auto">
            <a:xfrm rot="5400000">
              <a:off x="753779" y="5303701"/>
              <a:ext cx="386646" cy="197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grpSp>
      <p:sp>
        <p:nvSpPr>
          <p:cNvPr id="42" name="灯片编号占位符 41"/>
          <p:cNvSpPr>
            <a:spLocks noGrp="1"/>
          </p:cNvSpPr>
          <p:nvPr>
            <p:ph type="sldNum" sz="quarter" idx="12"/>
          </p:nvPr>
        </p:nvSpPr>
        <p:spPr/>
        <p:txBody>
          <a:bodyPr/>
          <a:lstStyle/>
          <a:p>
            <a:pPr>
              <a:defRPr/>
            </a:pPr>
            <a:fld id="{4DCFA85F-C7D0-439D-BD90-7B74F8D1ADE8}" type="slidenum">
              <a:rPr lang="zh-CN" altLang="en-US"/>
              <a:pPr>
                <a:defRPr/>
              </a:pPr>
              <a:t>7</a:t>
            </a:fld>
            <a:endParaRPr lang="zh-CN" altLang="en-US"/>
          </a:p>
        </p:txBody>
      </p:sp>
    </p:spTree>
    <p:extLst>
      <p:ext uri="{BB962C8B-B14F-4D97-AF65-F5344CB8AC3E}">
        <p14:creationId xmlns:p14="http://schemas.microsoft.com/office/powerpoint/2010/main" val="256365681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8569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85700" name="TextBox 61"/>
          <p:cNvSpPr txBox="1">
            <a:spLocks noChangeArrowheads="1"/>
          </p:cNvSpPr>
          <p:nvPr/>
        </p:nvSpPr>
        <p:spPr bwMode="auto">
          <a:xfrm>
            <a:off x="219912" y="499629"/>
            <a:ext cx="7495360" cy="734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dirty="0">
                <a:latin typeface="微软雅黑" pitchFamily="34" charset="-122"/>
                <a:ea typeface="微软雅黑" pitchFamily="34" charset="-122"/>
              </a:rPr>
              <a:t>展品</a:t>
            </a:r>
            <a:r>
              <a:rPr lang="en-US" altLang="zh-CN" sz="1100" b="1" dirty="0">
                <a:latin typeface="微软雅黑" pitchFamily="34" charset="-122"/>
                <a:ea typeface="微软雅黑" pitchFamily="34" charset="-122"/>
              </a:rPr>
              <a:t>/</a:t>
            </a:r>
            <a:r>
              <a:rPr lang="zh-CN" altLang="en-US" sz="1100" b="1" dirty="0">
                <a:latin typeface="微软雅黑" pitchFamily="34" charset="-122"/>
                <a:ea typeface="微软雅黑" pitchFamily="34" charset="-122"/>
              </a:rPr>
              <a:t>展项三视及尺寸图</a:t>
            </a:r>
            <a:r>
              <a:rPr lang="zh-CN" altLang="en-US" sz="1100" b="1" dirty="0" smtClean="0">
                <a:latin typeface="微软雅黑" pitchFamily="34" charset="-122"/>
                <a:ea typeface="微软雅黑" pitchFamily="34" charset="-122"/>
              </a:rPr>
              <a:t>：</a:t>
            </a:r>
            <a:endParaRPr lang="en-US" altLang="zh-CN" sz="1100" b="1" dirty="0" smtClean="0">
              <a:latin typeface="微软雅黑" pitchFamily="34" charset="-122"/>
              <a:ea typeface="微软雅黑" pitchFamily="34" charset="-122"/>
            </a:endParaRPr>
          </a:p>
          <a:p>
            <a:pPr eaLnBrk="1" hangingPunct="1"/>
            <a:endParaRPr lang="en-US" altLang="zh-CN" sz="1100" b="1" dirty="0" smtClean="0">
              <a:latin typeface="微软雅黑" pitchFamily="34" charset="-122"/>
              <a:ea typeface="微软雅黑" pitchFamily="34" charset="-122"/>
            </a:endParaRPr>
          </a:p>
          <a:p>
            <a:pPr eaLnBrk="1" hangingPunct="1"/>
            <a:r>
              <a:rPr lang="zh-CN" altLang="en-US" sz="1100" b="1" dirty="0" smtClean="0">
                <a:solidFill>
                  <a:srgbClr val="FF0000"/>
                </a:solidFill>
                <a:latin typeface="微软雅黑" pitchFamily="34" charset="-122"/>
                <a:ea typeface="微软雅黑" pitchFamily="34" charset="-122"/>
              </a:rPr>
              <a:t>特别备注：以下初设效果图所示展品下部钢制支架不够牢固，请展品深化设计单位注意深化设计时做加固处理，并增加地面钢板底座。</a:t>
            </a:r>
            <a:endParaRPr lang="zh-CN" altLang="en-US" sz="1100" b="1" dirty="0">
              <a:solidFill>
                <a:srgbClr val="FF0000"/>
              </a:solidFill>
              <a:latin typeface="微软雅黑" pitchFamily="34" charset="-122"/>
              <a:ea typeface="微软雅黑" pitchFamily="34" charset="-122"/>
            </a:endParaRP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5702"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85703" name="TextBox 100"/>
          <p:cNvSpPr txBox="1">
            <a:spLocks noChangeArrowheads="1"/>
          </p:cNvSpPr>
          <p:nvPr/>
        </p:nvSpPr>
        <p:spPr bwMode="auto">
          <a:xfrm>
            <a:off x="7430858" y="453120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285704" name="TextBox 100"/>
          <p:cNvSpPr txBox="1">
            <a:spLocks noChangeArrowheads="1"/>
          </p:cNvSpPr>
          <p:nvPr/>
        </p:nvSpPr>
        <p:spPr bwMode="auto">
          <a:xfrm>
            <a:off x="2014504" y="3246860"/>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85705" name="TextBox 100"/>
          <p:cNvSpPr txBox="1">
            <a:spLocks noChangeArrowheads="1"/>
          </p:cNvSpPr>
          <p:nvPr/>
        </p:nvSpPr>
        <p:spPr bwMode="auto">
          <a:xfrm>
            <a:off x="2014504" y="608048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85706" name="TextBox 100"/>
          <p:cNvSpPr txBox="1">
            <a:spLocks noChangeArrowheads="1"/>
          </p:cNvSpPr>
          <p:nvPr/>
        </p:nvSpPr>
        <p:spPr bwMode="auto">
          <a:xfrm>
            <a:off x="4657522" y="600416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28570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85708"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103241" y="1288665"/>
            <a:ext cx="2784196" cy="3038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09"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35760" y="3737847"/>
            <a:ext cx="2466545" cy="1965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5710" name="组合 55"/>
          <p:cNvGrpSpPr>
            <a:grpSpLocks/>
          </p:cNvGrpSpPr>
          <p:nvPr/>
        </p:nvGrpSpPr>
        <p:grpSpPr bwMode="auto">
          <a:xfrm>
            <a:off x="1038474" y="5696037"/>
            <a:ext cx="992319" cy="169261"/>
            <a:chOff x="1317625" y="6413479"/>
            <a:chExt cx="1466850" cy="186107"/>
          </a:xfrm>
        </p:grpSpPr>
        <p:sp>
          <p:nvSpPr>
            <p:cNvPr id="285741" name="TextBox 88"/>
            <p:cNvSpPr txBox="1">
              <a:spLocks noChangeArrowheads="1"/>
            </p:cNvSpPr>
            <p:nvPr/>
          </p:nvSpPr>
          <p:spPr bwMode="auto">
            <a:xfrm>
              <a:off x="1835248" y="6413479"/>
              <a:ext cx="782722" cy="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cxnSp>
          <p:nvCxnSpPr>
            <p:cNvPr id="285742"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pic>
        <p:nvPicPr>
          <p:cNvPr id="285711"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282857" y="3737847"/>
            <a:ext cx="1259743" cy="198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2"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24900" y="1605432"/>
            <a:ext cx="2482834" cy="1350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5713" name="组合 55"/>
          <p:cNvGrpSpPr>
            <a:grpSpLocks/>
          </p:cNvGrpSpPr>
          <p:nvPr/>
        </p:nvGrpSpPr>
        <p:grpSpPr bwMode="auto">
          <a:xfrm rot="5400000">
            <a:off x="1587092" y="4974998"/>
            <a:ext cx="1226751" cy="169261"/>
            <a:chOff x="1317625" y="6406602"/>
            <a:chExt cx="1466850" cy="197398"/>
          </a:xfrm>
        </p:grpSpPr>
        <p:sp>
          <p:nvSpPr>
            <p:cNvPr id="285739" name="TextBox 88"/>
            <p:cNvSpPr txBox="1">
              <a:spLocks noChangeArrowheads="1"/>
            </p:cNvSpPr>
            <p:nvPr/>
          </p:nvSpPr>
          <p:spPr bwMode="auto">
            <a:xfrm>
              <a:off x="1835249" y="6406602"/>
              <a:ext cx="782722"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285740"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4" name="组合 55"/>
          <p:cNvGrpSpPr>
            <a:grpSpLocks/>
          </p:cNvGrpSpPr>
          <p:nvPr/>
        </p:nvGrpSpPr>
        <p:grpSpPr bwMode="auto">
          <a:xfrm rot="5400000">
            <a:off x="37242" y="4744623"/>
            <a:ext cx="1687503" cy="169261"/>
            <a:chOff x="1317625" y="6406603"/>
            <a:chExt cx="1466850" cy="197398"/>
          </a:xfrm>
        </p:grpSpPr>
        <p:sp>
          <p:nvSpPr>
            <p:cNvPr id="285737" name="TextBox 88"/>
            <p:cNvSpPr txBox="1">
              <a:spLocks noChangeArrowheads="1"/>
            </p:cNvSpPr>
            <p:nvPr/>
          </p:nvSpPr>
          <p:spPr bwMode="auto">
            <a:xfrm>
              <a:off x="1835249" y="6406603"/>
              <a:ext cx="782722"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cxnSp>
          <p:nvCxnSpPr>
            <p:cNvPr id="285738"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5" name="组合 55"/>
          <p:cNvGrpSpPr>
            <a:grpSpLocks/>
          </p:cNvGrpSpPr>
          <p:nvPr/>
        </p:nvGrpSpPr>
        <p:grpSpPr bwMode="auto">
          <a:xfrm rot="5400000">
            <a:off x="3835423" y="4324187"/>
            <a:ext cx="835112" cy="169261"/>
            <a:chOff x="1317625" y="6406603"/>
            <a:chExt cx="1466850" cy="197398"/>
          </a:xfrm>
        </p:grpSpPr>
        <p:sp>
          <p:nvSpPr>
            <p:cNvPr id="285735" name="TextBox 88"/>
            <p:cNvSpPr txBox="1">
              <a:spLocks noChangeArrowheads="1"/>
            </p:cNvSpPr>
            <p:nvPr/>
          </p:nvSpPr>
          <p:spPr bwMode="auto">
            <a:xfrm>
              <a:off x="1835250" y="6406603"/>
              <a:ext cx="782720"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285736"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6" name="组合 55"/>
          <p:cNvGrpSpPr>
            <a:grpSpLocks/>
          </p:cNvGrpSpPr>
          <p:nvPr/>
        </p:nvGrpSpPr>
        <p:grpSpPr bwMode="auto">
          <a:xfrm rot="5400000">
            <a:off x="3097515" y="4332826"/>
            <a:ext cx="1290104" cy="169261"/>
            <a:chOff x="1317625" y="6406602"/>
            <a:chExt cx="1466850" cy="197398"/>
          </a:xfrm>
        </p:grpSpPr>
        <p:sp>
          <p:nvSpPr>
            <p:cNvPr id="285733" name="TextBox 88"/>
            <p:cNvSpPr txBox="1">
              <a:spLocks noChangeArrowheads="1"/>
            </p:cNvSpPr>
            <p:nvPr/>
          </p:nvSpPr>
          <p:spPr bwMode="auto">
            <a:xfrm>
              <a:off x="1835249" y="6406602"/>
              <a:ext cx="782721"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285734"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7" name="组合 55"/>
          <p:cNvGrpSpPr>
            <a:grpSpLocks/>
          </p:cNvGrpSpPr>
          <p:nvPr/>
        </p:nvGrpSpPr>
        <p:grpSpPr bwMode="auto">
          <a:xfrm>
            <a:off x="4485121" y="5696037"/>
            <a:ext cx="841639" cy="169261"/>
            <a:chOff x="1317625" y="6413479"/>
            <a:chExt cx="1466850" cy="186107"/>
          </a:xfrm>
        </p:grpSpPr>
        <p:sp>
          <p:nvSpPr>
            <p:cNvPr id="285731" name="TextBox 88"/>
            <p:cNvSpPr txBox="1">
              <a:spLocks noChangeArrowheads="1"/>
            </p:cNvSpPr>
            <p:nvPr/>
          </p:nvSpPr>
          <p:spPr bwMode="auto">
            <a:xfrm>
              <a:off x="1835248" y="6413479"/>
              <a:ext cx="782722" cy="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880</a:t>
              </a:r>
            </a:p>
          </p:txBody>
        </p:sp>
        <p:cxnSp>
          <p:nvCxnSpPr>
            <p:cNvPr id="285732"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8" name="组合 55"/>
          <p:cNvGrpSpPr>
            <a:grpSpLocks/>
          </p:cNvGrpSpPr>
          <p:nvPr/>
        </p:nvGrpSpPr>
        <p:grpSpPr bwMode="auto">
          <a:xfrm>
            <a:off x="1038474" y="2845136"/>
            <a:ext cx="992319" cy="169261"/>
            <a:chOff x="1317625" y="6413479"/>
            <a:chExt cx="1466850" cy="186107"/>
          </a:xfrm>
        </p:grpSpPr>
        <p:sp>
          <p:nvSpPr>
            <p:cNvPr id="285729" name="TextBox 88"/>
            <p:cNvSpPr txBox="1">
              <a:spLocks noChangeArrowheads="1"/>
            </p:cNvSpPr>
            <p:nvPr/>
          </p:nvSpPr>
          <p:spPr bwMode="auto">
            <a:xfrm>
              <a:off x="1835248" y="6413479"/>
              <a:ext cx="782722" cy="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cxnSp>
          <p:nvCxnSpPr>
            <p:cNvPr id="285730"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19" name="组合 55"/>
          <p:cNvGrpSpPr>
            <a:grpSpLocks/>
          </p:cNvGrpSpPr>
          <p:nvPr/>
        </p:nvGrpSpPr>
        <p:grpSpPr bwMode="auto">
          <a:xfrm rot="5400000">
            <a:off x="526462" y="2198970"/>
            <a:ext cx="719924" cy="169261"/>
            <a:chOff x="1317625" y="6406602"/>
            <a:chExt cx="1466850" cy="197398"/>
          </a:xfrm>
        </p:grpSpPr>
        <p:sp>
          <p:nvSpPr>
            <p:cNvPr id="285727" name="TextBox 88"/>
            <p:cNvSpPr txBox="1">
              <a:spLocks noChangeArrowheads="1"/>
            </p:cNvSpPr>
            <p:nvPr/>
          </p:nvSpPr>
          <p:spPr bwMode="auto">
            <a:xfrm>
              <a:off x="1835248" y="6406602"/>
              <a:ext cx="782720"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690</a:t>
              </a:r>
            </a:p>
          </p:txBody>
        </p:sp>
        <p:cxnSp>
          <p:nvCxnSpPr>
            <p:cNvPr id="285728"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20" name="组合 55"/>
          <p:cNvGrpSpPr>
            <a:grpSpLocks/>
          </p:cNvGrpSpPr>
          <p:nvPr/>
        </p:nvGrpSpPr>
        <p:grpSpPr bwMode="auto">
          <a:xfrm rot="5400000">
            <a:off x="3097515" y="2201850"/>
            <a:ext cx="1290104" cy="169261"/>
            <a:chOff x="1317625" y="6406602"/>
            <a:chExt cx="1466850" cy="197398"/>
          </a:xfrm>
        </p:grpSpPr>
        <p:sp>
          <p:nvSpPr>
            <p:cNvPr id="285725" name="TextBox 88"/>
            <p:cNvSpPr txBox="1">
              <a:spLocks noChangeArrowheads="1"/>
            </p:cNvSpPr>
            <p:nvPr/>
          </p:nvSpPr>
          <p:spPr bwMode="auto">
            <a:xfrm>
              <a:off x="1835249" y="6406602"/>
              <a:ext cx="782721" cy="197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285726"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285721" name="组合 55"/>
          <p:cNvGrpSpPr>
            <a:grpSpLocks/>
          </p:cNvGrpSpPr>
          <p:nvPr/>
        </p:nvGrpSpPr>
        <p:grpSpPr bwMode="auto">
          <a:xfrm>
            <a:off x="2026721" y="2845136"/>
            <a:ext cx="1394134" cy="169261"/>
            <a:chOff x="1317625" y="6413479"/>
            <a:chExt cx="1466850" cy="186107"/>
          </a:xfrm>
        </p:grpSpPr>
        <p:sp>
          <p:nvSpPr>
            <p:cNvPr id="285723" name="TextBox 88"/>
            <p:cNvSpPr txBox="1">
              <a:spLocks noChangeArrowheads="1"/>
            </p:cNvSpPr>
            <p:nvPr/>
          </p:nvSpPr>
          <p:spPr bwMode="auto">
            <a:xfrm>
              <a:off x="1835248" y="6413479"/>
              <a:ext cx="782722" cy="18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1400</a:t>
              </a:r>
            </a:p>
          </p:txBody>
        </p:sp>
        <p:cxnSp>
          <p:nvCxnSpPr>
            <p:cNvPr id="285724" name="直接箭头连接符 87"/>
            <p:cNvCxnSpPr>
              <a:cxnSpLocks noChangeShapeType="1"/>
            </p:cNvCxnSpPr>
            <p:nvPr/>
          </p:nvCxnSpPr>
          <p:spPr bwMode="auto">
            <a:xfrm rot="10800000">
              <a:off x="1317625" y="6584986"/>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50" name="灯片编号占位符 49"/>
          <p:cNvSpPr>
            <a:spLocks noGrp="1"/>
          </p:cNvSpPr>
          <p:nvPr>
            <p:ph type="sldNum" sz="quarter" idx="12"/>
          </p:nvPr>
        </p:nvSpPr>
        <p:spPr/>
        <p:txBody>
          <a:bodyPr/>
          <a:lstStyle/>
          <a:p>
            <a:pPr>
              <a:defRPr/>
            </a:pPr>
            <a:fld id="{013D5FED-6002-4E0B-AB1C-D61E680437AD}" type="slidenum">
              <a:rPr lang="zh-CN" altLang="en-US"/>
              <a:pPr>
                <a:defRPr/>
              </a:pPr>
              <a:t>70</a:t>
            </a:fld>
            <a:endParaRPr lang="zh-CN" altLang="en-US"/>
          </a:p>
        </p:txBody>
      </p:sp>
    </p:spTree>
    <p:extLst>
      <p:ext uri="{BB962C8B-B14F-4D97-AF65-F5344CB8AC3E}">
        <p14:creationId xmlns:p14="http://schemas.microsoft.com/office/powerpoint/2010/main" val="475188624"/>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86723" name="TextBox 47"/>
          <p:cNvSpPr txBox="1">
            <a:spLocks noChangeArrowheads="1"/>
          </p:cNvSpPr>
          <p:nvPr/>
        </p:nvSpPr>
        <p:spPr bwMode="auto">
          <a:xfrm>
            <a:off x="479192" y="1700462"/>
            <a:ext cx="378330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86724"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8672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8672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8672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8672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86733" name="TextBox 33"/>
          <p:cNvSpPr txBox="1">
            <a:spLocks noChangeArrowheads="1"/>
          </p:cNvSpPr>
          <p:nvPr/>
        </p:nvSpPr>
        <p:spPr bwMode="auto">
          <a:xfrm>
            <a:off x="495481" y="1907800"/>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86734" name="TextBox 34"/>
          <p:cNvSpPr txBox="1">
            <a:spLocks noChangeArrowheads="1"/>
          </p:cNvSpPr>
          <p:nvPr/>
        </p:nvSpPr>
        <p:spPr bwMode="auto">
          <a:xfrm>
            <a:off x="495481" y="269539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86735" name="TextBox 35"/>
          <p:cNvSpPr txBox="1">
            <a:spLocks noChangeArrowheads="1"/>
          </p:cNvSpPr>
          <p:nvPr/>
        </p:nvSpPr>
        <p:spPr bwMode="auto">
          <a:xfrm>
            <a:off x="495481" y="2928652"/>
            <a:ext cx="8648519"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86736" name="TextBox 15"/>
          <p:cNvSpPr txBox="1">
            <a:spLocks noChangeArrowheads="1"/>
          </p:cNvSpPr>
          <p:nvPr/>
        </p:nvSpPr>
        <p:spPr bwMode="auto">
          <a:xfrm>
            <a:off x="504983" y="3711931"/>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50KG/</a:t>
            </a:r>
            <a:r>
              <a:rPr lang="en-US" altLang="zh-CN" sz="1100">
                <a:latin typeface="Calibri" pitchFamily="34" charset="0"/>
              </a:rPr>
              <a:t> </a:t>
            </a:r>
            <a:r>
              <a:rPr lang="en-US" altLang="zh-CN" sz="1100">
                <a:latin typeface="微软雅黑" pitchFamily="34" charset="-122"/>
                <a:ea typeface="微软雅黑" pitchFamily="34" charset="-122"/>
              </a:rPr>
              <a:t>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73FEB96B-7C9E-4E40-8EBC-33C0A4E8953E}" type="slidenum">
              <a:rPr lang="zh-CN" altLang="en-US"/>
              <a:pPr>
                <a:defRPr/>
              </a:pPr>
              <a:t>71</a:t>
            </a:fld>
            <a:endParaRPr lang="zh-CN" altLang="en-US"/>
          </a:p>
        </p:txBody>
      </p:sp>
    </p:spTree>
    <p:extLst>
      <p:ext uri="{BB962C8B-B14F-4D97-AF65-F5344CB8AC3E}">
        <p14:creationId xmlns:p14="http://schemas.microsoft.com/office/powerpoint/2010/main" val="13165201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TextBox 57"/>
          <p:cNvSpPr txBox="1">
            <a:spLocks noChangeArrowheads="1"/>
          </p:cNvSpPr>
          <p:nvPr/>
        </p:nvSpPr>
        <p:spPr bwMode="auto">
          <a:xfrm>
            <a:off x="479192" y="447794"/>
            <a:ext cx="3726288" cy="5314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、主体：钢架烤漆，镜面玻璃，彩色玻璃，钢板烤漆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、设备：定制转盘</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8774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8774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8775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8775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8775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r>
              <a:rPr lang="en-US" altLang="zh-CN" sz="1100" dirty="0">
                <a:latin typeface="微软雅黑" pitchFamily="34" charset="-122"/>
                <a:ea typeface="微软雅黑" pitchFamily="34" charset="-122"/>
              </a:rPr>
              <a:t>50KG/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87756" name="Picture 1" descr="C:\Documents and Settings\Administrator\Application Data\Tencent\Users\128969088\QQ\WinTemp\RichOle\$NM1$$_03A%THLSGC`RK{5I.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61147" y="3137431"/>
            <a:ext cx="2633515" cy="287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753CA331-6A6A-44AC-ACA5-B194504913ED}" type="slidenum">
              <a:rPr lang="zh-CN" altLang="en-US"/>
              <a:pPr>
                <a:defRPr/>
              </a:pPr>
              <a:t>72</a:t>
            </a:fld>
            <a:endParaRPr lang="zh-CN" altLang="en-US"/>
          </a:p>
        </p:txBody>
      </p:sp>
    </p:spTree>
    <p:extLst>
      <p:ext uri="{BB962C8B-B14F-4D97-AF65-F5344CB8AC3E}">
        <p14:creationId xmlns:p14="http://schemas.microsoft.com/office/powerpoint/2010/main" val="80202719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XC01-3-05  </a:t>
            </a:r>
            <a:r>
              <a:rPr lang="zh-CN" altLang="en-US" sz="1200" b="1" dirty="0">
                <a:solidFill>
                  <a:srgbClr val="262626"/>
                </a:solidFill>
                <a:latin typeface="微软雅黑" pitchFamily="34" charset="-122"/>
                <a:ea typeface="微软雅黑" pitchFamily="34" charset="-122"/>
                <a:sym typeface="微软雅黑" pitchFamily="34" charset="-122"/>
              </a:rPr>
              <a:t>毛毛虫与蝉</a:t>
            </a:r>
            <a:endParaRPr lang="zh-CN" altLang="en-US" sz="1200" b="1" dirty="0">
              <a:latin typeface="微软雅黑" pitchFamily="34" charset="-122"/>
              <a:ea typeface="微软雅黑" pitchFamily="34" charset="-122"/>
            </a:endParaRPr>
          </a:p>
          <a:p>
            <a:pPr eaLnBrk="1" hangingPunct="1"/>
            <a:endParaRPr lang="zh-CN" altLang="en-US" sz="1200" b="1" dirty="0">
              <a:latin typeface="微软雅黑" pitchFamily="34" charset="-122"/>
              <a:ea typeface="微软雅黑" pitchFamily="34" charset="-122"/>
            </a:endParaRPr>
          </a:p>
        </p:txBody>
      </p:sp>
      <p:sp>
        <p:nvSpPr>
          <p:cNvPr id="296963" name="TextBox 17"/>
          <p:cNvSpPr txBox="1">
            <a:spLocks noChangeArrowheads="1"/>
          </p:cNvSpPr>
          <p:nvPr/>
        </p:nvSpPr>
        <p:spPr bwMode="auto">
          <a:xfrm>
            <a:off x="4789198" y="499628"/>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观看毛毛虫从幼虫到破茧而出的蜕变过程。它的一生具有四个发育阶段：卵期、幼虫期、蛹期、成虫期。蝉与毛毛虫不同，它属不完全变态类昆虫，由卵、幼虫，不经过蛹的时期而变为成虫。当你看到挂在树上的蛹时，你有想过，它蜕变后会如此美丽吗？</a:t>
            </a:r>
          </a:p>
        </p:txBody>
      </p:sp>
      <p:sp>
        <p:nvSpPr>
          <p:cNvPr id="296964" name="TextBox 19"/>
          <p:cNvSpPr txBox="1">
            <a:spLocks noChangeArrowheads="1"/>
          </p:cNvSpPr>
          <p:nvPr/>
        </p:nvSpPr>
        <p:spPr bwMode="auto">
          <a:xfrm>
            <a:off x="4766121" y="2014696"/>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sym typeface="微软雅黑" pitchFamily="34" charset="-122"/>
              </a:rPr>
              <a:t>互动展项</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9696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9696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696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9696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296970" name="TextBox 64"/>
          <p:cNvSpPr txBox="1">
            <a:spLocks noChangeArrowheads="1"/>
          </p:cNvSpPr>
          <p:nvPr/>
        </p:nvSpPr>
        <p:spPr bwMode="auto">
          <a:xfrm>
            <a:off x="4786483" y="1746989"/>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比较完全变态类与不完全变态类昆虫蜕变过程。</a:t>
            </a:r>
            <a:endParaRPr lang="en-US" altLang="zh-CN" sz="1000">
              <a:latin typeface="微软雅黑" pitchFamily="34" charset="-122"/>
              <a:ea typeface="微软雅黑" pitchFamily="34" charset="-122"/>
              <a:sym typeface="微软雅黑" pitchFamily="34" charset="-122"/>
            </a:endParaRPr>
          </a:p>
        </p:txBody>
      </p:sp>
      <p:sp>
        <p:nvSpPr>
          <p:cNvPr id="296971" name="TextBox 14"/>
          <p:cNvSpPr txBox="1">
            <a:spLocks noChangeArrowheads="1"/>
          </p:cNvSpPr>
          <p:nvPr/>
        </p:nvSpPr>
        <p:spPr bwMode="auto">
          <a:xfrm>
            <a:off x="4755261" y="5567896"/>
            <a:ext cx="3177865"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296972" name="TextBox 14"/>
          <p:cNvSpPr txBox="1">
            <a:spLocks noChangeArrowheads="1"/>
          </p:cNvSpPr>
          <p:nvPr/>
        </p:nvSpPr>
        <p:spPr bwMode="auto">
          <a:xfrm>
            <a:off x="4734898" y="2277841"/>
            <a:ext cx="3970636"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转动转筒，观察两个转筒之间的区别。</a:t>
            </a:r>
            <a:endParaRPr lang="en-US" altLang="zh-CN" sz="1100">
              <a:latin typeface="微软雅黑" pitchFamily="34" charset="-122"/>
              <a:ea typeface="微软雅黑" pitchFamily="34" charset="-122"/>
              <a:sym typeface="微软雅黑" pitchFamily="34" charset="-122"/>
            </a:endParaRPr>
          </a:p>
        </p:txBody>
      </p:sp>
      <p:sp>
        <p:nvSpPr>
          <p:cNvPr id="29697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96977"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296978" name="Rectangle 28"/>
          <p:cNvSpPr>
            <a:spLocks noChangeArrowheads="1"/>
          </p:cNvSpPr>
          <p:nvPr/>
        </p:nvSpPr>
        <p:spPr bwMode="auto">
          <a:xfrm>
            <a:off x="4806845" y="2645446"/>
            <a:ext cx="4001857" cy="3127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nchor="ctr">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solidFill>
                  <a:srgbClr val="FF0000"/>
                </a:solidFill>
                <a:latin typeface="微软雅黑" pitchFamily="34" charset="-122"/>
                <a:ea typeface="微软雅黑" pitchFamily="34" charset="-122"/>
                <a:sym typeface="微软雅黑" pitchFamily="34" charset="-122"/>
              </a:rPr>
              <a:t>毛毛虫：“我”的小名叫知了，当“我”还是蛹的时候，要在地下待</a:t>
            </a:r>
            <a:r>
              <a:rPr lang="en-US" altLang="zh-CN" sz="1100">
                <a:solidFill>
                  <a:srgbClr val="FF0000"/>
                </a:solidFill>
                <a:latin typeface="微软雅黑" pitchFamily="34" charset="-122"/>
                <a:ea typeface="微软雅黑" pitchFamily="34" charset="-122"/>
                <a:sym typeface="微软雅黑" pitchFamily="34" charset="-122"/>
              </a:rPr>
              <a:t>2-3</a:t>
            </a:r>
            <a:r>
              <a:rPr lang="zh-CN" altLang="en-US" sz="1100">
                <a:solidFill>
                  <a:srgbClr val="FF0000"/>
                </a:solidFill>
                <a:latin typeface="微软雅黑" pitchFamily="34" charset="-122"/>
                <a:ea typeface="微软雅黑" pitchFamily="34" charset="-122"/>
                <a:sym typeface="微软雅黑" pitchFamily="34" charset="-122"/>
              </a:rPr>
              <a:t>年的时间；</a:t>
            </a:r>
            <a:r>
              <a:rPr lang="en-US" altLang="zh-CN" sz="1100">
                <a:solidFill>
                  <a:srgbClr val="FF0000"/>
                </a:solidFill>
                <a:latin typeface="微软雅黑" pitchFamily="34" charset="-122"/>
                <a:ea typeface="微软雅黑" pitchFamily="34" charset="-122"/>
                <a:sym typeface="微软雅黑" pitchFamily="34" charset="-122"/>
              </a:rPr>
              <a:t>6~7</a:t>
            </a:r>
            <a:r>
              <a:rPr lang="zh-CN" altLang="en-US" sz="1100">
                <a:solidFill>
                  <a:srgbClr val="FF0000"/>
                </a:solidFill>
                <a:latin typeface="微软雅黑" pitchFamily="34" charset="-122"/>
                <a:ea typeface="微软雅黑" pitchFamily="34" charset="-122"/>
                <a:sym typeface="微软雅黑" pitchFamily="34" charset="-122"/>
              </a:rPr>
              <a:t>月份的某一天，“我”破土而出，爬到附近的树上羽化，这个过程需</a:t>
            </a:r>
            <a:r>
              <a:rPr lang="en-US" altLang="zh-CN" sz="1100">
                <a:solidFill>
                  <a:srgbClr val="FF0000"/>
                </a:solidFill>
                <a:latin typeface="微软雅黑" pitchFamily="34" charset="-122"/>
                <a:ea typeface="微软雅黑" pitchFamily="34" charset="-122"/>
                <a:sym typeface="微软雅黑" pitchFamily="34" charset="-122"/>
              </a:rPr>
              <a:t>2</a:t>
            </a:r>
            <a:r>
              <a:rPr lang="zh-CN" altLang="en-US" sz="1100">
                <a:solidFill>
                  <a:srgbClr val="FF0000"/>
                </a:solidFill>
                <a:latin typeface="微软雅黑" pitchFamily="34" charset="-122"/>
                <a:ea typeface="微软雅黑" pitchFamily="34" charset="-122"/>
                <a:sym typeface="微软雅黑" pitchFamily="34" charset="-122"/>
              </a:rPr>
              <a:t>小时左右；满身土灰的挖泥工换上了漂亮的外衣， “我”怎能不欣喜若狂，怎能不为这费劲艰辛才迎来的美丽放声高歌呢？</a:t>
            </a:r>
            <a:endParaRPr lang="en-US" altLang="zh-CN" sz="1100">
              <a:solidFill>
                <a:srgbClr val="FF0000"/>
              </a:solidFill>
              <a:latin typeface="微软雅黑" pitchFamily="34" charset="-122"/>
              <a:ea typeface="微软雅黑" pitchFamily="34" charset="-122"/>
              <a:sym typeface="微软雅黑" pitchFamily="34" charset="-122"/>
            </a:endParaRPr>
          </a:p>
          <a:p>
            <a:pPr algn="just" eaLnBrk="1" hangingPunct="1">
              <a:lnSpc>
                <a:spcPct val="150000"/>
              </a:lnSpc>
            </a:pPr>
            <a:endParaRPr lang="en-US" altLang="zh-CN" sz="1100">
              <a:solidFill>
                <a:srgbClr val="FF0000"/>
              </a:solidFill>
              <a:latin typeface="微软雅黑" pitchFamily="34" charset="-122"/>
              <a:ea typeface="微软雅黑" pitchFamily="34" charset="-122"/>
              <a:sym typeface="微软雅黑" pitchFamily="34" charset="-122"/>
            </a:endParaRPr>
          </a:p>
          <a:p>
            <a:pPr algn="just" eaLnBrk="1" hangingPunct="1">
              <a:lnSpc>
                <a:spcPct val="150000"/>
              </a:lnSpc>
            </a:pPr>
            <a:r>
              <a:rPr lang="zh-CN" altLang="en-US" sz="1100">
                <a:solidFill>
                  <a:srgbClr val="FF0000"/>
                </a:solidFill>
                <a:latin typeface="微软雅黑" pitchFamily="34" charset="-122"/>
                <a:ea typeface="微软雅黑" pitchFamily="34" charset="-122"/>
                <a:sym typeface="微软雅黑" pitchFamily="34" charset="-122"/>
              </a:rPr>
              <a:t>蝉：从开始“我”只是一只不起眼的毛毛虫，到给自己造了一所坚硬安全的小房子，叫作“茧”，在里面“我”可以安心地住上</a:t>
            </a:r>
            <a:r>
              <a:rPr lang="en-US" altLang="zh-CN" sz="1100">
                <a:solidFill>
                  <a:srgbClr val="FF0000"/>
                </a:solidFill>
                <a:latin typeface="微软雅黑" pitchFamily="34" charset="-122"/>
                <a:ea typeface="微软雅黑" pitchFamily="34" charset="-122"/>
                <a:sym typeface="微软雅黑" pitchFamily="34" charset="-122"/>
              </a:rPr>
              <a:t>2</a:t>
            </a:r>
            <a:r>
              <a:rPr lang="zh-CN" altLang="en-US" sz="1100">
                <a:solidFill>
                  <a:srgbClr val="FF0000"/>
                </a:solidFill>
                <a:latin typeface="微软雅黑" pitchFamily="34" charset="-122"/>
                <a:ea typeface="微软雅黑" pitchFamily="34" charset="-122"/>
                <a:sym typeface="微软雅黑" pitchFamily="34" charset="-122"/>
              </a:rPr>
              <a:t>个多星期。到最后啊！破茧而出，“我”变成了一只漂亮的蝴蝶！</a:t>
            </a:r>
          </a:p>
          <a:p>
            <a:pPr algn="just" eaLnBrk="1" hangingPunct="1">
              <a:lnSpc>
                <a:spcPct val="150000"/>
              </a:lnSpc>
            </a:pPr>
            <a:r>
              <a:rPr lang="en-US" altLang="zh-CN" sz="1100">
                <a:latin typeface="微软雅黑" pitchFamily="34" charset="-122"/>
                <a:ea typeface="微软雅黑" pitchFamily="34" charset="-122"/>
                <a:sym typeface="微软雅黑" pitchFamily="34" charset="-122"/>
              </a:rPr>
              <a:t> </a:t>
            </a:r>
            <a:endParaRPr lang="zh-CN" altLang="en-US" sz="1100">
              <a:latin typeface="微软雅黑" pitchFamily="34" charset="-122"/>
              <a:ea typeface="微软雅黑" pitchFamily="34" charset="-122"/>
              <a:sym typeface="微软雅黑" pitchFamily="34" charset="-122"/>
            </a:endParaRPr>
          </a:p>
          <a:p>
            <a:pPr algn="just" eaLnBrk="1" hangingPunct="1">
              <a:lnSpc>
                <a:spcPct val="150000"/>
              </a:lnSpc>
            </a:pPr>
            <a:endParaRPr lang="zh-CN" altLang="en-US" sz="1100">
              <a:latin typeface="微软雅黑" pitchFamily="34" charset="-122"/>
              <a:ea typeface="微软雅黑" pitchFamily="34" charset="-122"/>
              <a:sym typeface="微软雅黑" pitchFamily="34" charset="-122"/>
            </a:endParaRPr>
          </a:p>
        </p:txBody>
      </p:sp>
      <p:sp>
        <p:nvSpPr>
          <p:cNvPr id="29697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96980" name="图片 28"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2" name="Picture 13" descr="C:\Documents and Settings\Administrator\桌面\截图0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3582" y="1268507"/>
            <a:ext cx="3578323" cy="2845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椭圆 32"/>
          <p:cNvSpPr/>
          <p:nvPr/>
        </p:nvSpPr>
        <p:spPr>
          <a:xfrm>
            <a:off x="1392777" y="1926518"/>
            <a:ext cx="2002287" cy="1536319"/>
          </a:xfrm>
          <a:prstGeom prst="ellipse">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2626">
              <a:defRPr/>
            </a:pPr>
            <a:endParaRPr lang="zh-CN" altLang="en-US"/>
          </a:p>
        </p:txBody>
      </p:sp>
      <p:grpSp>
        <p:nvGrpSpPr>
          <p:cNvPr id="296984" name="组合 29"/>
          <p:cNvGrpSpPr>
            <a:grpSpLocks/>
          </p:cNvGrpSpPr>
          <p:nvPr/>
        </p:nvGrpSpPr>
        <p:grpSpPr bwMode="auto">
          <a:xfrm>
            <a:off x="2139392" y="4922843"/>
            <a:ext cx="2509985" cy="1645747"/>
            <a:chOff x="2241022" y="3979333"/>
            <a:chExt cx="3196609" cy="1976437"/>
          </a:xfrm>
        </p:grpSpPr>
        <p:pic>
          <p:nvPicPr>
            <p:cNvPr id="296989" name="Picture 11" descr="C:\Documents and Settings\Administrator\桌面\截图07.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75693" y="3979333"/>
              <a:ext cx="960221"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0" name="Picture 12" descr="C:\Documents and Settings\Administrator\桌面\截图08.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373440" y="3981907"/>
              <a:ext cx="960220" cy="94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1" name="Picture 13" descr="C:\Documents and Settings\Administrator\桌面\截图09.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241022" y="3981479"/>
              <a:ext cx="990336" cy="94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2" name="Picture 8" descr="C:\Documents and Settings\Administrator\桌面\截图04.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4482043" y="5010607"/>
              <a:ext cx="955588" cy="94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3" name="Picture 9" descr="C:\Documents and Settings\Administrator\桌面\截图05.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351214" y="5006146"/>
              <a:ext cx="996127" cy="94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4" name="Picture 10" descr="C:\Documents and Settings\Administrator\桌面\截图06.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241022" y="4999625"/>
              <a:ext cx="994969" cy="949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椭圆 41"/>
          <p:cNvSpPr/>
          <p:nvPr/>
        </p:nvSpPr>
        <p:spPr>
          <a:xfrm>
            <a:off x="1979350" y="583044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47" name="灯片编号占位符 46"/>
          <p:cNvSpPr>
            <a:spLocks noGrp="1"/>
          </p:cNvSpPr>
          <p:nvPr>
            <p:ph type="sldNum" sz="quarter" idx="12"/>
          </p:nvPr>
        </p:nvSpPr>
        <p:spPr/>
        <p:txBody>
          <a:bodyPr/>
          <a:lstStyle/>
          <a:p>
            <a:pPr>
              <a:defRPr/>
            </a:pPr>
            <a:fld id="{2AB142D1-84F0-4AD0-A479-FC9CFD15E26B}" type="slidenum">
              <a:rPr lang="zh-CN" altLang="en-US"/>
              <a:pPr>
                <a:defRPr/>
              </a:pPr>
              <a:t>73</a:t>
            </a:fld>
            <a:endParaRPr lang="zh-CN" altLang="en-US"/>
          </a:p>
        </p:txBody>
      </p:sp>
    </p:spTree>
    <p:extLst>
      <p:ext uri="{BB962C8B-B14F-4D97-AF65-F5344CB8AC3E}">
        <p14:creationId xmlns:p14="http://schemas.microsoft.com/office/powerpoint/2010/main" val="1512951024"/>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986" name="Picture 13" descr="C:\Documents and Settings\Administrator\桌面\截图09.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40285" y="1344819"/>
            <a:ext cx="2683743" cy="2846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97988"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29798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297992" name="组合 17"/>
          <p:cNvGrpSpPr>
            <a:grpSpLocks/>
          </p:cNvGrpSpPr>
          <p:nvPr/>
        </p:nvGrpSpPr>
        <p:grpSpPr bwMode="auto">
          <a:xfrm>
            <a:off x="1634409" y="4525445"/>
            <a:ext cx="1637124" cy="184301"/>
            <a:chOff x="3325813" y="6126163"/>
            <a:chExt cx="2303462" cy="202671"/>
          </a:xfrm>
        </p:grpSpPr>
        <p:cxnSp>
          <p:nvCxnSpPr>
            <p:cNvPr id="298003" name="直接箭头连接符 80"/>
            <p:cNvCxnSpPr>
              <a:cxnSpLocks noChangeShapeType="1"/>
            </p:cNvCxnSpPr>
            <p:nvPr/>
          </p:nvCxnSpPr>
          <p:spPr bwMode="auto">
            <a:xfrm rot="10800000">
              <a:off x="3325813" y="6325659"/>
              <a:ext cx="2303462" cy="317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8004" name="TextBox 81"/>
            <p:cNvSpPr txBox="1">
              <a:spLocks noChangeArrowheads="1"/>
            </p:cNvSpPr>
            <p:nvPr/>
          </p:nvSpPr>
          <p:spPr bwMode="auto">
            <a:xfrm>
              <a:off x="4307725" y="6126163"/>
              <a:ext cx="596900" cy="186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endParaRPr lang="en-US" altLang="zh-CN" sz="800">
                <a:latin typeface="Calibri" pitchFamily="34" charset="0"/>
              </a:endParaRPr>
            </a:p>
          </p:txBody>
        </p:sp>
      </p:grpSp>
      <p:pic>
        <p:nvPicPr>
          <p:cNvPr id="297993" name="Picture 13" descr="C:\Documents and Settings\Administrator\桌面\截图09.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29018" y="1344819"/>
            <a:ext cx="3578323" cy="2846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994" name="TextBox 100"/>
          <p:cNvSpPr txBox="1">
            <a:spLocks noChangeArrowheads="1"/>
          </p:cNvSpPr>
          <p:nvPr/>
        </p:nvSpPr>
        <p:spPr bwMode="auto">
          <a:xfrm>
            <a:off x="2155682" y="4886846"/>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97995" name="TextBox 100"/>
          <p:cNvSpPr txBox="1">
            <a:spLocks noChangeArrowheads="1"/>
          </p:cNvSpPr>
          <p:nvPr/>
        </p:nvSpPr>
        <p:spPr bwMode="auto">
          <a:xfrm>
            <a:off x="6986962" y="4885408"/>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grpSp>
        <p:nvGrpSpPr>
          <p:cNvPr id="297996" name="组合 18"/>
          <p:cNvGrpSpPr>
            <a:grpSpLocks/>
          </p:cNvGrpSpPr>
          <p:nvPr/>
        </p:nvGrpSpPr>
        <p:grpSpPr bwMode="auto">
          <a:xfrm>
            <a:off x="2052513" y="3857353"/>
            <a:ext cx="792770" cy="292372"/>
            <a:chOff x="3325813" y="6126163"/>
            <a:chExt cx="2303462" cy="321514"/>
          </a:xfrm>
        </p:grpSpPr>
        <p:cxnSp>
          <p:nvCxnSpPr>
            <p:cNvPr id="298001" name="直接箭头连接符 80"/>
            <p:cNvCxnSpPr>
              <a:cxnSpLocks noChangeShapeType="1"/>
            </p:cNvCxnSpPr>
            <p:nvPr/>
          </p:nvCxnSpPr>
          <p:spPr bwMode="auto">
            <a:xfrm rot="10800000">
              <a:off x="3325813" y="6325659"/>
              <a:ext cx="2303462" cy="317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8002" name="TextBox 81"/>
            <p:cNvSpPr txBox="1">
              <a:spLocks noChangeArrowheads="1"/>
            </p:cNvSpPr>
            <p:nvPr/>
          </p:nvSpPr>
          <p:spPr bwMode="auto">
            <a:xfrm>
              <a:off x="4177780" y="6126163"/>
              <a:ext cx="726844" cy="321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340</a:t>
              </a:r>
              <a:endParaRPr lang="en-US" altLang="zh-CN" sz="800">
                <a:latin typeface="Calibri" pitchFamily="34" charset="0"/>
              </a:endParaRPr>
            </a:p>
          </p:txBody>
        </p:sp>
      </p:grpSp>
      <p:grpSp>
        <p:nvGrpSpPr>
          <p:cNvPr id="297997" name="组合 21"/>
          <p:cNvGrpSpPr>
            <a:grpSpLocks/>
          </p:cNvGrpSpPr>
          <p:nvPr/>
        </p:nvGrpSpPr>
        <p:grpSpPr bwMode="auto">
          <a:xfrm rot="5400000">
            <a:off x="3244798" y="2622339"/>
            <a:ext cx="911424" cy="179235"/>
            <a:chOff x="3325813" y="6119775"/>
            <a:chExt cx="2303462" cy="209059"/>
          </a:xfrm>
        </p:grpSpPr>
        <p:cxnSp>
          <p:nvCxnSpPr>
            <p:cNvPr id="297999" name="直接箭头连接符 80"/>
            <p:cNvCxnSpPr>
              <a:cxnSpLocks noChangeShapeType="1"/>
            </p:cNvCxnSpPr>
            <p:nvPr/>
          </p:nvCxnSpPr>
          <p:spPr bwMode="auto">
            <a:xfrm rot="10800000">
              <a:off x="3325813" y="6325659"/>
              <a:ext cx="2303462" cy="317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8000" name="TextBox 81"/>
            <p:cNvSpPr txBox="1">
              <a:spLocks noChangeArrowheads="1"/>
            </p:cNvSpPr>
            <p:nvPr/>
          </p:nvSpPr>
          <p:spPr bwMode="auto">
            <a:xfrm>
              <a:off x="4177782" y="6119775"/>
              <a:ext cx="726843" cy="197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370</a:t>
              </a:r>
              <a:endParaRPr lang="en-US" altLang="zh-CN" sz="800">
                <a:latin typeface="Calibri" pitchFamily="34" charset="0"/>
              </a:endParaRPr>
            </a:p>
          </p:txBody>
        </p:sp>
      </p:grpSp>
      <p:sp>
        <p:nvSpPr>
          <p:cNvPr id="25" name="灯片编号占位符 24"/>
          <p:cNvSpPr>
            <a:spLocks noGrp="1"/>
          </p:cNvSpPr>
          <p:nvPr>
            <p:ph type="sldNum" sz="quarter" idx="12"/>
          </p:nvPr>
        </p:nvSpPr>
        <p:spPr/>
        <p:txBody>
          <a:bodyPr/>
          <a:lstStyle/>
          <a:p>
            <a:pPr>
              <a:defRPr/>
            </a:pPr>
            <a:fld id="{686AF536-E31F-47D6-9987-806DD5CF8319}" type="slidenum">
              <a:rPr lang="zh-CN" altLang="en-US"/>
              <a:pPr>
                <a:defRPr/>
              </a:pPr>
              <a:t>74</a:t>
            </a:fld>
            <a:endParaRPr lang="zh-CN" altLang="en-US"/>
          </a:p>
        </p:txBody>
      </p:sp>
    </p:spTree>
    <p:extLst>
      <p:ext uri="{BB962C8B-B14F-4D97-AF65-F5344CB8AC3E}">
        <p14:creationId xmlns:p14="http://schemas.microsoft.com/office/powerpoint/2010/main" val="176653613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99011" name="TextBox 47"/>
          <p:cNvSpPr txBox="1">
            <a:spLocks noChangeArrowheads="1"/>
          </p:cNvSpPr>
          <p:nvPr/>
        </p:nvSpPr>
        <p:spPr bwMode="auto">
          <a:xfrm>
            <a:off x="479192" y="1212353"/>
            <a:ext cx="3791447"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99012" name="TextBox 57"/>
          <p:cNvSpPr txBox="1">
            <a:spLocks noChangeArrowheads="1"/>
          </p:cNvSpPr>
          <p:nvPr/>
        </p:nvSpPr>
        <p:spPr bwMode="auto">
          <a:xfrm>
            <a:off x="496839" y="642173"/>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9901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9901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9901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901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99021" name="TextBox 33"/>
          <p:cNvSpPr txBox="1">
            <a:spLocks noChangeArrowheads="1"/>
          </p:cNvSpPr>
          <p:nvPr/>
        </p:nvSpPr>
        <p:spPr bwMode="auto">
          <a:xfrm>
            <a:off x="487337" y="1419691"/>
            <a:ext cx="8553495"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99022" name="TextBox 34"/>
          <p:cNvSpPr txBox="1">
            <a:spLocks noChangeArrowheads="1"/>
          </p:cNvSpPr>
          <p:nvPr/>
        </p:nvSpPr>
        <p:spPr bwMode="auto">
          <a:xfrm>
            <a:off x="495482" y="2005710"/>
            <a:ext cx="378330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99023" name="TextBox 35"/>
          <p:cNvSpPr txBox="1">
            <a:spLocks noChangeArrowheads="1"/>
          </p:cNvSpPr>
          <p:nvPr/>
        </p:nvSpPr>
        <p:spPr bwMode="auto">
          <a:xfrm>
            <a:off x="504983" y="2214487"/>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99024" name="TextBox 15"/>
          <p:cNvSpPr txBox="1">
            <a:spLocks noChangeArrowheads="1"/>
          </p:cNvSpPr>
          <p:nvPr/>
        </p:nvSpPr>
        <p:spPr bwMode="auto">
          <a:xfrm>
            <a:off x="504983" y="3019364"/>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a:t>
            </a:r>
            <a:r>
              <a:rPr lang="zh-CN" altLang="en-US" sz="1100" smtClean="0">
                <a:latin typeface="微软雅黑" pitchFamily="34" charset="-122"/>
                <a:ea typeface="微软雅黑" pitchFamily="34" charset="-122"/>
              </a:rPr>
              <a:t>，</a:t>
            </a:r>
            <a:r>
              <a:rPr lang="en-US" altLang="zh-CN" sz="1100">
                <a:latin typeface="微软雅黑" pitchFamily="34" charset="-122"/>
                <a:ea typeface="微软雅黑" pitchFamily="34" charset="-122"/>
              </a:rPr>
              <a:t>0.3kw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BFEEAFF-9CC5-45C8-9079-7BC06C28AA36}" type="slidenum">
              <a:rPr lang="zh-CN" altLang="en-US"/>
              <a:pPr>
                <a:defRPr/>
              </a:pPr>
              <a:t>75</a:t>
            </a:fld>
            <a:endParaRPr lang="zh-CN" altLang="en-US"/>
          </a:p>
        </p:txBody>
      </p:sp>
    </p:spTree>
    <p:extLst>
      <p:ext uri="{BB962C8B-B14F-4D97-AF65-F5344CB8AC3E}">
        <p14:creationId xmlns:p14="http://schemas.microsoft.com/office/powerpoint/2010/main" val="5867024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TextBox 57"/>
          <p:cNvSpPr txBox="1">
            <a:spLocks noChangeArrowheads="1"/>
          </p:cNvSpPr>
          <p:nvPr/>
        </p:nvSpPr>
        <p:spPr bwMode="auto">
          <a:xfrm>
            <a:off x="479192" y="447794"/>
            <a:ext cx="3543029" cy="559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smtClean="0">
                <a:latin typeface="微软雅黑" pitchFamily="34" charset="-122"/>
                <a:ea typeface="微软雅黑" pitchFamily="34" charset="-122"/>
              </a:rPr>
              <a:t>1</a:t>
            </a:r>
            <a:r>
              <a:rPr lang="zh-CN" altLang="en-US" sz="1100" dirty="0" smtClean="0">
                <a:latin typeface="微软雅黑" pitchFamily="34" charset="-122"/>
                <a:ea typeface="微软雅黑" pitchFamily="34" charset="-122"/>
              </a:rPr>
              <a:t>、台面：无</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、台体：定制嵌入式圆柱形开放壁柜及转筒</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、踢脚：无</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、展品说明牌：烤漆钢板丝网印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、展品图文板：依后期布展设计总体效果要求设计及制作</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7</a:t>
            </a:r>
            <a:r>
              <a:rPr lang="zh-CN" altLang="en-US" sz="1100" dirty="0" smtClean="0">
                <a:latin typeface="微软雅黑" pitchFamily="34" charset="-122"/>
                <a:ea typeface="微软雅黑" pitchFamily="34" charset="-122"/>
              </a:rPr>
              <a:t>、展品价格含</a:t>
            </a:r>
            <a:r>
              <a:rPr lang="en-US" altLang="zh-CN" sz="1100" dirty="0" smtClean="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套。</a:t>
            </a:r>
            <a:endParaRPr lang="en-US" altLang="zh-CN" sz="1100" dirty="0" smtClean="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0003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0003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003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003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004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pic>
        <p:nvPicPr>
          <p:cNvPr id="300044" name="Picture 13" descr="C:\Documents and Settings\Administrator\桌面\截图09.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66128" y="3321731"/>
            <a:ext cx="2140749" cy="216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C261D7DC-7E7E-46E5-9AA8-8A511B64692B}" type="slidenum">
              <a:rPr lang="zh-CN" altLang="en-US"/>
              <a:pPr>
                <a:defRPr/>
              </a:pPr>
              <a:t>76</a:t>
            </a:fld>
            <a:endParaRPr lang="zh-CN" altLang="en-US"/>
          </a:p>
        </p:txBody>
      </p:sp>
    </p:spTree>
    <p:extLst>
      <p:ext uri="{BB962C8B-B14F-4D97-AF65-F5344CB8AC3E}">
        <p14:creationId xmlns:p14="http://schemas.microsoft.com/office/powerpoint/2010/main" val="106025913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XC01-3-06  </a:t>
            </a:r>
            <a:r>
              <a:rPr lang="zh-CN" altLang="en-US" sz="1200" b="1" dirty="0">
                <a:solidFill>
                  <a:srgbClr val="000000"/>
                </a:solidFill>
                <a:latin typeface="微软雅黑" pitchFamily="34" charset="-122"/>
                <a:ea typeface="微软雅黑" pitchFamily="34" charset="-122"/>
                <a:sym typeface="微软雅黑" pitchFamily="34" charset="-122"/>
              </a:rPr>
              <a:t>根娃娃的故事</a:t>
            </a:r>
            <a:endParaRPr lang="zh-CN" altLang="en-US" sz="1200" b="1" dirty="0">
              <a:latin typeface="微软雅黑" pitchFamily="34" charset="-122"/>
              <a:ea typeface="微软雅黑" pitchFamily="34" charset="-122"/>
            </a:endParaRPr>
          </a:p>
        </p:txBody>
      </p:sp>
      <p:sp>
        <p:nvSpPr>
          <p:cNvPr id="301059" name="TextBox 17"/>
          <p:cNvSpPr txBox="1">
            <a:spLocks noChangeArrowheads="1"/>
          </p:cNvSpPr>
          <p:nvPr/>
        </p:nvSpPr>
        <p:spPr bwMode="auto">
          <a:xfrm>
            <a:off x="4789198" y="499629"/>
            <a:ext cx="4022220" cy="13433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植物的根有什么作用呢？根部能够固定植物的枝叶，防止它们被风吹倒。除了固定植物的功能之外，根部还可以通过根须吸收地下的水和养分。森林中巨树藏在地底下的根部，几乎与它的树干一样高；胡萝卜、白萝卜、人参一样有着储藏养分的根，根就是植物的果实。</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301060" name="TextBox 19"/>
          <p:cNvSpPr txBox="1">
            <a:spLocks noChangeArrowheads="1"/>
          </p:cNvSpPr>
          <p:nvPr/>
        </p:nvSpPr>
        <p:spPr bwMode="auto">
          <a:xfrm>
            <a:off x="4786483" y="2765872"/>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图文版</a:t>
            </a:r>
          </a:p>
        </p:txBody>
      </p:sp>
      <p:sp>
        <p:nvSpPr>
          <p:cNvPr id="30106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0106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106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106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0106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01067" name="TextBox 64"/>
          <p:cNvSpPr txBox="1">
            <a:spLocks noChangeArrowheads="1"/>
          </p:cNvSpPr>
          <p:nvPr/>
        </p:nvSpPr>
        <p:spPr bwMode="auto">
          <a:xfrm>
            <a:off x="4786483" y="1992751"/>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solidFill>
                  <a:srgbClr val="000000"/>
                </a:solidFill>
                <a:latin typeface="微软雅黑" pitchFamily="34" charset="-122"/>
                <a:ea typeface="微软雅黑" pitchFamily="34" charset="-122"/>
                <a:sym typeface="微软雅黑" pitchFamily="34" charset="-122"/>
              </a:rPr>
              <a:t>根部能够固定植物的枝叶，防止它们被风吹倒。除了固定植物的功能之外，根部还可以通过根须吸收地下的水和养分。</a:t>
            </a: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301068"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参与人数：多人</a:t>
            </a:r>
            <a:endParaRPr lang="en-US" altLang="zh-CN" sz="1100">
              <a:solidFill>
                <a:srgbClr val="000000"/>
              </a:solidFill>
              <a:latin typeface="微软雅黑" pitchFamily="34" charset="-122"/>
              <a:ea typeface="微软雅黑" pitchFamily="34" charset="-122"/>
              <a:sym typeface="微软雅黑" pitchFamily="34" charset="-122"/>
            </a:endParaRPr>
          </a:p>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301069" name="TextBox 14"/>
          <p:cNvSpPr txBox="1">
            <a:spLocks noChangeArrowheads="1"/>
          </p:cNvSpPr>
          <p:nvPr/>
        </p:nvSpPr>
        <p:spPr bwMode="auto">
          <a:xfrm>
            <a:off x="4755261" y="3207905"/>
            <a:ext cx="3970635" cy="365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solidFill>
                  <a:srgbClr val="000000"/>
                </a:solidFill>
                <a:latin typeface="微软雅黑" pitchFamily="34" charset="-122"/>
                <a:ea typeface="微软雅黑" pitchFamily="34" charset="-122"/>
                <a:sym typeface="微软雅黑" pitchFamily="34" charset="-122"/>
              </a:rPr>
              <a:t>观看</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301070"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1074"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5" name="Picture 2" descr="C:\Documents and Settings\Administrator\桌面\截图37.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675598" y="1750856"/>
            <a:ext cx="1874682" cy="2476540"/>
          </a:xfrm>
          <a:prstGeom prst="rect">
            <a:avLst/>
          </a:prstGeom>
          <a:noFill/>
          <a:ln w="9525">
            <a:solidFill>
              <a:schemeClr val="tx1">
                <a:lumMod val="65000"/>
                <a:lumOff val="35000"/>
              </a:schemeClr>
            </a:solidFill>
            <a:miter lim="800000"/>
            <a:headEnd/>
            <a:tailEnd/>
          </a:ln>
        </p:spPr>
      </p:pic>
      <p:pic>
        <p:nvPicPr>
          <p:cNvPr id="26" name="Picture 3" descr="C:\Documents and Settings\Administrator\桌面\截图38.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8287" y="1750856"/>
            <a:ext cx="1900475" cy="2476540"/>
          </a:xfrm>
          <a:prstGeom prst="rect">
            <a:avLst/>
          </a:prstGeom>
          <a:noFill/>
          <a:ln w="9525">
            <a:solidFill>
              <a:schemeClr val="tx1">
                <a:lumMod val="65000"/>
                <a:lumOff val="35000"/>
              </a:schemeClr>
            </a:solidFill>
            <a:miter lim="800000"/>
            <a:headEnd/>
            <a:tailEnd/>
          </a:ln>
        </p:spPr>
      </p:pic>
      <p:sp>
        <p:nvSpPr>
          <p:cNvPr id="30107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01078" name="图片 23"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1766969" y="568923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2" name="灯片编号占位符 31"/>
          <p:cNvSpPr>
            <a:spLocks noGrp="1"/>
          </p:cNvSpPr>
          <p:nvPr>
            <p:ph type="sldNum" sz="quarter" idx="12"/>
          </p:nvPr>
        </p:nvSpPr>
        <p:spPr/>
        <p:txBody>
          <a:bodyPr/>
          <a:lstStyle/>
          <a:p>
            <a:pPr>
              <a:defRPr/>
            </a:pPr>
            <a:fld id="{883FAF82-8AE2-423C-9882-816BF8A70425}" type="slidenum">
              <a:rPr lang="zh-CN" altLang="en-US"/>
              <a:pPr>
                <a:defRPr/>
              </a:pPr>
              <a:t>77</a:t>
            </a:fld>
            <a:endParaRPr lang="zh-CN" altLang="en-US"/>
          </a:p>
        </p:txBody>
      </p:sp>
    </p:spTree>
    <p:extLst>
      <p:ext uri="{BB962C8B-B14F-4D97-AF65-F5344CB8AC3E}">
        <p14:creationId xmlns:p14="http://schemas.microsoft.com/office/powerpoint/2010/main" val="46090007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02083" name="TextBox 47"/>
          <p:cNvSpPr txBox="1">
            <a:spLocks noChangeArrowheads="1"/>
          </p:cNvSpPr>
          <p:nvPr/>
        </p:nvSpPr>
        <p:spPr bwMode="auto">
          <a:xfrm>
            <a:off x="487337" y="1203714"/>
            <a:ext cx="3791447"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02084" name="TextBox 57"/>
          <p:cNvSpPr txBox="1">
            <a:spLocks noChangeArrowheads="1"/>
          </p:cNvSpPr>
          <p:nvPr/>
        </p:nvSpPr>
        <p:spPr bwMode="auto">
          <a:xfrm>
            <a:off x="496839" y="642173"/>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0208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0208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208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208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2093" name="TextBox 33"/>
          <p:cNvSpPr txBox="1">
            <a:spLocks noChangeArrowheads="1"/>
          </p:cNvSpPr>
          <p:nvPr/>
        </p:nvSpPr>
        <p:spPr bwMode="auto">
          <a:xfrm>
            <a:off x="495481" y="1419691"/>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02094" name="TextBox 34"/>
          <p:cNvSpPr txBox="1">
            <a:spLocks noChangeArrowheads="1"/>
          </p:cNvSpPr>
          <p:nvPr/>
        </p:nvSpPr>
        <p:spPr bwMode="auto">
          <a:xfrm>
            <a:off x="471047" y="1979793"/>
            <a:ext cx="3824027"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02095" name="TextBox 35"/>
          <p:cNvSpPr txBox="1">
            <a:spLocks noChangeArrowheads="1"/>
          </p:cNvSpPr>
          <p:nvPr/>
        </p:nvSpPr>
        <p:spPr bwMode="auto">
          <a:xfrm>
            <a:off x="504983" y="2204409"/>
            <a:ext cx="8639017"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302096" name="TextBox 15"/>
          <p:cNvSpPr txBox="1">
            <a:spLocks noChangeArrowheads="1"/>
          </p:cNvSpPr>
          <p:nvPr/>
        </p:nvSpPr>
        <p:spPr bwMode="auto">
          <a:xfrm>
            <a:off x="504983" y="2974728"/>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90036C5-FEEE-4385-8748-215E47652175}" type="slidenum">
              <a:rPr lang="zh-CN" altLang="en-US"/>
              <a:pPr>
                <a:defRPr/>
              </a:pPr>
              <a:t>78</a:t>
            </a:fld>
            <a:endParaRPr lang="zh-CN" altLang="en-US"/>
          </a:p>
        </p:txBody>
      </p:sp>
    </p:spTree>
    <p:extLst>
      <p:ext uri="{BB962C8B-B14F-4D97-AF65-F5344CB8AC3E}">
        <p14:creationId xmlns:p14="http://schemas.microsoft.com/office/powerpoint/2010/main" val="155793235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TextBox 57"/>
          <p:cNvSpPr txBox="1">
            <a:spLocks noChangeArrowheads="1"/>
          </p:cNvSpPr>
          <p:nvPr/>
        </p:nvSpPr>
        <p:spPr bwMode="auto">
          <a:xfrm>
            <a:off x="479192" y="447794"/>
            <a:ext cx="3543029" cy="5366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zh-CN" altLang="en-US" sz="1100" dirty="0" smtClean="0">
                <a:latin typeface="微软雅黑" pitchFamily="34" charset="-122"/>
                <a:ea typeface="微软雅黑" pitchFamily="34" charset="-122"/>
              </a:rPr>
              <a:t>：无</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2</a:t>
            </a:r>
            <a:r>
              <a:rPr lang="zh-CN" altLang="en-US" sz="1100" dirty="0">
                <a:latin typeface="微软雅黑" pitchFamily="34" charset="-122"/>
                <a:ea typeface="微软雅黑" pitchFamily="34" charset="-122"/>
              </a:rPr>
              <a:t>、台体</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zh-CN" altLang="en-US" sz="1100" dirty="0" smtClean="0">
                <a:latin typeface="微软雅黑" pitchFamily="34" charset="-122"/>
                <a:ea typeface="微软雅黑" pitchFamily="34" charset="-122"/>
              </a:rPr>
              <a:t>：无</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、展品图文板：依后期布展设计总体效果要求设计及</a:t>
            </a:r>
            <a:r>
              <a:rPr lang="zh-CN" altLang="en-US" sz="1100" dirty="0" smtClean="0">
                <a:latin typeface="微软雅黑" pitchFamily="34" charset="-122"/>
                <a:ea typeface="微软雅黑" pitchFamily="34" charset="-122"/>
              </a:rPr>
              <a:t>制作，面积约</a:t>
            </a:r>
            <a:r>
              <a:rPr lang="en-US" altLang="zh-CN" sz="1100" dirty="0" smtClean="0">
                <a:latin typeface="微软雅黑" pitchFamily="34" charset="-122"/>
                <a:ea typeface="微软雅黑" pitchFamily="34" charset="-122"/>
              </a:rPr>
              <a:t>9</a:t>
            </a:r>
            <a:r>
              <a:rPr lang="zh-CN" altLang="en-US" sz="1100" dirty="0" smtClean="0">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0310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0310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311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311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311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pic>
        <p:nvPicPr>
          <p:cNvPr id="14" name="Picture 3" descr="C:\Documents and Settings\Administrator\桌面\截图38.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05041" y="3274216"/>
            <a:ext cx="1669703" cy="2174172"/>
          </a:xfrm>
          <a:prstGeom prst="rect">
            <a:avLst/>
          </a:prstGeom>
          <a:noFill/>
          <a:ln w="9525">
            <a:solidFill>
              <a:schemeClr val="tx1">
                <a:lumMod val="65000"/>
                <a:lumOff val="35000"/>
              </a:schemeClr>
            </a:solidFill>
            <a:miter lim="800000"/>
            <a:headEnd/>
            <a:tailEnd/>
          </a:ln>
        </p:spPr>
      </p:pic>
      <p:sp>
        <p:nvSpPr>
          <p:cNvPr id="18" name="灯片编号占位符 17"/>
          <p:cNvSpPr>
            <a:spLocks noGrp="1"/>
          </p:cNvSpPr>
          <p:nvPr>
            <p:ph type="sldNum" sz="quarter" idx="12"/>
          </p:nvPr>
        </p:nvSpPr>
        <p:spPr/>
        <p:txBody>
          <a:bodyPr/>
          <a:lstStyle/>
          <a:p>
            <a:pPr>
              <a:defRPr/>
            </a:pPr>
            <a:fld id="{E44CC4CA-3603-4409-9036-48840F20E2AA}" type="slidenum">
              <a:rPr lang="zh-CN" altLang="en-US"/>
              <a:pPr>
                <a:defRPr/>
              </a:pPr>
              <a:t>79</a:t>
            </a:fld>
            <a:endParaRPr lang="zh-CN" altLang="en-US"/>
          </a:p>
        </p:txBody>
      </p:sp>
    </p:spTree>
    <p:extLst>
      <p:ext uri="{BB962C8B-B14F-4D97-AF65-F5344CB8AC3E}">
        <p14:creationId xmlns:p14="http://schemas.microsoft.com/office/powerpoint/2010/main" val="19171464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03779"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03780"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0378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0378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0378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378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3789" name="TextBox 33"/>
          <p:cNvSpPr txBox="1">
            <a:spLocks noChangeArrowheads="1"/>
          </p:cNvSpPr>
          <p:nvPr/>
        </p:nvSpPr>
        <p:spPr bwMode="auto">
          <a:xfrm>
            <a:off x="496839" y="2151134"/>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03790" name="TextBox 34"/>
          <p:cNvSpPr txBox="1">
            <a:spLocks noChangeArrowheads="1"/>
          </p:cNvSpPr>
          <p:nvPr/>
        </p:nvSpPr>
        <p:spPr bwMode="auto">
          <a:xfrm>
            <a:off x="469689" y="2934412"/>
            <a:ext cx="381724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03791" name="TextBox 35"/>
          <p:cNvSpPr txBox="1">
            <a:spLocks noChangeArrowheads="1"/>
          </p:cNvSpPr>
          <p:nvPr/>
        </p:nvSpPr>
        <p:spPr bwMode="auto">
          <a:xfrm>
            <a:off x="513129" y="3167667"/>
            <a:ext cx="8630872"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03792" name="TextBox 15"/>
          <p:cNvSpPr txBox="1">
            <a:spLocks noChangeArrowheads="1"/>
          </p:cNvSpPr>
          <p:nvPr/>
        </p:nvSpPr>
        <p:spPr bwMode="auto">
          <a:xfrm>
            <a:off x="521273" y="3913509"/>
            <a:ext cx="862272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EB79F274-8F1D-4168-85E0-3858F6BA39F3}" type="slidenum">
              <a:rPr lang="zh-CN" altLang="en-US"/>
              <a:pPr>
                <a:defRPr/>
              </a:pPr>
              <a:t>8</a:t>
            </a:fld>
            <a:endParaRPr lang="zh-CN" altLang="en-US"/>
          </a:p>
        </p:txBody>
      </p:sp>
    </p:spTree>
    <p:extLst>
      <p:ext uri="{BB962C8B-B14F-4D97-AF65-F5344CB8AC3E}">
        <p14:creationId xmlns:p14="http://schemas.microsoft.com/office/powerpoint/2010/main" val="1351709068"/>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XC01-3-07  </a:t>
            </a:r>
            <a:r>
              <a:rPr lang="zh-CN" altLang="en-US" sz="1200" b="1" dirty="0">
                <a:latin typeface="微软雅黑" pitchFamily="34" charset="-122"/>
                <a:ea typeface="微软雅黑" pitchFamily="34" charset="-122"/>
              </a:rPr>
              <a:t>摇摇晃晃的小房子 </a:t>
            </a:r>
          </a:p>
        </p:txBody>
      </p:sp>
      <p:sp>
        <p:nvSpPr>
          <p:cNvPr id="304131" name="TextBox 17"/>
          <p:cNvSpPr txBox="1">
            <a:spLocks noChangeArrowheads="1"/>
          </p:cNvSpPr>
          <p:nvPr/>
        </p:nvSpPr>
        <p:spPr bwMode="auto">
          <a:xfrm>
            <a:off x="4789198" y="499628"/>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不倒翁利用的是科学原理</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平衡稳定性，即能量最低原理。 直立状态是重心最低的稳定状态。当不倒翁倒下时，倾斜会导致重心升高，造成势能增加，在重力作用下，不倒翁会自然回到重心最低状态，即原来的直立位置。</a:t>
            </a:r>
            <a:endParaRPr lang="en-US" altLang="zh-CN" sz="1100">
              <a:latin typeface="微软雅黑" pitchFamily="34" charset="-122"/>
              <a:ea typeface="微软雅黑" pitchFamily="34" charset="-122"/>
            </a:endParaRPr>
          </a:p>
        </p:txBody>
      </p:sp>
      <p:sp>
        <p:nvSpPr>
          <p:cNvPr id="304132" name="TextBox 19"/>
          <p:cNvSpPr txBox="1">
            <a:spLocks noChangeArrowheads="1"/>
          </p:cNvSpPr>
          <p:nvPr/>
        </p:nvSpPr>
        <p:spPr bwMode="auto">
          <a:xfrm>
            <a:off x="4755261" y="2833089"/>
            <a:ext cx="4022219"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展项由</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个玻璃钢制作的不倒翁模型组成。儿童进入不倒翁内部，抓紧扶手，由其他儿童推一下，不倒翁开始摇摇晃晃。由于底端的配重，虽然摇摆但不会倒下。</a:t>
            </a:r>
          </a:p>
        </p:txBody>
      </p:sp>
      <p:sp>
        <p:nvSpPr>
          <p:cNvPr id="30413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0413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413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413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0413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04139" name="TextBox 64"/>
          <p:cNvSpPr txBox="1">
            <a:spLocks noChangeArrowheads="1"/>
          </p:cNvSpPr>
          <p:nvPr/>
        </p:nvSpPr>
        <p:spPr bwMode="auto">
          <a:xfrm>
            <a:off x="4764763" y="1605432"/>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上轻下重的物体比较稳定，也就是说重心越低越稳定。当不倒翁在直立状态处于平衡时，重心和接触点的距离最小，即重心最低。偏离平衡位置后，重心总是升高的。因此，这种状态的平衡是稳定平衡。所以不倒翁无论如何摇摆，总是不倒的。</a:t>
            </a:r>
            <a:endParaRPr lang="en-US" altLang="zh-CN" sz="1100">
              <a:latin typeface="微软雅黑" pitchFamily="34" charset="-122"/>
              <a:ea typeface="微软雅黑" pitchFamily="34" charset="-122"/>
              <a:sym typeface="微软雅黑" pitchFamily="34" charset="-122"/>
            </a:endParaRPr>
          </a:p>
        </p:txBody>
      </p:sp>
      <p:sp>
        <p:nvSpPr>
          <p:cNvPr id="304140" name="TextBox 14"/>
          <p:cNvSpPr txBox="1">
            <a:spLocks noChangeArrowheads="1"/>
          </p:cNvSpPr>
          <p:nvPr/>
        </p:nvSpPr>
        <p:spPr bwMode="auto">
          <a:xfrm>
            <a:off x="4694174" y="5567895"/>
            <a:ext cx="3177866" cy="84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  </a:t>
            </a:r>
          </a:p>
        </p:txBody>
      </p:sp>
      <p:sp>
        <p:nvSpPr>
          <p:cNvPr id="304141" name="TextBox 14"/>
          <p:cNvSpPr txBox="1">
            <a:spLocks noChangeArrowheads="1"/>
          </p:cNvSpPr>
          <p:nvPr/>
        </p:nvSpPr>
        <p:spPr bwMode="auto">
          <a:xfrm>
            <a:off x="4694173" y="3658123"/>
            <a:ext cx="3970636" cy="6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儿童进入不倒翁内部，抓紧扶手，由其他儿童推一下，不倒翁开始摇摇晃晃，倾斜后又能恢复直立状态。</a:t>
            </a:r>
            <a:endParaRPr lang="en-US" altLang="zh-CN" sz="1100">
              <a:latin typeface="微软雅黑" pitchFamily="34" charset="-122"/>
              <a:ea typeface="微软雅黑" pitchFamily="34" charset="-122"/>
            </a:endParaRPr>
          </a:p>
        </p:txBody>
      </p:sp>
      <p:sp>
        <p:nvSpPr>
          <p:cNvPr id="30414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4146" name="TextBox 14"/>
          <p:cNvSpPr txBox="1">
            <a:spLocks noChangeArrowheads="1"/>
          </p:cNvSpPr>
          <p:nvPr/>
        </p:nvSpPr>
        <p:spPr bwMode="auto">
          <a:xfrm>
            <a:off x="4694174" y="5356238"/>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0414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04148" name="图片 22"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793136" y="5642768"/>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04153" name="图片 15" descr="根娃娃的故事.t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33048" y="1046770"/>
            <a:ext cx="2106812" cy="354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3D458A55-D81E-488B-BC68-915F54758C98}" type="slidenum">
              <a:rPr lang="zh-CN" altLang="en-US"/>
              <a:pPr>
                <a:defRPr/>
              </a:pPr>
              <a:t>80</a:t>
            </a:fld>
            <a:endParaRPr lang="zh-CN" altLang="en-US"/>
          </a:p>
        </p:txBody>
      </p:sp>
    </p:spTree>
    <p:extLst>
      <p:ext uri="{BB962C8B-B14F-4D97-AF65-F5344CB8AC3E}">
        <p14:creationId xmlns:p14="http://schemas.microsoft.com/office/powerpoint/2010/main" val="114849074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5154" name="图片 15" descr="根娃娃的故事.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50698" y="1399534"/>
            <a:ext cx="1916765" cy="298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0515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0515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05158" name="直接箭头连接符 75"/>
          <p:cNvCxnSpPr>
            <a:cxnSpLocks noChangeShapeType="1"/>
          </p:cNvCxnSpPr>
          <p:nvPr/>
        </p:nvCxnSpPr>
        <p:spPr bwMode="auto">
          <a:xfrm rot="5400000">
            <a:off x="2401233" y="2868940"/>
            <a:ext cx="2781788"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05159" name="TextBox 76"/>
          <p:cNvSpPr txBox="1">
            <a:spLocks noChangeArrowheads="1"/>
          </p:cNvSpPr>
          <p:nvPr/>
        </p:nvSpPr>
        <p:spPr bwMode="auto">
          <a:xfrm rot="5400000">
            <a:off x="3637500" y="286702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1300</a:t>
            </a:r>
          </a:p>
        </p:txBody>
      </p:sp>
      <p:cxnSp>
        <p:nvCxnSpPr>
          <p:cNvPr id="305160" name="直接箭头连接符 80"/>
          <p:cNvCxnSpPr>
            <a:cxnSpLocks noChangeShapeType="1"/>
          </p:cNvCxnSpPr>
          <p:nvPr/>
        </p:nvCxnSpPr>
        <p:spPr bwMode="auto">
          <a:xfrm rot="10800000">
            <a:off x="1755225" y="4577280"/>
            <a:ext cx="1730789"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05161"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05162" name="图片 15" descr="根娃娃的故事.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054371" y="1399533"/>
            <a:ext cx="1866538" cy="2840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5163" name="TextBox 76"/>
          <p:cNvSpPr txBox="1">
            <a:spLocks noChangeArrowheads="1"/>
          </p:cNvSpPr>
          <p:nvPr/>
        </p:nvSpPr>
        <p:spPr bwMode="auto">
          <a:xfrm>
            <a:off x="2504555" y="4636313"/>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840</a:t>
            </a:r>
            <a:endParaRPr lang="en-US" altLang="zh-CN" sz="800">
              <a:latin typeface="Calibri" pitchFamily="34" charset="0"/>
            </a:endParaRPr>
          </a:p>
        </p:txBody>
      </p:sp>
      <p:cxnSp>
        <p:nvCxnSpPr>
          <p:cNvPr id="305164" name="直接箭头连接符 75"/>
          <p:cNvCxnSpPr>
            <a:cxnSpLocks noChangeShapeType="1"/>
          </p:cNvCxnSpPr>
          <p:nvPr/>
        </p:nvCxnSpPr>
        <p:spPr bwMode="auto">
          <a:xfrm rot="16200000" flipH="1">
            <a:off x="2851098" y="3190026"/>
            <a:ext cx="1434089"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05165" name="TextBox 76"/>
          <p:cNvSpPr txBox="1">
            <a:spLocks noChangeArrowheads="1"/>
          </p:cNvSpPr>
          <p:nvPr/>
        </p:nvSpPr>
        <p:spPr bwMode="auto">
          <a:xfrm rot="5400000">
            <a:off x="3420303" y="3265868"/>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cxnSp>
        <p:nvCxnSpPr>
          <p:cNvPr id="305166" name="直接箭头连接符 80"/>
          <p:cNvCxnSpPr>
            <a:cxnSpLocks noChangeShapeType="1"/>
          </p:cNvCxnSpPr>
          <p:nvPr/>
        </p:nvCxnSpPr>
        <p:spPr bwMode="auto">
          <a:xfrm rot="10800000">
            <a:off x="1984639" y="4316667"/>
            <a:ext cx="115929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05167" name="TextBox 76"/>
          <p:cNvSpPr txBox="1">
            <a:spLocks noChangeArrowheads="1"/>
          </p:cNvSpPr>
          <p:nvPr/>
        </p:nvSpPr>
        <p:spPr bwMode="auto">
          <a:xfrm>
            <a:off x="2457043" y="431810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endParaRPr lang="en-US" altLang="zh-CN" sz="800">
              <a:latin typeface="Calibri" pitchFamily="34" charset="0"/>
            </a:endParaRPr>
          </a:p>
        </p:txBody>
      </p:sp>
      <p:sp>
        <p:nvSpPr>
          <p:cNvPr id="305168" name="TextBox 100"/>
          <p:cNvSpPr txBox="1">
            <a:spLocks noChangeArrowheads="1"/>
          </p:cNvSpPr>
          <p:nvPr/>
        </p:nvSpPr>
        <p:spPr bwMode="auto">
          <a:xfrm>
            <a:off x="2408174" y="5194974"/>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05169" name="TextBox 100"/>
          <p:cNvSpPr txBox="1">
            <a:spLocks noChangeArrowheads="1"/>
          </p:cNvSpPr>
          <p:nvPr/>
        </p:nvSpPr>
        <p:spPr bwMode="auto">
          <a:xfrm>
            <a:off x="6916373" y="4490889"/>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30517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4" name="灯片编号占位符 23"/>
          <p:cNvSpPr>
            <a:spLocks noGrp="1"/>
          </p:cNvSpPr>
          <p:nvPr>
            <p:ph type="sldNum" sz="quarter" idx="12"/>
          </p:nvPr>
        </p:nvSpPr>
        <p:spPr/>
        <p:txBody>
          <a:bodyPr/>
          <a:lstStyle/>
          <a:p>
            <a:pPr>
              <a:defRPr/>
            </a:pPr>
            <a:fld id="{CA717699-A7E9-42E8-BE58-DB87DC6B9A8E}" type="slidenum">
              <a:rPr lang="zh-CN" altLang="en-US"/>
              <a:pPr>
                <a:defRPr/>
              </a:pPr>
              <a:t>81</a:t>
            </a:fld>
            <a:endParaRPr lang="zh-CN" altLang="en-US"/>
          </a:p>
        </p:txBody>
      </p:sp>
    </p:spTree>
    <p:extLst>
      <p:ext uri="{BB962C8B-B14F-4D97-AF65-F5344CB8AC3E}">
        <p14:creationId xmlns:p14="http://schemas.microsoft.com/office/powerpoint/2010/main" val="234064371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06179"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06180"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对不倒翁入口进行软包，内部座椅加装安全带，防止儿童在进出不倒翁的时候发生磕碰</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0618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0618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618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618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6189" name="TextBox 33"/>
          <p:cNvSpPr txBox="1">
            <a:spLocks noChangeArrowheads="1"/>
          </p:cNvSpPr>
          <p:nvPr/>
        </p:nvSpPr>
        <p:spPr bwMode="auto">
          <a:xfrm>
            <a:off x="496839" y="2151134"/>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放置不倒翁的地面要平稳，配重增大，防止儿童在用力推动时，不倒翁的晃动幅度太大</a:t>
            </a:r>
            <a:r>
              <a:rPr lang="zh-CN" altLang="en-US" sz="1100">
                <a:solidFill>
                  <a:srgbClr val="000000"/>
                </a:solidFill>
                <a:latin typeface="微软雅黑" pitchFamily="34" charset="-122"/>
                <a:ea typeface="微软雅黑" pitchFamily="34" charset="-122"/>
                <a:sym typeface="微软雅黑" pitchFamily="34" charset="-122"/>
              </a:rPr>
              <a:t>；</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06190" name="TextBox 34"/>
          <p:cNvSpPr txBox="1">
            <a:spLocks noChangeArrowheads="1"/>
          </p:cNvSpPr>
          <p:nvPr/>
        </p:nvSpPr>
        <p:spPr bwMode="auto">
          <a:xfrm>
            <a:off x="495481" y="323678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06191" name="TextBox 35"/>
          <p:cNvSpPr txBox="1">
            <a:spLocks noChangeArrowheads="1"/>
          </p:cNvSpPr>
          <p:nvPr/>
        </p:nvSpPr>
        <p:spPr bwMode="auto">
          <a:xfrm>
            <a:off x="495481" y="3444118"/>
            <a:ext cx="8648519"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306192" name="TextBox 15"/>
          <p:cNvSpPr txBox="1">
            <a:spLocks noChangeArrowheads="1"/>
          </p:cNvSpPr>
          <p:nvPr/>
        </p:nvSpPr>
        <p:spPr bwMode="auto">
          <a:xfrm>
            <a:off x="487337" y="4231716"/>
            <a:ext cx="8656663"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5B953C77-31B5-487F-92D5-7867CC41CDAA}" type="slidenum">
              <a:rPr lang="zh-CN" altLang="en-US"/>
              <a:pPr>
                <a:defRPr/>
              </a:pPr>
              <a:t>82</a:t>
            </a:fld>
            <a:endParaRPr lang="zh-CN" altLang="en-US"/>
          </a:p>
        </p:txBody>
      </p:sp>
    </p:spTree>
    <p:extLst>
      <p:ext uri="{BB962C8B-B14F-4D97-AF65-F5344CB8AC3E}">
        <p14:creationId xmlns:p14="http://schemas.microsoft.com/office/powerpoint/2010/main" val="157639473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TextBox 57"/>
          <p:cNvSpPr txBox="1">
            <a:spLocks noChangeArrowheads="1"/>
          </p:cNvSpPr>
          <p:nvPr/>
        </p:nvSpPr>
        <p:spPr bwMode="auto">
          <a:xfrm>
            <a:off x="479192" y="447794"/>
            <a:ext cx="3543029"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、台体：阻燃树脂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玻璃纤维，</a:t>
            </a:r>
            <a:r>
              <a:rPr lang="zh-CN" altLang="en-US" sz="1100" dirty="0" smtClean="0">
                <a:latin typeface="微软雅黑" pitchFamily="34" charset="-122"/>
                <a:ea typeface="微软雅黑" pitchFamily="34" charset="-122"/>
              </a:rPr>
              <a:t>工程塑料，内置扶手</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、骨架：碳钢、不锈钢</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、展品价格含</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套。</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0720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0720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720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720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721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07212"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43955" y="3094235"/>
            <a:ext cx="1527167" cy="25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B6D4FC56-5732-4AA5-97E9-316346188BF7}" type="slidenum">
              <a:rPr lang="zh-CN" altLang="en-US"/>
              <a:pPr>
                <a:defRPr/>
              </a:pPr>
              <a:t>83</a:t>
            </a:fld>
            <a:endParaRPr lang="zh-CN" altLang="en-US"/>
          </a:p>
        </p:txBody>
      </p:sp>
    </p:spTree>
    <p:extLst>
      <p:ext uri="{BB962C8B-B14F-4D97-AF65-F5344CB8AC3E}">
        <p14:creationId xmlns:p14="http://schemas.microsoft.com/office/powerpoint/2010/main" val="425975762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XC01-3-08  </a:t>
            </a:r>
            <a:r>
              <a:rPr lang="zh-CN" altLang="en-US" sz="1200" b="1" dirty="0">
                <a:latin typeface="微软雅黑" pitchFamily="34" charset="-122"/>
                <a:ea typeface="微软雅黑" pitchFamily="34" charset="-122"/>
              </a:rPr>
              <a:t>看不到尽头</a:t>
            </a:r>
            <a:r>
              <a:rPr lang="zh-CN" altLang="en-US" sz="1200" b="1" dirty="0">
                <a:solidFill>
                  <a:srgbClr val="FF0000"/>
                </a:solidFill>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308227" name="TextBox 17"/>
          <p:cNvSpPr txBox="1">
            <a:spLocks noChangeArrowheads="1"/>
          </p:cNvSpPr>
          <p:nvPr/>
        </p:nvSpPr>
        <p:spPr bwMode="auto">
          <a:xfrm>
            <a:off x="4789198" y="499628"/>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墙上有一个洞，洞里面的四周都是平面镜；儿童从小孔中向里望过去，由于光线在镜面之间的来回反射，会形成看不到尽头的景象。儿童从洞的外边可以看到墙就在眼前，但是从观察孔向内部看，却会看到洞内无限延伸到远处，没有尽头。</a:t>
            </a:r>
            <a:endParaRPr lang="en-US" altLang="zh-CN" sz="1100">
              <a:latin typeface="微软雅黑" pitchFamily="34" charset="-122"/>
              <a:ea typeface="微软雅黑" pitchFamily="34" charset="-122"/>
            </a:endParaRPr>
          </a:p>
        </p:txBody>
      </p:sp>
      <p:sp>
        <p:nvSpPr>
          <p:cNvPr id="308228" name="TextBox 19"/>
          <p:cNvSpPr txBox="1">
            <a:spLocks noChangeArrowheads="1"/>
          </p:cNvSpPr>
          <p:nvPr/>
        </p:nvSpPr>
        <p:spPr bwMode="auto">
          <a:xfrm>
            <a:off x="4786483" y="2594608"/>
            <a:ext cx="4022220" cy="604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利用前面，挖洞设置平面镜，洞口是小动物的造型，望进去观看没有尽头的无底洞。</a:t>
            </a:r>
          </a:p>
        </p:txBody>
      </p:sp>
      <p:sp>
        <p:nvSpPr>
          <p:cNvPr id="30822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08231"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08232"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08233"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08234"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08235" name="TextBox 64"/>
          <p:cNvSpPr txBox="1">
            <a:spLocks noChangeArrowheads="1"/>
          </p:cNvSpPr>
          <p:nvPr/>
        </p:nvSpPr>
        <p:spPr bwMode="auto">
          <a:xfrm>
            <a:off x="4795985" y="1938037"/>
            <a:ext cx="4022219" cy="59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由于光线在镜面之间的来回反射，会形成看不到尽头的景象。</a:t>
            </a:r>
            <a:endParaRPr lang="en-US" altLang="zh-CN" sz="1100">
              <a:latin typeface="微软雅黑" pitchFamily="34" charset="-122"/>
              <a:ea typeface="微软雅黑" pitchFamily="34" charset="-122"/>
              <a:sym typeface="微软雅黑" pitchFamily="34" charset="-122"/>
            </a:endParaRPr>
          </a:p>
        </p:txBody>
      </p:sp>
      <p:sp>
        <p:nvSpPr>
          <p:cNvPr id="308236"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308237" name="TextBox 14"/>
          <p:cNvSpPr txBox="1">
            <a:spLocks noChangeArrowheads="1"/>
          </p:cNvSpPr>
          <p:nvPr/>
        </p:nvSpPr>
        <p:spPr bwMode="auto">
          <a:xfrm>
            <a:off x="4766121" y="3277096"/>
            <a:ext cx="3970635" cy="63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从洞口往里面观察，墙体是很近的，为什么会是一眼望不到尽头呢？</a:t>
            </a:r>
            <a:endParaRPr lang="en-US" altLang="zh-CN" sz="1100">
              <a:latin typeface="微软雅黑" pitchFamily="34" charset="-122"/>
              <a:ea typeface="微软雅黑" pitchFamily="34" charset="-122"/>
            </a:endParaRPr>
          </a:p>
        </p:txBody>
      </p:sp>
      <p:sp>
        <p:nvSpPr>
          <p:cNvPr id="308238"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08242"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08243"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08244" name="图片 24"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1730802" y="617835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08249" name="图片 15" descr="根娃娃的故事.t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2360" y="1390894"/>
            <a:ext cx="3936698" cy="303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2819491" y="2486619"/>
            <a:ext cx="1335762" cy="1475845"/>
          </a:xfrm>
          <a:prstGeom prst="ellipse">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2626">
              <a:defRPr/>
            </a:pPr>
            <a:endParaRPr lang="zh-CN" altLang="en-US"/>
          </a:p>
        </p:txBody>
      </p:sp>
      <p:sp>
        <p:nvSpPr>
          <p:cNvPr id="32" name="灯片编号占位符 31"/>
          <p:cNvSpPr>
            <a:spLocks noGrp="1"/>
          </p:cNvSpPr>
          <p:nvPr>
            <p:ph type="sldNum" sz="quarter" idx="12"/>
          </p:nvPr>
        </p:nvSpPr>
        <p:spPr/>
        <p:txBody>
          <a:bodyPr/>
          <a:lstStyle/>
          <a:p>
            <a:pPr>
              <a:defRPr/>
            </a:pPr>
            <a:fld id="{0C366A0B-C2EC-47CA-AD4B-30168CC03C81}" type="slidenum">
              <a:rPr lang="zh-CN" altLang="en-US"/>
              <a:pPr>
                <a:defRPr/>
              </a:pPr>
              <a:t>84</a:t>
            </a:fld>
            <a:endParaRPr lang="zh-CN" altLang="en-US"/>
          </a:p>
        </p:txBody>
      </p:sp>
    </p:spTree>
    <p:extLst>
      <p:ext uri="{BB962C8B-B14F-4D97-AF65-F5344CB8AC3E}">
        <p14:creationId xmlns:p14="http://schemas.microsoft.com/office/powerpoint/2010/main" val="277121757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250"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265174" y="1635669"/>
            <a:ext cx="2266995" cy="24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09252"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0925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grpSp>
        <p:nvGrpSpPr>
          <p:cNvPr id="309254" name="组合 17"/>
          <p:cNvGrpSpPr>
            <a:grpSpLocks/>
          </p:cNvGrpSpPr>
          <p:nvPr/>
        </p:nvGrpSpPr>
        <p:grpSpPr bwMode="auto">
          <a:xfrm>
            <a:off x="1607259" y="4214438"/>
            <a:ext cx="1533955" cy="169902"/>
            <a:chOff x="2651125" y="4660900"/>
            <a:chExt cx="1501775" cy="187325"/>
          </a:xfrm>
        </p:grpSpPr>
        <p:sp>
          <p:nvSpPr>
            <p:cNvPr id="309262" name="TextBox 76"/>
            <p:cNvSpPr txBox="1">
              <a:spLocks noChangeArrowheads="1"/>
            </p:cNvSpPr>
            <p:nvPr/>
          </p:nvSpPr>
          <p:spPr bwMode="auto">
            <a:xfrm>
              <a:off x="3249613" y="4660900"/>
              <a:ext cx="352425"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309263" name="直接箭头连接符 80"/>
            <p:cNvCxnSpPr>
              <a:cxnSpLocks noChangeShapeType="1"/>
            </p:cNvCxnSpPr>
            <p:nvPr/>
          </p:nvCxnSpPr>
          <p:spPr bwMode="auto">
            <a:xfrm rot="10800000">
              <a:off x="2651125" y="4846638"/>
              <a:ext cx="15017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cxnSp>
        <p:nvCxnSpPr>
          <p:cNvPr id="309255"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09256" name="TextBox 100"/>
          <p:cNvSpPr txBox="1">
            <a:spLocks noChangeArrowheads="1"/>
          </p:cNvSpPr>
          <p:nvPr/>
        </p:nvSpPr>
        <p:spPr bwMode="auto">
          <a:xfrm>
            <a:off x="2155682" y="465503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09257" name="TextBox 100"/>
          <p:cNvSpPr txBox="1">
            <a:spLocks noChangeArrowheads="1"/>
          </p:cNvSpPr>
          <p:nvPr/>
        </p:nvSpPr>
        <p:spPr bwMode="auto">
          <a:xfrm>
            <a:off x="6986962" y="4701107"/>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309258"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09259" name="图片 15" descr="根娃娃的故事.t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30826" y="1167718"/>
            <a:ext cx="3936698" cy="304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椭圆 15"/>
          <p:cNvSpPr/>
          <p:nvPr/>
        </p:nvSpPr>
        <p:spPr>
          <a:xfrm>
            <a:off x="6967957" y="2264883"/>
            <a:ext cx="1335762" cy="1474405"/>
          </a:xfrm>
          <a:prstGeom prst="ellipse">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2626">
              <a:defRPr/>
            </a:pPr>
            <a:endParaRPr lang="zh-CN" altLang="en-US"/>
          </a:p>
        </p:txBody>
      </p:sp>
      <p:sp>
        <p:nvSpPr>
          <p:cNvPr id="20" name="灯片编号占位符 19"/>
          <p:cNvSpPr>
            <a:spLocks noGrp="1"/>
          </p:cNvSpPr>
          <p:nvPr>
            <p:ph type="sldNum" sz="quarter" idx="12"/>
          </p:nvPr>
        </p:nvSpPr>
        <p:spPr/>
        <p:txBody>
          <a:bodyPr/>
          <a:lstStyle/>
          <a:p>
            <a:pPr>
              <a:defRPr/>
            </a:pPr>
            <a:fld id="{A4D8D8F5-87EB-4B93-9998-AABF9F584969}" type="slidenum">
              <a:rPr lang="zh-CN" altLang="en-US"/>
              <a:pPr>
                <a:defRPr/>
              </a:pPr>
              <a:t>85</a:t>
            </a:fld>
            <a:endParaRPr lang="zh-CN" altLang="en-US"/>
          </a:p>
        </p:txBody>
      </p:sp>
    </p:spTree>
    <p:extLst>
      <p:ext uri="{BB962C8B-B14F-4D97-AF65-F5344CB8AC3E}">
        <p14:creationId xmlns:p14="http://schemas.microsoft.com/office/powerpoint/2010/main" val="37985211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10275" name="TextBox 47"/>
          <p:cNvSpPr txBox="1">
            <a:spLocks noChangeArrowheads="1"/>
          </p:cNvSpPr>
          <p:nvPr/>
        </p:nvSpPr>
        <p:spPr bwMode="auto">
          <a:xfrm>
            <a:off x="479192" y="1212353"/>
            <a:ext cx="3791447"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10276" name="TextBox 57"/>
          <p:cNvSpPr txBox="1">
            <a:spLocks noChangeArrowheads="1"/>
          </p:cNvSpPr>
          <p:nvPr/>
        </p:nvSpPr>
        <p:spPr bwMode="auto">
          <a:xfrm>
            <a:off x="496839" y="642173"/>
            <a:ext cx="8577930"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1027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027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028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028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0285" name="TextBox 33"/>
          <p:cNvSpPr txBox="1">
            <a:spLocks noChangeArrowheads="1"/>
          </p:cNvSpPr>
          <p:nvPr/>
        </p:nvSpPr>
        <p:spPr bwMode="auto">
          <a:xfrm>
            <a:off x="487337" y="1419691"/>
            <a:ext cx="8553495"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10286" name="TextBox 34"/>
          <p:cNvSpPr txBox="1">
            <a:spLocks noChangeArrowheads="1"/>
          </p:cNvSpPr>
          <p:nvPr/>
        </p:nvSpPr>
        <p:spPr bwMode="auto">
          <a:xfrm>
            <a:off x="495482" y="2005710"/>
            <a:ext cx="3783302"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10287" name="TextBox 35"/>
          <p:cNvSpPr txBox="1">
            <a:spLocks noChangeArrowheads="1"/>
          </p:cNvSpPr>
          <p:nvPr/>
        </p:nvSpPr>
        <p:spPr bwMode="auto">
          <a:xfrm>
            <a:off x="504983" y="2214487"/>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310288" name="TextBox 15"/>
          <p:cNvSpPr txBox="1">
            <a:spLocks noChangeArrowheads="1"/>
          </p:cNvSpPr>
          <p:nvPr/>
        </p:nvSpPr>
        <p:spPr bwMode="auto">
          <a:xfrm>
            <a:off x="504983" y="2983367"/>
            <a:ext cx="863901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3E5FA0EF-11EF-4695-AF47-8814A8B6653C}" type="slidenum">
              <a:rPr lang="zh-CN" altLang="en-US"/>
              <a:pPr>
                <a:defRPr/>
              </a:pPr>
              <a:t>86</a:t>
            </a:fld>
            <a:endParaRPr lang="zh-CN" altLang="en-US"/>
          </a:p>
        </p:txBody>
      </p:sp>
    </p:spTree>
    <p:extLst>
      <p:ext uri="{BB962C8B-B14F-4D97-AF65-F5344CB8AC3E}">
        <p14:creationId xmlns:p14="http://schemas.microsoft.com/office/powerpoint/2010/main" val="243393527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TextBox 57"/>
          <p:cNvSpPr txBox="1">
            <a:spLocks noChangeArrowheads="1"/>
          </p:cNvSpPr>
          <p:nvPr/>
        </p:nvSpPr>
        <p:spPr bwMode="auto">
          <a:xfrm>
            <a:off x="479192" y="447794"/>
            <a:ext cx="3543029" cy="5569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、台体：定制嵌入式圆柱形开放壁柜</a:t>
            </a:r>
            <a:r>
              <a:rPr lang="zh-CN" altLang="en-US" sz="1100" dirty="0" smtClean="0">
                <a:latin typeface="微软雅黑" pitchFamily="34" charset="-122"/>
                <a:ea typeface="微软雅黑" pitchFamily="34" charset="-122"/>
              </a:rPr>
              <a:t>及翻版</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、展品图文板：依后期布展设计总体效果要求设计及制作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、展品价格</a:t>
            </a:r>
            <a:r>
              <a:rPr lang="zh-CN" altLang="en-US" sz="1100" dirty="0" smtClean="0">
                <a:latin typeface="微软雅黑" pitchFamily="34" charset="-122"/>
                <a:ea typeface="微软雅黑" pitchFamily="34" charset="-122"/>
              </a:rPr>
              <a:t>含</a:t>
            </a:r>
            <a:r>
              <a:rPr lang="en-US" altLang="zh-CN" sz="1100" dirty="0" smtClean="0">
                <a:latin typeface="微软雅黑" pitchFamily="34" charset="-122"/>
                <a:ea typeface="微软雅黑" pitchFamily="34" charset="-122"/>
              </a:rPr>
              <a:t>1</a:t>
            </a:r>
            <a:r>
              <a:rPr lang="zh-CN" altLang="en-US" sz="1100" dirty="0" smtClean="0">
                <a:latin typeface="微软雅黑" pitchFamily="34" charset="-122"/>
                <a:ea typeface="微软雅黑" pitchFamily="34" charset="-122"/>
              </a:rPr>
              <a:t>套</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1129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130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130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130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130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pic>
        <p:nvPicPr>
          <p:cNvPr id="311308"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53453" y="3317412"/>
            <a:ext cx="2719036" cy="209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EC4EDCD3-478F-4D49-979D-69CC14584F6A}" type="slidenum">
              <a:rPr lang="zh-CN" altLang="en-US"/>
              <a:pPr>
                <a:defRPr/>
              </a:pPr>
              <a:t>87</a:t>
            </a:fld>
            <a:endParaRPr lang="zh-CN" altLang="en-US"/>
          </a:p>
        </p:txBody>
      </p:sp>
    </p:spTree>
    <p:extLst>
      <p:ext uri="{BB962C8B-B14F-4D97-AF65-F5344CB8AC3E}">
        <p14:creationId xmlns:p14="http://schemas.microsoft.com/office/powerpoint/2010/main" val="253753403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XC01-3-09  </a:t>
            </a:r>
            <a:r>
              <a:rPr lang="zh-CN" altLang="en-US" sz="1200" b="1" dirty="0">
                <a:solidFill>
                  <a:srgbClr val="000000"/>
                </a:solidFill>
                <a:latin typeface="微软雅黑" pitchFamily="34" charset="-122"/>
                <a:ea typeface="微软雅黑" pitchFamily="34" charset="-122"/>
                <a:sym typeface="微软雅黑" pitchFamily="34" charset="-122"/>
              </a:rPr>
              <a:t>里面是什么？</a:t>
            </a:r>
            <a:endParaRPr lang="zh-CN" altLang="en-US" sz="1200" b="1" dirty="0">
              <a:latin typeface="微软雅黑" pitchFamily="34" charset="-122"/>
              <a:ea typeface="微软雅黑" pitchFamily="34" charset="-122"/>
            </a:endParaRPr>
          </a:p>
        </p:txBody>
      </p:sp>
      <p:sp>
        <p:nvSpPr>
          <p:cNvPr id="312323" name="TextBox 17"/>
          <p:cNvSpPr txBox="1">
            <a:spLocks noChangeArrowheads="1"/>
          </p:cNvSpPr>
          <p:nvPr/>
        </p:nvSpPr>
        <p:spPr bwMode="auto">
          <a:xfrm>
            <a:off x="4789198" y="499628"/>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墙</a:t>
            </a:r>
            <a:r>
              <a:rPr lang="zh-CN" altLang="en-US" sz="1100">
                <a:latin typeface="微软雅黑" pitchFamily="34" charset="-122"/>
                <a:ea typeface="微软雅黑" pitchFamily="34" charset="-122"/>
                <a:sym typeface="微软雅黑" pitchFamily="34" charset="-122"/>
              </a:rPr>
              <a:t>面设</a:t>
            </a:r>
            <a:r>
              <a:rPr lang="zh-CN" altLang="en-US" sz="1100">
                <a:latin typeface="微软雅黑" pitchFamily="34" charset="-122"/>
                <a:ea typeface="微软雅黑" pitchFamily="34" charset="-122"/>
              </a:rPr>
              <a:t>置圆洞，箱子内放置</a:t>
            </a: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个不同材料、不同形状的动物模型，包括猴子、兔子、大象、鸭子；儿童可以将手伸进洞里，通过触摸、感知模型的形状，判断里边的模型是什么动物。</a:t>
            </a:r>
            <a:endParaRPr lang="en-US" altLang="zh-CN" sz="1100" b="1">
              <a:latin typeface="微软雅黑" pitchFamily="34" charset="-122"/>
              <a:ea typeface="微软雅黑" pitchFamily="34" charset="-122"/>
            </a:endParaRPr>
          </a:p>
        </p:txBody>
      </p:sp>
      <p:sp>
        <p:nvSpPr>
          <p:cNvPr id="312324" name="TextBox 19"/>
          <p:cNvSpPr txBox="1">
            <a:spLocks noChangeArrowheads="1"/>
          </p:cNvSpPr>
          <p:nvPr/>
        </p:nvSpPr>
        <p:spPr bwMode="auto">
          <a:xfrm>
            <a:off x="4816347" y="2873938"/>
            <a:ext cx="4022220" cy="11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墙面</a:t>
            </a:r>
            <a:r>
              <a:rPr lang="zh-CN" altLang="en-US" sz="1100">
                <a:latin typeface="微软雅黑" pitchFamily="34" charset="-122"/>
                <a:ea typeface="微软雅黑" pitchFamily="34" charset="-122"/>
                <a:sym typeface="微软雅黑" pitchFamily="34" charset="-122"/>
              </a:rPr>
              <a:t>设置</a:t>
            </a:r>
            <a:r>
              <a:rPr lang="en-US" altLang="zh-CN" sz="1100">
                <a:latin typeface="微软雅黑" pitchFamily="34" charset="-122"/>
                <a:ea typeface="微软雅黑" pitchFamily="34" charset="-122"/>
                <a:sym typeface="微软雅黑" pitchFamily="34" charset="-122"/>
              </a:rPr>
              <a:t>5</a:t>
            </a:r>
            <a:r>
              <a:rPr lang="zh-CN" altLang="en-US" sz="1100">
                <a:latin typeface="微软雅黑" pitchFamily="34" charset="-122"/>
                <a:ea typeface="微软雅黑" pitchFamily="34" charset="-122"/>
                <a:sym typeface="微软雅黑" pitchFamily="34" charset="-122"/>
              </a:rPr>
              <a:t>个树洞，里面放置</a:t>
            </a:r>
            <a:r>
              <a:rPr lang="en-US" altLang="zh-CN" sz="1100">
                <a:latin typeface="微软雅黑" pitchFamily="34" charset="-122"/>
                <a:ea typeface="微软雅黑" pitchFamily="34" charset="-122"/>
                <a:sym typeface="微软雅黑" pitchFamily="34" charset="-122"/>
              </a:rPr>
              <a:t>5</a:t>
            </a:r>
            <a:r>
              <a:rPr lang="zh-CN" altLang="en-US" sz="1100">
                <a:latin typeface="微软雅黑" pitchFamily="34" charset="-122"/>
                <a:ea typeface="微软雅黑" pitchFamily="34" charset="-122"/>
                <a:sym typeface="微软雅黑" pitchFamily="34" charset="-122"/>
              </a:rPr>
              <a:t>个不同材料、不同形状的模型。包括猴子、兔子、大象、鸭子。儿童从每个洞口进行触摸、感知，最后判断里边的模型是什么。从而锻炼儿童对事物的感知和判断</a:t>
            </a:r>
            <a:r>
              <a:rPr lang="zh-CN" altLang="en-US" sz="1100">
                <a:solidFill>
                  <a:srgbClr val="000000"/>
                </a:solidFill>
                <a:latin typeface="微软雅黑" pitchFamily="34" charset="-122"/>
                <a:ea typeface="微软雅黑" pitchFamily="34" charset="-122"/>
                <a:sym typeface="微软雅黑" pitchFamily="34" charset="-122"/>
              </a:rPr>
              <a:t>能力。</a:t>
            </a:r>
          </a:p>
        </p:txBody>
      </p:sp>
      <p:sp>
        <p:nvSpPr>
          <p:cNvPr id="312325"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12327"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2328"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2329"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12330"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12331" name="TextBox 64"/>
          <p:cNvSpPr txBox="1">
            <a:spLocks noChangeArrowheads="1"/>
          </p:cNvSpPr>
          <p:nvPr/>
        </p:nvSpPr>
        <p:spPr bwMode="auto">
          <a:xfrm>
            <a:off x="4806845" y="1645747"/>
            <a:ext cx="3970635"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感官经验是人类赖以生存、学习、认识自我和环境的必需条件。触觉是人体发展最早、最基本的感觉，对触觉的锻炼有助于儿童大脑和认知的发展。触觉也是人类获取外界信息的主要手段和方法。</a:t>
            </a:r>
            <a:endParaRPr lang="en-US" altLang="zh-CN" sz="1100">
              <a:latin typeface="微软雅黑" pitchFamily="34" charset="-122"/>
              <a:ea typeface="微软雅黑" pitchFamily="34" charset="-122"/>
              <a:sym typeface="微软雅黑" pitchFamily="34" charset="-122"/>
            </a:endParaRPr>
          </a:p>
        </p:txBody>
      </p:sp>
      <p:sp>
        <p:nvSpPr>
          <p:cNvPr id="312332"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1-2</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algn="just">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312333" name="TextBox 14"/>
          <p:cNvSpPr txBox="1">
            <a:spLocks noChangeArrowheads="1"/>
          </p:cNvSpPr>
          <p:nvPr/>
        </p:nvSpPr>
        <p:spPr bwMode="auto">
          <a:xfrm>
            <a:off x="4789197" y="4195720"/>
            <a:ext cx="4084664" cy="87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操作说明：</a:t>
            </a:r>
            <a:r>
              <a:rPr lang="zh-CN" altLang="en-US" sz="1100">
                <a:solidFill>
                  <a:srgbClr val="000000"/>
                </a:solidFill>
                <a:latin typeface="微软雅黑" pitchFamily="34" charset="-122"/>
                <a:ea typeface="微软雅黑" pitchFamily="34" charset="-122"/>
                <a:sym typeface="微软雅黑" pitchFamily="34" charset="-122"/>
              </a:rPr>
              <a:t>儿童从一个洞口伸手进去触摸不同的动物模型。根据触摸到的不同感觉，综合判断是哪种动物。</a:t>
            </a:r>
          </a:p>
          <a:p>
            <a:pPr algn="just">
              <a:lnSpc>
                <a:spcPct val="150000"/>
              </a:lnSpc>
            </a:pP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312334"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2338"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1233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12340" name="图片 26"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椭圆 27"/>
          <p:cNvSpPr/>
          <p:nvPr/>
        </p:nvSpPr>
        <p:spPr>
          <a:xfrm>
            <a:off x="1693120" y="569872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12345" name="图片 15" descr="根娃娃的故事.t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82360" y="1390894"/>
            <a:ext cx="3936698" cy="3039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椭圆 28"/>
          <p:cNvSpPr/>
          <p:nvPr/>
        </p:nvSpPr>
        <p:spPr>
          <a:xfrm>
            <a:off x="1057480" y="2932973"/>
            <a:ext cx="1425356" cy="907105"/>
          </a:xfrm>
          <a:prstGeom prst="ellipse">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2626">
              <a:defRPr/>
            </a:pPr>
            <a:endParaRPr lang="zh-CN" altLang="en-US"/>
          </a:p>
        </p:txBody>
      </p:sp>
      <p:sp>
        <p:nvSpPr>
          <p:cNvPr id="32" name="灯片编号占位符 31"/>
          <p:cNvSpPr>
            <a:spLocks noGrp="1"/>
          </p:cNvSpPr>
          <p:nvPr>
            <p:ph type="sldNum" sz="quarter" idx="12"/>
          </p:nvPr>
        </p:nvSpPr>
        <p:spPr/>
        <p:txBody>
          <a:bodyPr/>
          <a:lstStyle/>
          <a:p>
            <a:pPr>
              <a:defRPr/>
            </a:pPr>
            <a:fld id="{325A1C28-3D56-4F75-B576-8DE655FBE0CD}" type="slidenum">
              <a:rPr lang="zh-CN" altLang="en-US"/>
              <a:pPr>
                <a:defRPr/>
              </a:pPr>
              <a:t>88</a:t>
            </a:fld>
            <a:endParaRPr lang="zh-CN" altLang="en-US"/>
          </a:p>
        </p:txBody>
      </p:sp>
    </p:spTree>
    <p:extLst>
      <p:ext uri="{BB962C8B-B14F-4D97-AF65-F5344CB8AC3E}">
        <p14:creationId xmlns:p14="http://schemas.microsoft.com/office/powerpoint/2010/main" val="14483677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3346"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85986" y="1974034"/>
            <a:ext cx="2873790" cy="205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1334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1334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13350"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13351" name="TextBox 100"/>
          <p:cNvSpPr txBox="1">
            <a:spLocks noChangeArrowheads="1"/>
          </p:cNvSpPr>
          <p:nvPr/>
        </p:nvSpPr>
        <p:spPr bwMode="auto">
          <a:xfrm>
            <a:off x="2155682" y="465503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13352" name="TextBox 100"/>
          <p:cNvSpPr txBox="1">
            <a:spLocks noChangeArrowheads="1"/>
          </p:cNvSpPr>
          <p:nvPr/>
        </p:nvSpPr>
        <p:spPr bwMode="auto">
          <a:xfrm>
            <a:off x="6986962" y="4701107"/>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313353"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13354" name="图片 15" descr="根娃娃的故事.tif"/>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30826" y="1167718"/>
            <a:ext cx="3936698" cy="3040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椭圆 15"/>
          <p:cNvSpPr/>
          <p:nvPr/>
        </p:nvSpPr>
        <p:spPr>
          <a:xfrm>
            <a:off x="5197800" y="2672359"/>
            <a:ext cx="1441646" cy="944541"/>
          </a:xfrm>
          <a:prstGeom prst="ellipse">
            <a:avLst/>
          </a:prstGeom>
          <a:noFill/>
          <a:ln>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2626">
              <a:defRPr/>
            </a:pPr>
            <a:endParaRPr lang="zh-CN" altLang="en-US"/>
          </a:p>
        </p:txBody>
      </p:sp>
      <p:sp>
        <p:nvSpPr>
          <p:cNvPr id="313356" name="TextBox 97"/>
          <p:cNvSpPr txBox="1">
            <a:spLocks noChangeArrowheads="1"/>
          </p:cNvSpPr>
          <p:nvPr/>
        </p:nvSpPr>
        <p:spPr bwMode="auto">
          <a:xfrm>
            <a:off x="1103634" y="4287870"/>
            <a:ext cx="2205908" cy="18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洞口尺寸为</a:t>
            </a:r>
            <a:r>
              <a:rPr lang="en-US" altLang="zh-CN" sz="900">
                <a:latin typeface="微软雅黑" pitchFamily="34" charset="-122"/>
                <a:ea typeface="微软雅黑" pitchFamily="34" charset="-122"/>
              </a:rPr>
              <a:t>160mm</a:t>
            </a:r>
          </a:p>
        </p:txBody>
      </p:sp>
      <p:cxnSp>
        <p:nvCxnSpPr>
          <p:cNvPr id="19" name="直接箭头连接符 18"/>
          <p:cNvCxnSpPr/>
          <p:nvPr/>
        </p:nvCxnSpPr>
        <p:spPr>
          <a:xfrm rot="5400000">
            <a:off x="1287612" y="3058166"/>
            <a:ext cx="1280026" cy="9230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1" name="灯片编号占位符 20"/>
          <p:cNvSpPr>
            <a:spLocks noGrp="1"/>
          </p:cNvSpPr>
          <p:nvPr>
            <p:ph type="sldNum" sz="quarter" idx="12"/>
          </p:nvPr>
        </p:nvSpPr>
        <p:spPr/>
        <p:txBody>
          <a:bodyPr/>
          <a:lstStyle/>
          <a:p>
            <a:pPr>
              <a:defRPr/>
            </a:pPr>
            <a:fld id="{C95754AB-98FD-43CA-8034-A9BA3D3A623B}" type="slidenum">
              <a:rPr lang="zh-CN" altLang="en-US"/>
              <a:pPr>
                <a:defRPr/>
              </a:pPr>
              <a:t>89</a:t>
            </a:fld>
            <a:endParaRPr lang="zh-CN" altLang="en-US"/>
          </a:p>
        </p:txBody>
      </p:sp>
    </p:spTree>
    <p:extLst>
      <p:ext uri="{BB962C8B-B14F-4D97-AF65-F5344CB8AC3E}">
        <p14:creationId xmlns:p14="http://schemas.microsoft.com/office/powerpoint/2010/main" val="25375573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TextBox 57"/>
          <p:cNvSpPr txBox="1">
            <a:spLocks noChangeArrowheads="1"/>
          </p:cNvSpPr>
          <p:nvPr/>
        </p:nvSpPr>
        <p:spPr bwMode="auto">
          <a:xfrm>
            <a:off x="479192" y="447794"/>
            <a:ext cx="3420855"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、台面：高密度</a:t>
            </a:r>
            <a:r>
              <a:rPr lang="en-US" altLang="zh-CN" sz="1100" dirty="0">
                <a:latin typeface="微软雅黑" pitchFamily="34" charset="-122"/>
                <a:ea typeface="微软雅黑" pitchFamily="34" charset="-122"/>
              </a:rPr>
              <a:t>EVA,</a:t>
            </a:r>
            <a:r>
              <a:rPr lang="zh-CN" altLang="en-US" sz="1100" dirty="0">
                <a:latin typeface="微软雅黑" pitchFamily="34" charset="-122"/>
                <a:ea typeface="微软雅黑" pitchFamily="34" charset="-122"/>
              </a:rPr>
              <a:t>工程塑料</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、台体：工程塑料，钢管喷漆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60X60X3.0mm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、模型：</a:t>
            </a:r>
            <a:r>
              <a:rPr lang="en-US" altLang="zh-CN" sz="1100" dirty="0">
                <a:latin typeface="微软雅黑" pitchFamily="34" charset="-122"/>
                <a:ea typeface="微软雅黑" pitchFamily="34" charset="-122"/>
              </a:rPr>
              <a:t>EVA</a:t>
            </a:r>
            <a:r>
              <a:rPr lang="zh-CN" altLang="en-US" sz="1100" dirty="0">
                <a:latin typeface="微软雅黑" pitchFamily="34" charset="-122"/>
                <a:ea typeface="微软雅黑" pitchFamily="34" charset="-122"/>
              </a:rPr>
              <a:t>，工程塑料</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0480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0480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0480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0480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美味阳光</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0481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04812" name="Picture 6" descr="C:\Documents and Settings\Administrator\Application Data\Tencent\Users\128969088\QQ\WinTemp\RichOle\XR@{X_)RB7JPZ)QXNSV]V[N.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66127" y="3218063"/>
            <a:ext cx="1991426" cy="25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2CD9952F-5743-4C91-B63E-C9D367CB2BB8}" type="slidenum">
              <a:rPr lang="zh-CN" altLang="en-US"/>
              <a:pPr>
                <a:defRPr/>
              </a:pPr>
              <a:t>9</a:t>
            </a:fld>
            <a:endParaRPr lang="zh-CN" altLang="en-US"/>
          </a:p>
        </p:txBody>
      </p:sp>
    </p:spTree>
    <p:extLst>
      <p:ext uri="{BB962C8B-B14F-4D97-AF65-F5344CB8AC3E}">
        <p14:creationId xmlns:p14="http://schemas.microsoft.com/office/powerpoint/2010/main" val="266046988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14371"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14372"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1437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437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437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437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4381" name="TextBox 33"/>
          <p:cNvSpPr txBox="1">
            <a:spLocks noChangeArrowheads="1"/>
          </p:cNvSpPr>
          <p:nvPr/>
        </p:nvSpPr>
        <p:spPr bwMode="auto">
          <a:xfrm>
            <a:off x="496839" y="2151135"/>
            <a:ext cx="8577930" cy="107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14382" name="TextBox 34"/>
          <p:cNvSpPr txBox="1">
            <a:spLocks noChangeArrowheads="1"/>
          </p:cNvSpPr>
          <p:nvPr/>
        </p:nvSpPr>
        <p:spPr bwMode="auto">
          <a:xfrm>
            <a:off x="504983" y="320078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14383" name="TextBox 35"/>
          <p:cNvSpPr txBox="1">
            <a:spLocks noChangeArrowheads="1"/>
          </p:cNvSpPr>
          <p:nvPr/>
        </p:nvSpPr>
        <p:spPr bwMode="auto">
          <a:xfrm>
            <a:off x="513129" y="3418201"/>
            <a:ext cx="8630872"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314384" name="TextBox 15"/>
          <p:cNvSpPr txBox="1">
            <a:spLocks noChangeArrowheads="1"/>
          </p:cNvSpPr>
          <p:nvPr/>
        </p:nvSpPr>
        <p:spPr bwMode="auto">
          <a:xfrm>
            <a:off x="521273" y="4178442"/>
            <a:ext cx="862272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50KG/</a:t>
            </a:r>
            <a:r>
              <a:rPr lang="en-US" altLang="zh-CN" sz="1100">
                <a:latin typeface="Calibri" pitchFamily="34" charset="0"/>
              </a:rPr>
              <a:t> </a:t>
            </a:r>
            <a:r>
              <a:rPr lang="en-US" altLang="zh-CN" sz="1100">
                <a:latin typeface="微软雅黑" pitchFamily="34" charset="-122"/>
                <a:ea typeface="微软雅黑" pitchFamily="34" charset="-122"/>
              </a:rPr>
              <a:t>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C6D7D18B-4FC2-41B0-9B55-77A9CB5F6597}" type="slidenum">
              <a:rPr lang="zh-CN" altLang="en-US"/>
              <a:pPr>
                <a:defRPr/>
              </a:pPr>
              <a:t>90</a:t>
            </a:fld>
            <a:endParaRPr lang="zh-CN" altLang="en-US"/>
          </a:p>
        </p:txBody>
      </p:sp>
    </p:spTree>
    <p:extLst>
      <p:ext uri="{BB962C8B-B14F-4D97-AF65-F5344CB8AC3E}">
        <p14:creationId xmlns:p14="http://schemas.microsoft.com/office/powerpoint/2010/main" val="83136352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TextBox 57"/>
          <p:cNvSpPr txBox="1">
            <a:spLocks noChangeArrowheads="1"/>
          </p:cNvSpPr>
          <p:nvPr/>
        </p:nvSpPr>
        <p:spPr bwMode="auto">
          <a:xfrm>
            <a:off x="479192" y="447794"/>
            <a:ext cx="3543029" cy="5597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、台体：定制</a:t>
            </a:r>
            <a:r>
              <a:rPr lang="zh-CN" altLang="en-US" sz="1100" dirty="0" smtClean="0">
                <a:latin typeface="微软雅黑" pitchFamily="34" charset="-122"/>
                <a:ea typeface="微软雅黑" pitchFamily="34" charset="-122"/>
              </a:rPr>
              <a:t>嵌入式圆洞型展柜</a:t>
            </a:r>
            <a:r>
              <a:rPr lang="en-US" altLang="zh-CN" sz="1100" dirty="0" smtClean="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个</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、展品图文板：依后期布展设计总体效果要求设计及制作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7</a:t>
            </a:r>
            <a:r>
              <a:rPr lang="zh-CN" altLang="en-US" sz="1100" dirty="0" smtClean="0">
                <a:latin typeface="微软雅黑" pitchFamily="34" charset="-122"/>
                <a:ea typeface="微软雅黑" pitchFamily="34" charset="-122"/>
              </a:rPr>
              <a:t>、动物模型</a:t>
            </a:r>
            <a:r>
              <a:rPr lang="en-US" altLang="zh-CN" sz="1100" dirty="0" smtClean="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种，每种</a:t>
            </a:r>
            <a:r>
              <a:rPr lang="en-US" altLang="zh-CN" sz="1100" dirty="0" smtClean="0">
                <a:latin typeface="微软雅黑" pitchFamily="34" charset="-122"/>
                <a:ea typeface="微软雅黑" pitchFamily="34" charset="-122"/>
              </a:rPr>
              <a:t>8</a:t>
            </a:r>
            <a:r>
              <a:rPr lang="zh-CN" altLang="en-US" sz="1100" dirty="0" smtClean="0">
                <a:latin typeface="微软雅黑" pitchFamily="34" charset="-122"/>
                <a:ea typeface="微软雅黑" pitchFamily="34" charset="-122"/>
              </a:rPr>
              <a:t>个。</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1539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539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539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539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540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、展品图文板：无</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15404" name="图片 15" descr="根娃娃的故事.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53000" y="3537709"/>
            <a:ext cx="3016325" cy="2328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EC5774CB-7464-4926-9C24-0ACDA020746D}" type="slidenum">
              <a:rPr lang="zh-CN" altLang="en-US"/>
              <a:pPr>
                <a:defRPr/>
              </a:pPr>
              <a:t>91</a:t>
            </a:fld>
            <a:endParaRPr lang="zh-CN" altLang="en-US"/>
          </a:p>
        </p:txBody>
      </p:sp>
    </p:spTree>
    <p:extLst>
      <p:ext uri="{BB962C8B-B14F-4D97-AF65-F5344CB8AC3E}">
        <p14:creationId xmlns:p14="http://schemas.microsoft.com/office/powerpoint/2010/main" val="265064921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XC01-3-10  </a:t>
            </a:r>
            <a:r>
              <a:rPr lang="zh-CN" altLang="en-US" sz="1200" b="1" dirty="0">
                <a:latin typeface="微软雅黑" pitchFamily="34" charset="-122"/>
                <a:ea typeface="微软雅黑" pitchFamily="34" charset="-122"/>
              </a:rPr>
              <a:t>从田间到餐桌</a:t>
            </a:r>
          </a:p>
        </p:txBody>
      </p:sp>
      <p:sp>
        <p:nvSpPr>
          <p:cNvPr id="316419" name="TextBox 17"/>
          <p:cNvSpPr txBox="1">
            <a:spLocks noChangeArrowheads="1"/>
          </p:cNvSpPr>
          <p:nvPr/>
        </p:nvSpPr>
        <p:spPr bwMode="auto">
          <a:xfrm>
            <a:off x="4850285" y="499628"/>
            <a:ext cx="3997785"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buFont typeface="Arial" pitchFamily="34" charset="0"/>
              <a:buNone/>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粮食和蔬菜从哪里来？农作物从播种种子、施肥、灌溉、耕作、收获、加工</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让儿童了解到生长的奥秘，“谁知盘中餐，粒粒皆辛苦，”“一粥一饭，当思来之不易；半丝半缕，恒念物力维艰。”，体会劳动的艰辛和劳动的伟大。四组分别展示水稻从幼苗到米饭的过程；土豆从幼苗到炸署条的过程；黄豆从幼苗到豆腐和豆浆的过程；及其它们加工制成各种食品的过程。</a:t>
            </a:r>
            <a:endParaRPr lang="en-US" altLang="zh-CN" sz="1100" b="1">
              <a:latin typeface="微软雅黑" pitchFamily="34" charset="-122"/>
              <a:ea typeface="微软雅黑" pitchFamily="34" charset="-122"/>
            </a:endParaRPr>
          </a:p>
        </p:txBody>
      </p:sp>
      <p:sp>
        <p:nvSpPr>
          <p:cNvPr id="316420" name="TextBox 19"/>
          <p:cNvSpPr txBox="1">
            <a:spLocks noChangeArrowheads="1"/>
          </p:cNvSpPr>
          <p:nvPr/>
        </p:nvSpPr>
        <p:spPr bwMode="auto">
          <a:xfrm>
            <a:off x="4816347" y="2990141"/>
            <a:ext cx="3970636"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展项由四组四面体翻板组成，翻板装置的四面分别以图文展示米饭、薯条、豆浆、爆米花、面条的由来过程。儿童通过翻板寻找食物从幼苗到米饭的过程，选对了，显示屏上面会有对应的视频播放。</a:t>
            </a:r>
            <a:endParaRPr lang="en-US" altLang="zh-CN" sz="1100">
              <a:latin typeface="微软雅黑" pitchFamily="34" charset="-122"/>
              <a:ea typeface="微软雅黑" pitchFamily="34" charset="-122"/>
            </a:endParaRPr>
          </a:p>
        </p:txBody>
      </p:sp>
      <p:sp>
        <p:nvSpPr>
          <p:cNvPr id="31642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1642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642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642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1642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16427" name="TextBox 64"/>
          <p:cNvSpPr txBox="1">
            <a:spLocks noChangeArrowheads="1"/>
          </p:cNvSpPr>
          <p:nvPr/>
        </p:nvSpPr>
        <p:spPr bwMode="auto">
          <a:xfrm>
            <a:off x="4816347" y="2306214"/>
            <a:ext cx="4031722"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让儿童了解日常食品的来源，了解农作物知识的同时，让他们感受食物的来之不易，增强珍惜粮食的意识。</a:t>
            </a:r>
            <a:endParaRPr lang="en-US" altLang="zh-CN" sz="1100">
              <a:latin typeface="微软雅黑" pitchFamily="34" charset="-122"/>
              <a:ea typeface="微软雅黑" pitchFamily="34" charset="-122"/>
              <a:sym typeface="微软雅黑" pitchFamily="34" charset="-122"/>
            </a:endParaRPr>
          </a:p>
        </p:txBody>
      </p:sp>
      <p:sp>
        <p:nvSpPr>
          <p:cNvPr id="316428"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algn="just"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316429" name="TextBox 14"/>
          <p:cNvSpPr txBox="1">
            <a:spLocks noChangeArrowheads="1"/>
          </p:cNvSpPr>
          <p:nvPr/>
        </p:nvSpPr>
        <p:spPr bwMode="auto">
          <a:xfrm>
            <a:off x="4789197" y="4162178"/>
            <a:ext cx="3997785" cy="63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儿童翻动翻版，找对生长过程，观看显示器有对应的视频播放。</a:t>
            </a:r>
            <a:endParaRPr lang="en-US" altLang="zh-CN" sz="1100">
              <a:latin typeface="微软雅黑" pitchFamily="34" charset="-122"/>
              <a:ea typeface="微软雅黑" pitchFamily="34" charset="-122"/>
            </a:endParaRPr>
          </a:p>
        </p:txBody>
      </p:sp>
      <p:sp>
        <p:nvSpPr>
          <p:cNvPr id="316430"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6434"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1643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16436" name="图片 23"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1372815" y="5678738"/>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16441" name="图片 15" descr="根娃娃的故事.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62012" y="1225312"/>
            <a:ext cx="1813596" cy="3917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7D660775-39B0-4ADC-B24A-1E306085090D}" type="slidenum">
              <a:rPr lang="zh-CN" altLang="en-US"/>
              <a:pPr>
                <a:defRPr/>
              </a:pPr>
              <a:t>92</a:t>
            </a:fld>
            <a:endParaRPr lang="zh-CN" altLang="en-US"/>
          </a:p>
        </p:txBody>
      </p:sp>
    </p:spTree>
    <p:extLst>
      <p:ext uri="{BB962C8B-B14F-4D97-AF65-F5344CB8AC3E}">
        <p14:creationId xmlns:p14="http://schemas.microsoft.com/office/powerpoint/2010/main" val="79815175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图片 15" descr="根娃娃的故事.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819991" y="655132"/>
            <a:ext cx="1813596" cy="3917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43" name="图片 15" descr="根娃娃的故事.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51145" y="2073382"/>
            <a:ext cx="1813596" cy="186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44" name="图片 15" descr="根娃娃的故事.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39867" y="1349139"/>
            <a:ext cx="1813596" cy="3635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1744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31744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17448"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317449" name="组合 48"/>
          <p:cNvGrpSpPr>
            <a:grpSpLocks/>
          </p:cNvGrpSpPr>
          <p:nvPr/>
        </p:nvGrpSpPr>
        <p:grpSpPr bwMode="auto">
          <a:xfrm>
            <a:off x="1216304" y="3933671"/>
            <a:ext cx="1679206" cy="332600"/>
            <a:chOff x="1458913" y="4505325"/>
            <a:chExt cx="1828800" cy="367509"/>
          </a:xfrm>
        </p:grpSpPr>
        <p:cxnSp>
          <p:nvCxnSpPr>
            <p:cNvPr id="317487" name="直接箭头连接符 80"/>
            <p:cNvCxnSpPr>
              <a:cxnSpLocks noChangeShapeType="1"/>
            </p:cNvCxnSpPr>
            <p:nvPr/>
          </p:nvCxnSpPr>
          <p:spPr bwMode="auto">
            <a:xfrm flipH="1">
              <a:off x="1458913" y="4505325"/>
              <a:ext cx="18288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88" name="TextBox 81"/>
            <p:cNvSpPr txBox="1">
              <a:spLocks noChangeArrowheads="1"/>
            </p:cNvSpPr>
            <p:nvPr/>
          </p:nvSpPr>
          <p:spPr bwMode="auto">
            <a:xfrm>
              <a:off x="2220913" y="4549775"/>
              <a:ext cx="290632" cy="323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795</a:t>
              </a:r>
              <a:endParaRPr lang="en-US" altLang="zh-CN" sz="800">
                <a:latin typeface="Calibri" pitchFamily="34" charset="0"/>
              </a:endParaRPr>
            </a:p>
          </p:txBody>
        </p:sp>
      </p:grpSp>
      <p:grpSp>
        <p:nvGrpSpPr>
          <p:cNvPr id="317450" name="组合 32"/>
          <p:cNvGrpSpPr>
            <a:grpSpLocks/>
          </p:cNvGrpSpPr>
          <p:nvPr/>
        </p:nvGrpSpPr>
        <p:grpSpPr bwMode="auto">
          <a:xfrm>
            <a:off x="5762521" y="1481605"/>
            <a:ext cx="197361" cy="668090"/>
            <a:chOff x="6738411" y="1639887"/>
            <a:chExt cx="231601" cy="2266950"/>
          </a:xfrm>
        </p:grpSpPr>
        <p:cxnSp>
          <p:nvCxnSpPr>
            <p:cNvPr id="317485"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86" name="TextBox 81"/>
            <p:cNvSpPr txBox="1">
              <a:spLocks noChangeArrowheads="1"/>
            </p:cNvSpPr>
            <p:nvPr/>
          </p:nvSpPr>
          <p:spPr bwMode="auto">
            <a:xfrm rot="5400000">
              <a:off x="6142736" y="2879246"/>
              <a:ext cx="1455926" cy="198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a:t>
              </a:r>
              <a:endParaRPr lang="en-US" altLang="zh-CN" sz="800">
                <a:latin typeface="Calibri" pitchFamily="34" charset="0"/>
              </a:endParaRPr>
            </a:p>
          </p:txBody>
        </p:sp>
      </p:grpSp>
      <p:sp>
        <p:nvSpPr>
          <p:cNvPr id="317451" name="TextBox 100"/>
          <p:cNvSpPr txBox="1">
            <a:spLocks noChangeArrowheads="1"/>
          </p:cNvSpPr>
          <p:nvPr/>
        </p:nvSpPr>
        <p:spPr bwMode="auto">
          <a:xfrm>
            <a:off x="1772872" y="5406633"/>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317452" name="TextBox 100"/>
          <p:cNvSpPr txBox="1">
            <a:spLocks noChangeArrowheads="1"/>
          </p:cNvSpPr>
          <p:nvPr/>
        </p:nvSpPr>
        <p:spPr bwMode="auto">
          <a:xfrm>
            <a:off x="4702318" y="5406633"/>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17453" name="TextBox 100"/>
          <p:cNvSpPr txBox="1">
            <a:spLocks noChangeArrowheads="1"/>
          </p:cNvSpPr>
          <p:nvPr/>
        </p:nvSpPr>
        <p:spPr bwMode="auto">
          <a:xfrm>
            <a:off x="7540815" y="4752942"/>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317454"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317455" name="组合 33"/>
          <p:cNvGrpSpPr>
            <a:grpSpLocks/>
          </p:cNvGrpSpPr>
          <p:nvPr/>
        </p:nvGrpSpPr>
        <p:grpSpPr bwMode="auto">
          <a:xfrm>
            <a:off x="5762517" y="2172732"/>
            <a:ext cx="197360" cy="574499"/>
            <a:chOff x="6738411" y="1639887"/>
            <a:chExt cx="231601" cy="2266950"/>
          </a:xfrm>
        </p:grpSpPr>
        <p:cxnSp>
          <p:nvCxnSpPr>
            <p:cNvPr id="317483"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84" name="TextBox 81"/>
            <p:cNvSpPr txBox="1">
              <a:spLocks noChangeArrowheads="1"/>
            </p:cNvSpPr>
            <p:nvPr/>
          </p:nvSpPr>
          <p:spPr bwMode="auto">
            <a:xfrm rot="5400000">
              <a:off x="6142736" y="2901971"/>
              <a:ext cx="1455925" cy="19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latin typeface="Calibri" pitchFamily="34" charset="0"/>
              </a:endParaRPr>
            </a:p>
          </p:txBody>
        </p:sp>
      </p:grpSp>
      <p:grpSp>
        <p:nvGrpSpPr>
          <p:cNvPr id="317456" name="组合 36"/>
          <p:cNvGrpSpPr>
            <a:grpSpLocks/>
          </p:cNvGrpSpPr>
          <p:nvPr/>
        </p:nvGrpSpPr>
        <p:grpSpPr bwMode="auto">
          <a:xfrm>
            <a:off x="5762517" y="2780348"/>
            <a:ext cx="197360" cy="574499"/>
            <a:chOff x="6738411" y="1639887"/>
            <a:chExt cx="231601" cy="2266950"/>
          </a:xfrm>
        </p:grpSpPr>
        <p:cxnSp>
          <p:nvCxnSpPr>
            <p:cNvPr id="317481"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82" name="TextBox 81"/>
            <p:cNvSpPr txBox="1">
              <a:spLocks noChangeArrowheads="1"/>
            </p:cNvSpPr>
            <p:nvPr/>
          </p:nvSpPr>
          <p:spPr bwMode="auto">
            <a:xfrm rot="5400000">
              <a:off x="6142736" y="2901971"/>
              <a:ext cx="1455925" cy="19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latin typeface="Calibri" pitchFamily="34" charset="0"/>
              </a:endParaRPr>
            </a:p>
          </p:txBody>
        </p:sp>
      </p:grpSp>
      <p:grpSp>
        <p:nvGrpSpPr>
          <p:cNvPr id="317457" name="组合 39"/>
          <p:cNvGrpSpPr>
            <a:grpSpLocks/>
          </p:cNvGrpSpPr>
          <p:nvPr/>
        </p:nvGrpSpPr>
        <p:grpSpPr bwMode="auto">
          <a:xfrm>
            <a:off x="5762517" y="3393724"/>
            <a:ext cx="197360" cy="574499"/>
            <a:chOff x="6738411" y="1639887"/>
            <a:chExt cx="231601" cy="2266950"/>
          </a:xfrm>
        </p:grpSpPr>
        <p:cxnSp>
          <p:nvCxnSpPr>
            <p:cNvPr id="317479"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80" name="TextBox 81"/>
            <p:cNvSpPr txBox="1">
              <a:spLocks noChangeArrowheads="1"/>
            </p:cNvSpPr>
            <p:nvPr/>
          </p:nvSpPr>
          <p:spPr bwMode="auto">
            <a:xfrm rot="5400000">
              <a:off x="6142736" y="2901971"/>
              <a:ext cx="1455925" cy="19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latin typeface="Calibri" pitchFamily="34" charset="0"/>
              </a:endParaRPr>
            </a:p>
          </p:txBody>
        </p:sp>
      </p:grpSp>
      <p:grpSp>
        <p:nvGrpSpPr>
          <p:cNvPr id="317458" name="组合 42"/>
          <p:cNvGrpSpPr>
            <a:grpSpLocks/>
          </p:cNvGrpSpPr>
          <p:nvPr/>
        </p:nvGrpSpPr>
        <p:grpSpPr bwMode="auto">
          <a:xfrm>
            <a:off x="5762517" y="3998461"/>
            <a:ext cx="197360" cy="574499"/>
            <a:chOff x="6738411" y="1639887"/>
            <a:chExt cx="231601" cy="2266950"/>
          </a:xfrm>
        </p:grpSpPr>
        <p:cxnSp>
          <p:nvCxnSpPr>
            <p:cNvPr id="317477"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78" name="TextBox 81"/>
            <p:cNvSpPr txBox="1">
              <a:spLocks noChangeArrowheads="1"/>
            </p:cNvSpPr>
            <p:nvPr/>
          </p:nvSpPr>
          <p:spPr bwMode="auto">
            <a:xfrm rot="5400000">
              <a:off x="6142736" y="2901971"/>
              <a:ext cx="1455925" cy="19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endParaRPr lang="en-US" altLang="zh-CN" sz="800">
                <a:latin typeface="Calibri" pitchFamily="34" charset="0"/>
              </a:endParaRPr>
            </a:p>
          </p:txBody>
        </p:sp>
      </p:grpSp>
      <p:grpSp>
        <p:nvGrpSpPr>
          <p:cNvPr id="317459" name="组合 45"/>
          <p:cNvGrpSpPr>
            <a:grpSpLocks/>
          </p:cNvGrpSpPr>
          <p:nvPr/>
        </p:nvGrpSpPr>
        <p:grpSpPr bwMode="auto">
          <a:xfrm>
            <a:off x="5762517" y="4572961"/>
            <a:ext cx="197360" cy="285090"/>
            <a:chOff x="6738411" y="1292477"/>
            <a:chExt cx="231601" cy="3276266"/>
          </a:xfrm>
        </p:grpSpPr>
        <p:cxnSp>
          <p:nvCxnSpPr>
            <p:cNvPr id="317475"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76" name="TextBox 81"/>
            <p:cNvSpPr txBox="1">
              <a:spLocks noChangeArrowheads="1"/>
            </p:cNvSpPr>
            <p:nvPr/>
          </p:nvSpPr>
          <p:spPr bwMode="auto">
            <a:xfrm rot="5400000">
              <a:off x="5232566" y="2831296"/>
              <a:ext cx="3276266" cy="19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endParaRPr lang="en-US" altLang="zh-CN" sz="800">
                <a:latin typeface="Calibri" pitchFamily="34" charset="0"/>
              </a:endParaRPr>
            </a:p>
          </p:txBody>
        </p:sp>
      </p:grpSp>
      <p:grpSp>
        <p:nvGrpSpPr>
          <p:cNvPr id="317460" name="组合 49"/>
          <p:cNvGrpSpPr>
            <a:grpSpLocks/>
          </p:cNvGrpSpPr>
          <p:nvPr/>
        </p:nvGrpSpPr>
        <p:grpSpPr bwMode="auto">
          <a:xfrm>
            <a:off x="4232630" y="4955951"/>
            <a:ext cx="1421284" cy="206697"/>
            <a:chOff x="1458913" y="4505325"/>
            <a:chExt cx="1828800" cy="227893"/>
          </a:xfrm>
        </p:grpSpPr>
        <p:cxnSp>
          <p:nvCxnSpPr>
            <p:cNvPr id="317473" name="直接箭头连接符 80"/>
            <p:cNvCxnSpPr>
              <a:cxnSpLocks noChangeShapeType="1"/>
            </p:cNvCxnSpPr>
            <p:nvPr/>
          </p:nvCxnSpPr>
          <p:spPr bwMode="auto">
            <a:xfrm flipH="1">
              <a:off x="1458913" y="4505325"/>
              <a:ext cx="18288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74" name="TextBox 81"/>
            <p:cNvSpPr txBox="1">
              <a:spLocks noChangeArrowheads="1"/>
            </p:cNvSpPr>
            <p:nvPr/>
          </p:nvSpPr>
          <p:spPr bwMode="auto">
            <a:xfrm>
              <a:off x="2220913" y="4546600"/>
              <a:ext cx="352398"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795</a:t>
              </a:r>
              <a:endParaRPr lang="en-US" altLang="zh-CN" sz="800">
                <a:latin typeface="Calibri" pitchFamily="34" charset="0"/>
              </a:endParaRPr>
            </a:p>
          </p:txBody>
        </p:sp>
      </p:grpSp>
      <p:grpSp>
        <p:nvGrpSpPr>
          <p:cNvPr id="317461" name="组合 52"/>
          <p:cNvGrpSpPr>
            <a:grpSpLocks/>
          </p:cNvGrpSpPr>
          <p:nvPr/>
        </p:nvGrpSpPr>
        <p:grpSpPr bwMode="auto">
          <a:xfrm>
            <a:off x="4201408" y="1205154"/>
            <a:ext cx="1482371" cy="171342"/>
            <a:chOff x="1458913" y="4315619"/>
            <a:chExt cx="1828800" cy="189706"/>
          </a:xfrm>
        </p:grpSpPr>
        <p:cxnSp>
          <p:nvCxnSpPr>
            <p:cNvPr id="317471" name="直接箭头连接符 80"/>
            <p:cNvCxnSpPr>
              <a:cxnSpLocks noChangeShapeType="1"/>
            </p:cNvCxnSpPr>
            <p:nvPr/>
          </p:nvCxnSpPr>
          <p:spPr bwMode="auto">
            <a:xfrm flipH="1">
              <a:off x="1458913" y="4505325"/>
              <a:ext cx="18288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72" name="TextBox 81"/>
            <p:cNvSpPr txBox="1">
              <a:spLocks noChangeArrowheads="1"/>
            </p:cNvSpPr>
            <p:nvPr/>
          </p:nvSpPr>
          <p:spPr bwMode="auto">
            <a:xfrm>
              <a:off x="2220914" y="4315619"/>
              <a:ext cx="352398" cy="187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825</a:t>
              </a:r>
              <a:endParaRPr lang="en-US" altLang="zh-CN" sz="800">
                <a:latin typeface="Calibri" pitchFamily="34" charset="0"/>
              </a:endParaRPr>
            </a:p>
          </p:txBody>
        </p:sp>
      </p:grpSp>
      <p:grpSp>
        <p:nvGrpSpPr>
          <p:cNvPr id="317462" name="组合 55"/>
          <p:cNvGrpSpPr>
            <a:grpSpLocks/>
          </p:cNvGrpSpPr>
          <p:nvPr/>
        </p:nvGrpSpPr>
        <p:grpSpPr bwMode="auto">
          <a:xfrm>
            <a:off x="3868352" y="1483045"/>
            <a:ext cx="212243" cy="3320291"/>
            <a:chOff x="6489506" y="1639887"/>
            <a:chExt cx="248905" cy="2266950"/>
          </a:xfrm>
        </p:grpSpPr>
        <p:cxnSp>
          <p:nvCxnSpPr>
            <p:cNvPr id="317469" name="直接箭头连接符 75"/>
            <p:cNvCxnSpPr>
              <a:cxnSpLocks noChangeShapeType="1"/>
            </p:cNvCxnSpPr>
            <p:nvPr/>
          </p:nvCxnSpPr>
          <p:spPr bwMode="auto">
            <a:xfrm rot="16200000" flipH="1">
              <a:off x="5604936" y="2773362"/>
              <a:ext cx="22669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70" name="TextBox 81"/>
            <p:cNvSpPr txBox="1">
              <a:spLocks noChangeArrowheads="1"/>
            </p:cNvSpPr>
            <p:nvPr/>
          </p:nvSpPr>
          <p:spPr bwMode="auto">
            <a:xfrm rot="5400000">
              <a:off x="6473735" y="2675102"/>
              <a:ext cx="230042" cy="19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1750</a:t>
              </a:r>
              <a:endParaRPr lang="en-US" altLang="zh-CN" sz="800">
                <a:latin typeface="Calibri" pitchFamily="34" charset="0"/>
              </a:endParaRPr>
            </a:p>
          </p:txBody>
        </p:sp>
      </p:grpSp>
      <p:grpSp>
        <p:nvGrpSpPr>
          <p:cNvPr id="317463" name="组合 58"/>
          <p:cNvGrpSpPr>
            <a:grpSpLocks/>
          </p:cNvGrpSpPr>
          <p:nvPr/>
        </p:nvGrpSpPr>
        <p:grpSpPr bwMode="auto">
          <a:xfrm rot="-4323383">
            <a:off x="2513743" y="3283142"/>
            <a:ext cx="888387" cy="198433"/>
            <a:chOff x="1458913" y="4505325"/>
            <a:chExt cx="1828800" cy="232022"/>
          </a:xfrm>
        </p:grpSpPr>
        <p:cxnSp>
          <p:nvCxnSpPr>
            <p:cNvPr id="317467" name="直接箭头连接符 80"/>
            <p:cNvCxnSpPr>
              <a:cxnSpLocks noChangeShapeType="1"/>
            </p:cNvCxnSpPr>
            <p:nvPr/>
          </p:nvCxnSpPr>
          <p:spPr bwMode="auto">
            <a:xfrm flipH="1">
              <a:off x="1458913" y="4505325"/>
              <a:ext cx="18288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17468" name="TextBox 81"/>
            <p:cNvSpPr txBox="1">
              <a:spLocks noChangeArrowheads="1"/>
            </p:cNvSpPr>
            <p:nvPr/>
          </p:nvSpPr>
          <p:spPr bwMode="auto">
            <a:xfrm>
              <a:off x="2069109" y="4539435"/>
              <a:ext cx="577174" cy="19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440</a:t>
              </a:r>
              <a:endParaRPr lang="en-US" altLang="zh-CN" sz="800">
                <a:latin typeface="Calibri" pitchFamily="34" charset="0"/>
              </a:endParaRPr>
            </a:p>
          </p:txBody>
        </p:sp>
      </p:grpSp>
      <p:cxnSp>
        <p:nvCxnSpPr>
          <p:cNvPr id="317464" name="直接箭头连接符 80"/>
          <p:cNvCxnSpPr>
            <a:cxnSpLocks noChangeShapeType="1"/>
          </p:cNvCxnSpPr>
          <p:nvPr/>
        </p:nvCxnSpPr>
        <p:spPr bwMode="auto">
          <a:xfrm rot="2513382" flipH="1">
            <a:off x="754761" y="2571570"/>
            <a:ext cx="530776" cy="0"/>
          </a:xfrm>
          <a:prstGeom prst="straightConnector1">
            <a:avLst/>
          </a:prstGeom>
          <a:noFill/>
          <a:ln w="9525">
            <a:solidFill>
              <a:schemeClr val="tx1"/>
            </a:solidFill>
            <a:round/>
            <a:headEnd type="arrow" w="sm" len="sm"/>
            <a:tailEnd type="none" w="sm" len="sm"/>
          </a:ln>
          <a:extLst>
            <a:ext uri="{909E8E84-426E-40DD-AFC4-6F175D3DCCD1}">
              <a14:hiddenFill xmlns:a14="http://schemas.microsoft.com/office/drawing/2010/main">
                <a:noFill/>
              </a14:hiddenFill>
            </a:ext>
          </a:extLst>
        </p:spPr>
      </p:cxnSp>
      <p:sp>
        <p:nvSpPr>
          <p:cNvPr id="317465" name="TextBox 81"/>
          <p:cNvSpPr txBox="1">
            <a:spLocks noChangeArrowheads="1"/>
          </p:cNvSpPr>
          <p:nvPr/>
        </p:nvSpPr>
        <p:spPr bwMode="auto">
          <a:xfrm>
            <a:off x="589147" y="2259123"/>
            <a:ext cx="282356"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R80</a:t>
            </a:r>
            <a:endParaRPr lang="en-US" altLang="zh-CN" sz="800">
              <a:latin typeface="Calibri" pitchFamily="34" charset="0"/>
            </a:endParaRPr>
          </a:p>
        </p:txBody>
      </p:sp>
      <p:sp>
        <p:nvSpPr>
          <p:cNvPr id="52" name="灯片编号占位符 51"/>
          <p:cNvSpPr>
            <a:spLocks noGrp="1"/>
          </p:cNvSpPr>
          <p:nvPr>
            <p:ph type="sldNum" sz="quarter" idx="12"/>
          </p:nvPr>
        </p:nvSpPr>
        <p:spPr/>
        <p:txBody>
          <a:bodyPr/>
          <a:lstStyle/>
          <a:p>
            <a:pPr>
              <a:defRPr/>
            </a:pPr>
            <a:fld id="{AE194313-44F8-409E-95B1-93E12DE9EEC4}" type="slidenum">
              <a:rPr lang="zh-CN" altLang="en-US"/>
              <a:pPr>
                <a:defRPr/>
              </a:pPr>
              <a:t>93</a:t>
            </a:fld>
            <a:endParaRPr lang="zh-CN" altLang="en-US"/>
          </a:p>
        </p:txBody>
      </p:sp>
    </p:spTree>
    <p:extLst>
      <p:ext uri="{BB962C8B-B14F-4D97-AF65-F5344CB8AC3E}">
        <p14:creationId xmlns:p14="http://schemas.microsoft.com/office/powerpoint/2010/main" val="156882965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18467" name="TextBox 47"/>
          <p:cNvSpPr txBox="1">
            <a:spLocks noChangeArrowheads="1"/>
          </p:cNvSpPr>
          <p:nvPr/>
        </p:nvSpPr>
        <p:spPr bwMode="auto">
          <a:xfrm>
            <a:off x="495481" y="190924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18468"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1846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847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847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847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8477" name="TextBox 33"/>
          <p:cNvSpPr txBox="1">
            <a:spLocks noChangeArrowheads="1"/>
          </p:cNvSpPr>
          <p:nvPr/>
        </p:nvSpPr>
        <p:spPr bwMode="auto">
          <a:xfrm>
            <a:off x="487337" y="2097860"/>
            <a:ext cx="8656663"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318478" name="TextBox 34"/>
          <p:cNvSpPr txBox="1">
            <a:spLocks noChangeArrowheads="1"/>
          </p:cNvSpPr>
          <p:nvPr/>
        </p:nvSpPr>
        <p:spPr bwMode="auto">
          <a:xfrm>
            <a:off x="487336" y="359674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18479" name="TextBox 35"/>
          <p:cNvSpPr txBox="1">
            <a:spLocks noChangeArrowheads="1"/>
          </p:cNvSpPr>
          <p:nvPr/>
        </p:nvSpPr>
        <p:spPr bwMode="auto">
          <a:xfrm>
            <a:off x="496839" y="3782484"/>
            <a:ext cx="8577930"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318480" name="TextBox 15"/>
          <p:cNvSpPr txBox="1">
            <a:spLocks noChangeArrowheads="1"/>
          </p:cNvSpPr>
          <p:nvPr/>
        </p:nvSpPr>
        <p:spPr bwMode="auto">
          <a:xfrm>
            <a:off x="513129" y="4511047"/>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 </a:t>
            </a:r>
            <a:r>
              <a:rPr lang="en-US" altLang="zh-CN" sz="1100">
                <a:latin typeface="微软雅黑" pitchFamily="34" charset="-122"/>
                <a:ea typeface="微软雅黑" pitchFamily="34" charset="-122"/>
              </a:rPr>
              <a:t>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00B782AD-0E08-4149-9C75-1EB33D9D6A81}" type="slidenum">
              <a:rPr lang="zh-CN" altLang="en-US"/>
              <a:pPr>
                <a:defRPr/>
              </a:pPr>
              <a:t>94</a:t>
            </a:fld>
            <a:endParaRPr lang="zh-CN" altLang="en-US"/>
          </a:p>
        </p:txBody>
      </p:sp>
    </p:spTree>
    <p:extLst>
      <p:ext uri="{BB962C8B-B14F-4D97-AF65-F5344CB8AC3E}">
        <p14:creationId xmlns:p14="http://schemas.microsoft.com/office/powerpoint/2010/main" val="3423903378"/>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TextBox 57"/>
          <p:cNvSpPr txBox="1">
            <a:spLocks noChangeArrowheads="1"/>
          </p:cNvSpPr>
          <p:nvPr/>
        </p:nvSpPr>
        <p:spPr bwMode="auto">
          <a:xfrm>
            <a:off x="479192" y="447793"/>
            <a:ext cx="3804776" cy="3335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、翻板：烤漆板做丝网印</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17</a:t>
            </a:r>
            <a:r>
              <a:rPr lang="zh-CN" altLang="en-US" sz="1100" dirty="0" smtClean="0">
                <a:latin typeface="微软雅黑" pitchFamily="34" charset="-122"/>
                <a:ea typeface="微软雅黑" pitchFamily="34" charset="-122"/>
              </a:rPr>
              <a:t>寸显示器（</a:t>
            </a:r>
            <a:r>
              <a:rPr lang="en-US" altLang="zh-CN" sz="1100" dirty="0" smtClean="0">
                <a:latin typeface="微软雅黑" pitchFamily="34" charset="-122"/>
                <a:ea typeface="微软雅黑" pitchFamily="34" charset="-122"/>
              </a:rPr>
              <a:t>376</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211mm</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传感器，轴承组，电源控制箱，</a:t>
            </a:r>
            <a:r>
              <a:rPr lang="en-US" altLang="zh-CN" sz="1100" dirty="0">
                <a:latin typeface="微软雅黑" pitchFamily="34" charset="-122"/>
                <a:ea typeface="微软雅黑" pitchFamily="34" charset="-122"/>
              </a:rPr>
              <a:t>UPS</a:t>
            </a:r>
            <a:r>
              <a:rPr lang="zh-CN" altLang="en-US" sz="1100" dirty="0" smtClean="0">
                <a:latin typeface="微软雅黑" pitchFamily="34" charset="-122"/>
                <a:ea typeface="微软雅黑" pitchFamily="34" charset="-122"/>
              </a:rPr>
              <a:t>电源、中控系统</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其他</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1949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1949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1949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1949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1949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19500" name="图片 15" descr="根娃娃的故事.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49388" y="2843702"/>
            <a:ext cx="1343907" cy="2902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3104F89D-D8FB-489B-B247-03A13406735C}" type="slidenum">
              <a:rPr lang="zh-CN" altLang="en-US"/>
              <a:pPr>
                <a:defRPr/>
              </a:pPr>
              <a:t>95</a:t>
            </a:fld>
            <a:endParaRPr lang="zh-CN" altLang="en-US"/>
          </a:p>
        </p:txBody>
      </p:sp>
    </p:spTree>
    <p:extLst>
      <p:ext uri="{BB962C8B-B14F-4D97-AF65-F5344CB8AC3E}">
        <p14:creationId xmlns:p14="http://schemas.microsoft.com/office/powerpoint/2010/main" val="317728704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XC01-3-11  </a:t>
            </a:r>
            <a:r>
              <a:rPr lang="zh-CN" altLang="en-US" sz="1200" b="1" dirty="0">
                <a:latin typeface="微软雅黑" pitchFamily="34" charset="-122"/>
                <a:ea typeface="微软雅黑" pitchFamily="34" charset="-122"/>
              </a:rPr>
              <a:t>森林灭火</a:t>
            </a:r>
          </a:p>
        </p:txBody>
      </p:sp>
      <p:sp>
        <p:nvSpPr>
          <p:cNvPr id="320515" name="TextBox 17"/>
          <p:cNvSpPr txBox="1">
            <a:spLocks noChangeArrowheads="1"/>
          </p:cNvSpPr>
          <p:nvPr/>
        </p:nvSpPr>
        <p:spPr bwMode="auto">
          <a:xfrm>
            <a:off x="4789198" y="499629"/>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展示内容：</a:t>
            </a:r>
            <a:r>
              <a:rPr lang="zh-CN" altLang="en-US" sz="1100" dirty="0">
                <a:solidFill>
                  <a:srgbClr val="000000"/>
                </a:solidFill>
                <a:latin typeface="微软雅黑" pitchFamily="34" charset="-122"/>
                <a:ea typeface="微软雅黑" pitchFamily="34" charset="-122"/>
                <a:sym typeface="微软雅黑" pitchFamily="34" charset="-122"/>
              </a:rPr>
              <a:t>展项设置两个水枪</a:t>
            </a:r>
            <a:r>
              <a:rPr lang="zh-CN" altLang="en-US" sz="1100" dirty="0" smtClean="0">
                <a:solidFill>
                  <a:srgbClr val="000000"/>
                </a:solidFill>
                <a:latin typeface="微软雅黑" pitchFamily="34" charset="-122"/>
                <a:ea typeface="微软雅黑" pitchFamily="34" charset="-122"/>
                <a:sym typeface="微软雅黑" pitchFamily="34" charset="-122"/>
              </a:rPr>
              <a:t>和显示屏幕</a:t>
            </a:r>
            <a:r>
              <a:rPr lang="zh-CN" altLang="en-US" sz="1100" dirty="0">
                <a:solidFill>
                  <a:srgbClr val="000000"/>
                </a:solidFill>
                <a:latin typeface="微软雅黑" pitchFamily="34" charset="-122"/>
                <a:ea typeface="微软雅黑" pitchFamily="34" charset="-122"/>
                <a:sym typeface="微软雅黑" pitchFamily="34" charset="-122"/>
              </a:rPr>
              <a:t>。屏幕上显示森林的小木屋有火灾发生，周围的树木也着火了，情况很紧张。消防车及时出动，赶到救援现场；儿童扮演消防员的角色，首先判断引起火灾的原因，然后使用灭火器材对准屏幕中火苗的根部进行灭火，最终将火熄灭（屏幕前有防水玻璃）。在图文版中介绍各类灭火器的原理和使用。</a:t>
            </a:r>
            <a:r>
              <a:rPr lang="zh-CN" altLang="en-US" sz="1100" dirty="0">
                <a:latin typeface="微软雅黑" pitchFamily="34" charset="-122"/>
                <a:ea typeface="微软雅黑" pitchFamily="34" charset="-122"/>
              </a:rPr>
              <a:t>火灾是指在时间和空间上失去控制的燃烧所造成的灾害。在各种灾害中，火灾是最经常、最普遍地威胁公众安全和社会发展的主要灾害之一。</a:t>
            </a:r>
            <a:r>
              <a:rPr lang="zh-CN" altLang="en-US" sz="1100" dirty="0">
                <a:solidFill>
                  <a:srgbClr val="000000"/>
                </a:solidFill>
                <a:latin typeface="微软雅黑" pitchFamily="34" charset="-122"/>
                <a:ea typeface="微软雅黑" pitchFamily="34" charset="-122"/>
                <a:sym typeface="微软雅黑" pitchFamily="34" charset="-122"/>
              </a:rPr>
              <a:t>你的行为，决定了你是否能够得到及时的救助。</a:t>
            </a:r>
            <a:endParaRPr lang="en-US" altLang="zh-CN" sz="1100" b="1" dirty="0">
              <a:latin typeface="微软雅黑" pitchFamily="34" charset="-122"/>
              <a:ea typeface="微软雅黑" pitchFamily="34" charset="-122"/>
            </a:endParaRPr>
          </a:p>
        </p:txBody>
      </p:sp>
      <p:sp>
        <p:nvSpPr>
          <p:cNvPr id="320516" name="TextBox 19"/>
          <p:cNvSpPr txBox="1">
            <a:spLocks noChangeArrowheads="1"/>
          </p:cNvSpPr>
          <p:nvPr/>
        </p:nvSpPr>
        <p:spPr bwMode="auto">
          <a:xfrm>
            <a:off x="4789198" y="3763356"/>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展示方式：</a:t>
            </a:r>
            <a:r>
              <a:rPr lang="zh-CN" altLang="en-US" sz="1100" dirty="0">
                <a:solidFill>
                  <a:srgbClr val="000000"/>
                </a:solidFill>
                <a:latin typeface="微软雅黑" pitchFamily="34" charset="-122"/>
                <a:ea typeface="微软雅黑" pitchFamily="34" charset="-122"/>
                <a:sym typeface="微软雅黑" pitchFamily="34" charset="-122"/>
              </a:rPr>
              <a:t>展项设置两个水枪和大型显示器。屏幕上森林中的小木屋有火灾发生，消防车及时出动，赶到救援现场；儿童扮演消防员的角色，首先判断引起火灾的原因，然后使用灭火器材对准屏幕中火苗的根部进行灭火，最终将火熄灭。</a:t>
            </a:r>
          </a:p>
        </p:txBody>
      </p:sp>
      <p:sp>
        <p:nvSpPr>
          <p:cNvPr id="32051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32051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052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052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32052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320523" name="TextBox 64"/>
          <p:cNvSpPr txBox="1">
            <a:spLocks noChangeArrowheads="1"/>
          </p:cNvSpPr>
          <p:nvPr/>
        </p:nvSpPr>
        <p:spPr bwMode="auto">
          <a:xfrm>
            <a:off x="4816347" y="2777230"/>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solidFill>
                  <a:srgbClr val="000000"/>
                </a:solidFill>
                <a:latin typeface="微软雅黑" pitchFamily="34" charset="-122"/>
                <a:ea typeface="微软雅黑" pitchFamily="34" charset="-122"/>
                <a:sym typeface="微软雅黑" pitchFamily="34" charset="-122"/>
              </a:rPr>
              <a:t>火灾是指在时间和空间上失去控制的燃烧所造成的灾害。在各种灾害中，火灾是最经常、最普遍地威胁公众安全和社会发展的主要灾害之一。你的行为，决定了你是否能够得到及时的救助。</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320524" name="TextBox 14"/>
          <p:cNvSpPr txBox="1">
            <a:spLocks noChangeArrowheads="1"/>
          </p:cNvSpPr>
          <p:nvPr/>
        </p:nvSpPr>
        <p:spPr bwMode="auto">
          <a:xfrm>
            <a:off x="4755261" y="5567895"/>
            <a:ext cx="3090987" cy="84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dirty="0">
                <a:latin typeface="微软雅黑" pitchFamily="34" charset="-122"/>
                <a:ea typeface="微软雅黑" pitchFamily="34" charset="-122"/>
              </a:rPr>
              <a:t>目标人群：</a:t>
            </a:r>
            <a:r>
              <a:rPr lang="en-US" altLang="zh-CN" sz="1100" dirty="0">
                <a:latin typeface="微软雅黑" pitchFamily="34" charset="-122"/>
                <a:ea typeface="微软雅黑" pitchFamily="34" charset="-122"/>
              </a:rPr>
              <a:t>3-8</a:t>
            </a:r>
            <a:r>
              <a:rPr lang="zh-CN" altLang="en-US" sz="1100" dirty="0">
                <a:latin typeface="微软雅黑" pitchFamily="34" charset="-122"/>
                <a:ea typeface="微软雅黑" pitchFamily="34" charset="-122"/>
              </a:rPr>
              <a:t>岁</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参与人数：</a:t>
            </a:r>
            <a:r>
              <a:rPr lang="en-US" altLang="zh-CN" sz="1100" dirty="0">
                <a:latin typeface="微软雅黑" pitchFamily="34" charset="-122"/>
                <a:ea typeface="微软雅黑" pitchFamily="34" charset="-122"/>
              </a:rPr>
              <a:t>1-2</a:t>
            </a:r>
            <a:r>
              <a:rPr lang="zh-CN" altLang="en-US" sz="1100" dirty="0">
                <a:latin typeface="微软雅黑" pitchFamily="34" charset="-122"/>
                <a:ea typeface="微软雅黑" pitchFamily="34" charset="-122"/>
              </a:rPr>
              <a:t>人</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运营人员：无  </a:t>
            </a:r>
          </a:p>
        </p:txBody>
      </p:sp>
      <p:sp>
        <p:nvSpPr>
          <p:cNvPr id="320525" name="TextBox 14"/>
          <p:cNvSpPr txBox="1">
            <a:spLocks noChangeArrowheads="1"/>
          </p:cNvSpPr>
          <p:nvPr/>
        </p:nvSpPr>
        <p:spPr bwMode="auto">
          <a:xfrm>
            <a:off x="4755261" y="4767102"/>
            <a:ext cx="4083306" cy="89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a:lnSpc>
                <a:spcPct val="150000"/>
              </a:lnSpc>
            </a:pPr>
            <a:r>
              <a:rPr lang="zh-CN" altLang="en-US" sz="1200" b="1" dirty="0">
                <a:latin typeface="微软雅黑" pitchFamily="34" charset="-122"/>
                <a:ea typeface="微软雅黑" pitchFamily="34" charset="-122"/>
              </a:rPr>
              <a:t>操作说明：</a:t>
            </a:r>
            <a:r>
              <a:rPr lang="zh-CN" altLang="en-US" sz="1100" dirty="0">
                <a:solidFill>
                  <a:srgbClr val="000000"/>
                </a:solidFill>
                <a:latin typeface="微软雅黑" pitchFamily="34" charset="-122"/>
                <a:ea typeface="微软雅黑" pitchFamily="34" charset="-122"/>
                <a:sym typeface="微软雅黑" pitchFamily="34" charset="-122"/>
              </a:rPr>
              <a:t>投影播放着火的场景，儿童用水枪瞄准火焰的根部，将火熄灭，了解灭火的正确部位，迅速灭火。</a:t>
            </a:r>
          </a:p>
          <a:p>
            <a:pPr algn="just">
              <a:lnSpc>
                <a:spcPct val="150000"/>
              </a:lnSpc>
            </a:pP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320526"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0530"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32053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320532" name="图片 22"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1376226" y="583179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320537"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4490" y="1324661"/>
            <a:ext cx="3613618" cy="349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8CCF8BA1-804F-490D-B559-0740548735F1}" type="slidenum">
              <a:rPr lang="zh-CN" altLang="en-US"/>
              <a:pPr>
                <a:defRPr/>
              </a:pPr>
              <a:t>96</a:t>
            </a:fld>
            <a:endParaRPr lang="zh-CN" altLang="en-US"/>
          </a:p>
        </p:txBody>
      </p:sp>
    </p:spTree>
    <p:extLst>
      <p:ext uri="{BB962C8B-B14F-4D97-AF65-F5344CB8AC3E}">
        <p14:creationId xmlns:p14="http://schemas.microsoft.com/office/powerpoint/2010/main" val="189296739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32153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321540"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32145" y="3904870"/>
            <a:ext cx="1903190" cy="165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1541"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65638" y="974778"/>
            <a:ext cx="1641196" cy="190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1542"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321543" name="直接箭头连接符 73"/>
          <p:cNvCxnSpPr>
            <a:cxnSpLocks noChangeShapeType="1"/>
          </p:cNvCxnSpPr>
          <p:nvPr/>
        </p:nvCxnSpPr>
        <p:spPr bwMode="auto">
          <a:xfrm rot="5400000" flipH="1" flipV="1">
            <a:off x="3102898" y="1969713"/>
            <a:ext cx="181420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1544" name="直接箭头连接符 75"/>
          <p:cNvCxnSpPr>
            <a:cxnSpLocks noChangeShapeType="1"/>
          </p:cNvCxnSpPr>
          <p:nvPr/>
        </p:nvCxnSpPr>
        <p:spPr bwMode="auto">
          <a:xfrm rot="16200000" flipH="1">
            <a:off x="962951" y="5237450"/>
            <a:ext cx="5284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1545" name="TextBox 76"/>
          <p:cNvSpPr txBox="1">
            <a:spLocks noChangeArrowheads="1"/>
          </p:cNvSpPr>
          <p:nvPr/>
        </p:nvSpPr>
        <p:spPr bwMode="auto">
          <a:xfrm rot="5400000">
            <a:off x="1050139" y="4473900"/>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1500</a:t>
            </a:r>
          </a:p>
        </p:txBody>
      </p:sp>
      <p:cxnSp>
        <p:nvCxnSpPr>
          <p:cNvPr id="321546" name="直接箭头连接符 80"/>
          <p:cNvCxnSpPr>
            <a:cxnSpLocks noChangeShapeType="1"/>
          </p:cNvCxnSpPr>
          <p:nvPr/>
        </p:nvCxnSpPr>
        <p:spPr bwMode="auto">
          <a:xfrm flipH="1">
            <a:off x="4391455" y="5760835"/>
            <a:ext cx="117693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pic>
        <p:nvPicPr>
          <p:cNvPr id="321547"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7902" y="1017973"/>
            <a:ext cx="2243918" cy="2169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1548"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321549"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65663" y="3814160"/>
            <a:ext cx="1231237" cy="1815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21550" name="直接箭头连接符 80"/>
          <p:cNvCxnSpPr>
            <a:cxnSpLocks noChangeShapeType="1"/>
          </p:cNvCxnSpPr>
          <p:nvPr/>
        </p:nvCxnSpPr>
        <p:spPr bwMode="auto">
          <a:xfrm flipH="1">
            <a:off x="2313150" y="3004965"/>
            <a:ext cx="1535313" cy="0"/>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cxnSp>
        <p:nvCxnSpPr>
          <p:cNvPr id="321551" name="直接箭头连接符 75"/>
          <p:cNvCxnSpPr>
            <a:cxnSpLocks noChangeShapeType="1"/>
          </p:cNvCxnSpPr>
          <p:nvPr/>
        </p:nvCxnSpPr>
        <p:spPr bwMode="auto">
          <a:xfrm>
            <a:off x="5748937" y="3842957"/>
            <a:ext cx="0" cy="1769574"/>
          </a:xfrm>
          <a:prstGeom prst="straightConnector1">
            <a:avLst/>
          </a:prstGeom>
          <a:noFill/>
          <a:ln w="9525">
            <a:solidFill>
              <a:schemeClr val="tx1"/>
            </a:solidFill>
            <a:miter lim="800000"/>
            <a:headEnd type="arrow" w="sm" len="sm"/>
            <a:tailEnd type="arrow" w="sm" len="sm"/>
          </a:ln>
          <a:extLst>
            <a:ext uri="{909E8E84-426E-40DD-AFC4-6F175D3DCCD1}">
              <a14:hiddenFill xmlns:a14="http://schemas.microsoft.com/office/drawing/2010/main">
                <a:noFill/>
              </a14:hiddenFill>
            </a:ext>
          </a:extLst>
        </p:spPr>
      </p:cxnSp>
      <p:sp>
        <p:nvSpPr>
          <p:cNvPr id="321552" name="TextBox 76"/>
          <p:cNvSpPr txBox="1">
            <a:spLocks noChangeArrowheads="1"/>
          </p:cNvSpPr>
          <p:nvPr/>
        </p:nvSpPr>
        <p:spPr bwMode="auto">
          <a:xfrm rot="5400000">
            <a:off x="3849267" y="1892252"/>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2200</a:t>
            </a:r>
          </a:p>
        </p:txBody>
      </p:sp>
      <p:sp>
        <p:nvSpPr>
          <p:cNvPr id="321553" name="TextBox 76"/>
          <p:cNvSpPr txBox="1">
            <a:spLocks noChangeArrowheads="1"/>
          </p:cNvSpPr>
          <p:nvPr/>
        </p:nvSpPr>
        <p:spPr bwMode="auto">
          <a:xfrm>
            <a:off x="2947094" y="2866740"/>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sp>
        <p:nvSpPr>
          <p:cNvPr id="321554" name="TextBox 76"/>
          <p:cNvSpPr txBox="1">
            <a:spLocks noChangeArrowheads="1"/>
          </p:cNvSpPr>
          <p:nvPr/>
        </p:nvSpPr>
        <p:spPr bwMode="auto">
          <a:xfrm>
            <a:off x="2953881" y="5546298"/>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610</a:t>
            </a:r>
            <a:endParaRPr lang="zh-CN" altLang="en-US" sz="800">
              <a:latin typeface="微软雅黑" pitchFamily="34" charset="-122"/>
              <a:ea typeface="微软雅黑" pitchFamily="34" charset="-122"/>
            </a:endParaRPr>
          </a:p>
        </p:txBody>
      </p:sp>
      <p:sp>
        <p:nvSpPr>
          <p:cNvPr id="321555" name="TextBox 76"/>
          <p:cNvSpPr txBox="1">
            <a:spLocks noChangeArrowheads="1"/>
          </p:cNvSpPr>
          <p:nvPr/>
        </p:nvSpPr>
        <p:spPr bwMode="auto">
          <a:xfrm>
            <a:off x="4855714" y="5809790"/>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2000</a:t>
            </a:r>
            <a:endParaRPr lang="zh-CN" altLang="en-US" sz="800">
              <a:latin typeface="Calibri" pitchFamily="34" charset="0"/>
            </a:endParaRPr>
          </a:p>
        </p:txBody>
      </p:sp>
      <p:sp>
        <p:nvSpPr>
          <p:cNvPr id="321556" name="TextBox 76"/>
          <p:cNvSpPr txBox="1">
            <a:spLocks noChangeArrowheads="1"/>
          </p:cNvSpPr>
          <p:nvPr/>
        </p:nvSpPr>
        <p:spPr bwMode="auto">
          <a:xfrm rot="5400000">
            <a:off x="5588202" y="4721554"/>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2800</a:t>
            </a:r>
            <a:endParaRPr lang="zh-CN" altLang="en-US" sz="800">
              <a:latin typeface="Calibri" pitchFamily="34" charset="0"/>
            </a:endParaRPr>
          </a:p>
        </p:txBody>
      </p:sp>
      <p:cxnSp>
        <p:nvCxnSpPr>
          <p:cNvPr id="321557" name="直接箭头连接符 73"/>
          <p:cNvCxnSpPr>
            <a:cxnSpLocks noChangeShapeType="1"/>
          </p:cNvCxnSpPr>
          <p:nvPr/>
        </p:nvCxnSpPr>
        <p:spPr bwMode="auto">
          <a:xfrm rot="5400000" flipH="1" flipV="1">
            <a:off x="3095162" y="5194975"/>
            <a:ext cx="61337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1558" name="TextBox 76"/>
          <p:cNvSpPr txBox="1">
            <a:spLocks noChangeArrowheads="1"/>
          </p:cNvSpPr>
          <p:nvPr/>
        </p:nvSpPr>
        <p:spPr bwMode="auto">
          <a:xfrm rot="5400000">
            <a:off x="3212608" y="524565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321559" name="直接箭头连接符 80"/>
          <p:cNvCxnSpPr>
            <a:cxnSpLocks noChangeShapeType="1"/>
          </p:cNvCxnSpPr>
          <p:nvPr/>
        </p:nvCxnSpPr>
        <p:spPr bwMode="auto">
          <a:xfrm rot="10800000">
            <a:off x="2890080" y="5709001"/>
            <a:ext cx="40860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321560" name="直接箭头连接符 75"/>
          <p:cNvCxnSpPr>
            <a:cxnSpLocks noChangeShapeType="1"/>
          </p:cNvCxnSpPr>
          <p:nvPr/>
        </p:nvCxnSpPr>
        <p:spPr bwMode="auto">
          <a:xfrm rot="16200000" flipH="1">
            <a:off x="692302" y="4438376"/>
            <a:ext cx="1068368"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1561" name="TextBox 76"/>
          <p:cNvSpPr txBox="1">
            <a:spLocks noChangeArrowheads="1"/>
          </p:cNvSpPr>
          <p:nvPr/>
        </p:nvSpPr>
        <p:spPr bwMode="auto">
          <a:xfrm rot="5400000">
            <a:off x="1168020" y="5172948"/>
            <a:ext cx="335484"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cxnSp>
        <p:nvCxnSpPr>
          <p:cNvPr id="321562" name="直接箭头连接符 80"/>
          <p:cNvCxnSpPr>
            <a:cxnSpLocks noChangeShapeType="1"/>
          </p:cNvCxnSpPr>
          <p:nvPr/>
        </p:nvCxnSpPr>
        <p:spPr bwMode="auto">
          <a:xfrm rot="10800000">
            <a:off x="1415854" y="5709001"/>
            <a:ext cx="147694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321563" name="TextBox 76"/>
          <p:cNvSpPr txBox="1">
            <a:spLocks noChangeArrowheads="1"/>
          </p:cNvSpPr>
          <p:nvPr/>
        </p:nvSpPr>
        <p:spPr bwMode="auto">
          <a:xfrm>
            <a:off x="2057943" y="555637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2190</a:t>
            </a:r>
            <a:endParaRPr lang="zh-CN" altLang="en-US" sz="800">
              <a:latin typeface="微软雅黑" pitchFamily="34" charset="-122"/>
              <a:ea typeface="微软雅黑" pitchFamily="34" charset="-122"/>
            </a:endParaRPr>
          </a:p>
        </p:txBody>
      </p:sp>
      <p:sp>
        <p:nvSpPr>
          <p:cNvPr id="321564" name="TextBox 100"/>
          <p:cNvSpPr txBox="1">
            <a:spLocks noChangeArrowheads="1"/>
          </p:cNvSpPr>
          <p:nvPr/>
        </p:nvSpPr>
        <p:spPr bwMode="auto">
          <a:xfrm>
            <a:off x="2865646" y="3310213"/>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321565" name="TextBox 100"/>
          <p:cNvSpPr txBox="1">
            <a:spLocks noChangeArrowheads="1"/>
          </p:cNvSpPr>
          <p:nvPr/>
        </p:nvSpPr>
        <p:spPr bwMode="auto">
          <a:xfrm>
            <a:off x="7242168" y="3413882"/>
            <a:ext cx="511770"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321566" name="TextBox 100"/>
          <p:cNvSpPr txBox="1">
            <a:spLocks noChangeArrowheads="1"/>
          </p:cNvSpPr>
          <p:nvPr/>
        </p:nvSpPr>
        <p:spPr bwMode="auto">
          <a:xfrm>
            <a:off x="5805952" y="597681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321567" name="TextBox 100"/>
          <p:cNvSpPr txBox="1">
            <a:spLocks noChangeArrowheads="1"/>
          </p:cNvSpPr>
          <p:nvPr/>
        </p:nvSpPr>
        <p:spPr bwMode="auto">
          <a:xfrm>
            <a:off x="2173330" y="597681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321568"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7" name="灯片编号占位符 36"/>
          <p:cNvSpPr>
            <a:spLocks noGrp="1"/>
          </p:cNvSpPr>
          <p:nvPr>
            <p:ph type="sldNum" sz="quarter" idx="12"/>
          </p:nvPr>
        </p:nvSpPr>
        <p:spPr/>
        <p:txBody>
          <a:bodyPr/>
          <a:lstStyle/>
          <a:p>
            <a:pPr>
              <a:defRPr/>
            </a:pPr>
            <a:fld id="{CA79DFC4-44F0-4438-A523-0985AF247D82}" type="slidenum">
              <a:rPr lang="zh-CN" altLang="en-US"/>
              <a:pPr>
                <a:defRPr/>
              </a:pPr>
              <a:t>97</a:t>
            </a:fld>
            <a:endParaRPr lang="zh-CN" altLang="en-US"/>
          </a:p>
        </p:txBody>
      </p:sp>
    </p:spTree>
    <p:extLst>
      <p:ext uri="{BB962C8B-B14F-4D97-AF65-F5344CB8AC3E}">
        <p14:creationId xmlns:p14="http://schemas.microsoft.com/office/powerpoint/2010/main" val="3580529243"/>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322563" name="TextBox 47"/>
          <p:cNvSpPr txBox="1">
            <a:spLocks noChangeArrowheads="1"/>
          </p:cNvSpPr>
          <p:nvPr/>
        </p:nvSpPr>
        <p:spPr bwMode="auto">
          <a:xfrm>
            <a:off x="522631" y="228072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322564" name="TextBox 57"/>
          <p:cNvSpPr txBox="1">
            <a:spLocks noChangeArrowheads="1"/>
          </p:cNvSpPr>
          <p:nvPr/>
        </p:nvSpPr>
        <p:spPr bwMode="auto">
          <a:xfrm>
            <a:off x="514486" y="642173"/>
            <a:ext cx="8577930" cy="1939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753"/>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、投影前设置防水玻璃，以免水对画面造成冲击，难以形成完整的画面；</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、应保证展项的牢固性和安全性，避免非正常断电，注意防水防滑；</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、注意展项的上下水问题，保证水流不会淤积在屏幕前，而是采用斜坡式设计，让水流迅速排干；</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、水枪连接部位和连线的牢固性，不会夹手；</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、水枪的摆动幅度应有一定的限位，避免碰到旁边的观众；</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22565" name="TextBox 25"/>
          <p:cNvSpPr txBox="1">
            <a:spLocks noChangeArrowheads="1"/>
          </p:cNvSpPr>
          <p:nvPr/>
        </p:nvSpPr>
        <p:spPr bwMode="auto">
          <a:xfrm>
            <a:off x="549781" y="285090"/>
            <a:ext cx="1449791"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32256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256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2569" name="TextBox 29"/>
          <p:cNvSpPr txBox="1">
            <a:spLocks noChangeArrowheads="1"/>
          </p:cNvSpPr>
          <p:nvPr/>
        </p:nvSpPr>
        <p:spPr bwMode="auto">
          <a:xfrm>
            <a:off x="5910477" y="285090"/>
            <a:ext cx="1451149"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2573" name="TextBox 33"/>
          <p:cNvSpPr txBox="1">
            <a:spLocks noChangeArrowheads="1"/>
          </p:cNvSpPr>
          <p:nvPr/>
        </p:nvSpPr>
        <p:spPr bwMode="auto">
          <a:xfrm>
            <a:off x="504983" y="2479420"/>
            <a:ext cx="8639017" cy="1472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753"/>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、由于此展项既涉及到水，又有电，因此要做到防水防漏电；如出现漏电现象，要停止展项的使用，关掉电源，待展项维修好以后再使用；</a:t>
            </a: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、定期对连线的部位和水枪的固定部位进行检查，并进行固定；</a:t>
            </a: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、观众在使用水枪时不宜用力过猛，避免将连接线拉断，造成断电；</a:t>
            </a:r>
            <a:endParaRPr lang="zh-CN" altLang="en-US" sz="1100">
              <a:solidFill>
                <a:srgbClr val="000000"/>
              </a:solidFill>
              <a:latin typeface="微软雅黑" pitchFamily="34" charset="-122"/>
              <a:ea typeface="微软雅黑" pitchFamily="34" charset="-122"/>
              <a:sym typeface="微软雅黑" pitchFamily="34" charset="-122"/>
            </a:endParaRPr>
          </a:p>
          <a:p>
            <a:pPr eaLnBrk="1" hangingPunct="1">
              <a:lnSpc>
                <a:spcPts val="1753"/>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ts val="1753"/>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a:p>
            <a:pPr eaLnBrk="1" hangingPunct="1">
              <a:lnSpc>
                <a:spcPct val="150000"/>
              </a:lnSpc>
            </a:pPr>
            <a:endParaRPr lang="zh-CN" altLang="en-US" sz="1100">
              <a:latin typeface="微软雅黑" pitchFamily="34" charset="-122"/>
              <a:ea typeface="微软雅黑" pitchFamily="34" charset="-122"/>
            </a:endParaRPr>
          </a:p>
        </p:txBody>
      </p:sp>
      <p:sp>
        <p:nvSpPr>
          <p:cNvPr id="322574" name="TextBox 34"/>
          <p:cNvSpPr txBox="1">
            <a:spLocks noChangeArrowheads="1"/>
          </p:cNvSpPr>
          <p:nvPr/>
        </p:nvSpPr>
        <p:spPr bwMode="auto">
          <a:xfrm>
            <a:off x="496838" y="368313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322575" name="TextBox 35"/>
          <p:cNvSpPr txBox="1">
            <a:spLocks noChangeArrowheads="1"/>
          </p:cNvSpPr>
          <p:nvPr/>
        </p:nvSpPr>
        <p:spPr bwMode="auto">
          <a:xfrm>
            <a:off x="504983" y="3878953"/>
            <a:ext cx="8639017" cy="1009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753"/>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、每次有两名观众参与游戏，其他观众应距离水枪一定距离，避免观众在转动水枪时会磕碰到观众；</a:t>
            </a:r>
            <a:endParaRPr lang="en-US" altLang="zh-CN" sz="1100">
              <a:latin typeface="微软雅黑" pitchFamily="34" charset="-122"/>
              <a:ea typeface="微软雅黑" pitchFamily="34" charset="-122"/>
            </a:endParaRPr>
          </a:p>
          <a:p>
            <a:pPr eaLnBrk="1" hangingPunct="1">
              <a:lnSpc>
                <a:spcPts val="1753"/>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、定期检查项目是否磨损，变形，及时上报；</a:t>
            </a:r>
          </a:p>
          <a:p>
            <a:pPr eaLnBrk="1" hangingPunct="1">
              <a:lnSpc>
                <a:spcPts val="1753"/>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322576" name="TextBox 15"/>
          <p:cNvSpPr txBox="1">
            <a:spLocks noChangeArrowheads="1"/>
          </p:cNvSpPr>
          <p:nvPr/>
        </p:nvSpPr>
        <p:spPr bwMode="auto">
          <a:xfrm>
            <a:off x="487337" y="4595998"/>
            <a:ext cx="8605079" cy="1979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ts val="1753"/>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ts val="1753"/>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ts val="1753"/>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a:t>
            </a:r>
            <a:r>
              <a:rPr lang="zh-CN" altLang="en-US" sz="1100">
                <a:latin typeface="微软雅黑" pitchFamily="34" charset="-122"/>
                <a:ea typeface="微软雅黑" pitchFamily="34" charset="-122"/>
              </a:rPr>
              <a:t>有</a:t>
            </a:r>
            <a:r>
              <a:rPr lang="zh-CN" altLang="en-US" sz="1100" smtClean="0">
                <a:latin typeface="微软雅黑" pitchFamily="34" charset="-122"/>
                <a:ea typeface="微软雅黑" pitchFamily="34" charset="-122"/>
              </a:rPr>
              <a:t>，</a:t>
            </a:r>
            <a:r>
              <a:rPr lang="en-US" altLang="zh-CN" sz="1100" smtClean="0">
                <a:latin typeface="微软雅黑" pitchFamily="34" charset="-122"/>
                <a:ea typeface="微软雅黑" pitchFamily="34" charset="-122"/>
              </a:rPr>
              <a:t>220V,2KW</a:t>
            </a:r>
            <a:endParaRPr lang="en-US" altLang="zh-CN" sz="1100" dirty="0">
              <a:latin typeface="微软雅黑" pitchFamily="34" charset="-122"/>
              <a:ea typeface="微软雅黑" pitchFamily="34" charset="-122"/>
            </a:endParaRPr>
          </a:p>
          <a:p>
            <a:pPr eaLnBrk="1" hangingPunct="1">
              <a:lnSpc>
                <a:spcPts val="1753"/>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、用水需求：有，给水管</a:t>
            </a:r>
            <a:r>
              <a:rPr lang="en-US" altLang="zh-CN" sz="1100" dirty="0">
                <a:latin typeface="微软雅黑" pitchFamily="34" charset="-122"/>
                <a:ea typeface="微软雅黑" pitchFamily="34" charset="-122"/>
              </a:rPr>
              <a:t>PPR-DN25</a:t>
            </a:r>
            <a:r>
              <a:rPr lang="zh-CN" altLang="en-US" sz="1100" dirty="0">
                <a:latin typeface="微软雅黑" pitchFamily="34" charset="-122"/>
                <a:ea typeface="微软雅黑" pitchFamily="34" charset="-122"/>
              </a:rPr>
              <a:t>，排水管</a:t>
            </a:r>
            <a:r>
              <a:rPr lang="en-US" altLang="zh-CN" sz="1100" dirty="0">
                <a:latin typeface="微软雅黑" pitchFamily="34" charset="-122"/>
                <a:ea typeface="微软雅黑" pitchFamily="34" charset="-122"/>
              </a:rPr>
              <a:t>PVC-De50</a:t>
            </a:r>
          </a:p>
          <a:p>
            <a:pPr eaLnBrk="1" hangingPunct="1">
              <a:lnSpc>
                <a:spcPts val="1753"/>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ts val="1753"/>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ts val="1753"/>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A7A8CE1-89E6-4550-97A5-075B5F7CCEDD}" type="slidenum">
              <a:rPr lang="zh-CN" altLang="en-US"/>
              <a:pPr>
                <a:defRPr/>
              </a:pPr>
              <a:t>98</a:t>
            </a:fld>
            <a:endParaRPr lang="zh-CN" altLang="en-US"/>
          </a:p>
        </p:txBody>
      </p:sp>
    </p:spTree>
    <p:extLst>
      <p:ext uri="{BB962C8B-B14F-4D97-AF65-F5344CB8AC3E}">
        <p14:creationId xmlns:p14="http://schemas.microsoft.com/office/powerpoint/2010/main" val="403215001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TextBox 57"/>
          <p:cNvSpPr txBox="1">
            <a:spLocks noChangeArrowheads="1"/>
          </p:cNvSpPr>
          <p:nvPr/>
        </p:nvSpPr>
        <p:spPr bwMode="auto">
          <a:xfrm>
            <a:off x="479192" y="447794"/>
            <a:ext cx="3543029" cy="4973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r>
              <a:rPr lang="en-US" altLang="zh-CN" sz="1100" dirty="0">
                <a:latin typeface="微软雅黑" pitchFamily="34" charset="-122"/>
                <a:ea typeface="微软雅黑" pitchFamily="34" charset="-122"/>
              </a:rPr>
              <a:t>10mm</a:t>
            </a:r>
            <a:r>
              <a:rPr lang="zh-CN" altLang="en-US" sz="1100" dirty="0">
                <a:latin typeface="微软雅黑" pitchFamily="34" charset="-122"/>
                <a:ea typeface="微软雅黑" pitchFamily="34" charset="-122"/>
              </a:rPr>
              <a:t>厚钢化玻璃，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80</a:t>
            </a:r>
            <a:r>
              <a:rPr lang="zh-CN" altLang="en-US" sz="1100" dirty="0" smtClean="0">
                <a:latin typeface="微软雅黑" pitchFamily="34" charset="-122"/>
                <a:ea typeface="微软雅黑" pitchFamily="34" charset="-122"/>
              </a:rPr>
              <a:t>寸</a:t>
            </a:r>
            <a:r>
              <a:rPr lang="zh-CN" altLang="en-US" sz="1100" dirty="0">
                <a:latin typeface="微软雅黑" pitchFamily="34" charset="-122"/>
                <a:ea typeface="微软雅黑" pitchFamily="34" charset="-122"/>
              </a:rPr>
              <a:t>电视</a:t>
            </a:r>
            <a:r>
              <a:rPr lang="zh-CN" altLang="en-US" sz="1100" dirty="0" smtClean="0">
                <a:latin typeface="微软雅黑" pitchFamily="34" charset="-122"/>
                <a:ea typeface="微软雅黑" pitchFamily="34" charset="-122"/>
              </a:rPr>
              <a:t>感应屏，</a:t>
            </a:r>
            <a:r>
              <a:rPr lang="zh-CN" altLang="en-US" sz="1100" dirty="0">
                <a:latin typeface="微软雅黑" pitchFamily="34" charset="-122"/>
                <a:ea typeface="微软雅黑" pitchFamily="34" charset="-122"/>
              </a:rPr>
              <a:t>传感器，电源控制箱，</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电源，中控系统，定制水枪</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、展品说明牌：烤漆钢板丝网印</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r>
              <a:rPr lang="zh-CN" altLang="en-US" sz="1100" dirty="0" smtClean="0">
                <a:latin typeface="微软雅黑" pitchFamily="34" charset="-122"/>
                <a:ea typeface="微软雅黑" pitchFamily="34" charset="-122"/>
              </a:rPr>
              <a:t>定制人机互动程序</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32358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32358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32359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32359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32359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323596"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05040" y="3500273"/>
            <a:ext cx="2199121" cy="2126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F484C711-E8D3-4338-81ED-57B5DD3DF5D8}" type="slidenum">
              <a:rPr lang="zh-CN" altLang="en-US"/>
              <a:pPr>
                <a:defRPr/>
              </a:pPr>
              <a:t>99</a:t>
            </a:fld>
            <a:endParaRPr lang="zh-CN" altLang="en-US"/>
          </a:p>
        </p:txBody>
      </p:sp>
    </p:spTree>
    <p:extLst>
      <p:ext uri="{BB962C8B-B14F-4D97-AF65-F5344CB8AC3E}">
        <p14:creationId xmlns:p14="http://schemas.microsoft.com/office/powerpoint/2010/main" val="4353175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117</TotalTime>
  <Words>25207</Words>
  <Application>Microsoft Office PowerPoint</Application>
  <PresentationFormat>全屏显示(4:3)</PresentationFormat>
  <Paragraphs>3086</Paragraphs>
  <Slides>133</Slides>
  <Notes>1</Notes>
  <HiddenSlides>0</HiddenSlides>
  <MMClips>0</MMClips>
  <ScaleCrop>false</ScaleCrop>
  <HeadingPairs>
    <vt:vector size="4" baseType="variant">
      <vt:variant>
        <vt:lpstr>主题</vt:lpstr>
      </vt:variant>
      <vt:variant>
        <vt:i4>1</vt:i4>
      </vt:variant>
      <vt:variant>
        <vt:lpstr>幻灯片标题</vt:lpstr>
      </vt:variant>
      <vt:variant>
        <vt:i4>133</vt:i4>
      </vt:variant>
    </vt:vector>
  </HeadingPairs>
  <TitlesOfParts>
    <vt:vector size="13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 用户</cp:lastModifiedBy>
  <cp:revision>24</cp:revision>
  <dcterms:created xsi:type="dcterms:W3CDTF">2016-12-16T07:13:00Z</dcterms:created>
  <dcterms:modified xsi:type="dcterms:W3CDTF">2017-03-24T01:23:59Z</dcterms:modified>
</cp:coreProperties>
</file>