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0"/>
  </p:notesMasterIdLst>
  <p:sldIdLst>
    <p:sldId id="257"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29" r:id="rId73"/>
    <p:sldId id="330" r:id="rId74"/>
    <p:sldId id="331" r:id="rId75"/>
    <p:sldId id="332" r:id="rId76"/>
    <p:sldId id="333" r:id="rId77"/>
    <p:sldId id="334" r:id="rId78"/>
    <p:sldId id="335" r:id="rId79"/>
    <p:sldId id="336" r:id="rId80"/>
    <p:sldId id="337" r:id="rId81"/>
    <p:sldId id="338" r:id="rId82"/>
    <p:sldId id="339" r:id="rId83"/>
    <p:sldId id="340" r:id="rId84"/>
    <p:sldId id="341" r:id="rId85"/>
    <p:sldId id="342" r:id="rId86"/>
    <p:sldId id="343" r:id="rId87"/>
    <p:sldId id="344" r:id="rId88"/>
    <p:sldId id="345" r:id="rId89"/>
    <p:sldId id="346" r:id="rId90"/>
    <p:sldId id="347" r:id="rId91"/>
    <p:sldId id="348" r:id="rId92"/>
    <p:sldId id="349" r:id="rId93"/>
    <p:sldId id="350" r:id="rId94"/>
    <p:sldId id="351" r:id="rId95"/>
    <p:sldId id="352" r:id="rId96"/>
    <p:sldId id="353" r:id="rId97"/>
    <p:sldId id="354" r:id="rId98"/>
    <p:sldId id="355" r:id="rId99"/>
    <p:sldId id="356" r:id="rId100"/>
    <p:sldId id="357" r:id="rId101"/>
    <p:sldId id="358" r:id="rId102"/>
    <p:sldId id="359" r:id="rId103"/>
    <p:sldId id="360" r:id="rId104"/>
    <p:sldId id="361" r:id="rId105"/>
    <p:sldId id="362" r:id="rId106"/>
    <p:sldId id="363" r:id="rId107"/>
    <p:sldId id="364" r:id="rId108"/>
    <p:sldId id="365" r:id="rId10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4" d="100"/>
          <a:sy n="94" d="100"/>
        </p:scale>
        <p:origin x="-1118" y="-8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27782E0-79C0-4AF6-A4FF-69936E0D1A8E}" type="datetimeFigureOut">
              <a:rPr lang="zh-CN" altLang="en-US" smtClean="0"/>
              <a:pPr/>
              <a:t>2017/3/24 Friday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CD14CA-A1EE-41CD-8CE5-9A8B8351787A}" type="slidenum">
              <a:rPr lang="zh-CN" altLang="en-US" smtClean="0"/>
              <a:pPr/>
              <a:t>‹#›</a:t>
            </a:fld>
            <a:endParaRPr lang="zh-CN" altLang="en-US"/>
          </a:p>
        </p:txBody>
      </p:sp>
    </p:spTree>
    <p:extLst>
      <p:ext uri="{BB962C8B-B14F-4D97-AF65-F5344CB8AC3E}">
        <p14:creationId xmlns:p14="http://schemas.microsoft.com/office/powerpoint/2010/main" val="28752106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4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Tree>
    <p:extLst>
      <p:ext uri="{BB962C8B-B14F-4D97-AF65-F5344CB8AC3E}">
        <p14:creationId xmlns:p14="http://schemas.microsoft.com/office/powerpoint/2010/main" val="32637308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208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Tree>
    <p:extLst>
      <p:ext uri="{BB962C8B-B14F-4D97-AF65-F5344CB8AC3E}">
        <p14:creationId xmlns:p14="http://schemas.microsoft.com/office/powerpoint/2010/main" val="6492437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218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Tree>
    <p:extLst>
      <p:ext uri="{BB962C8B-B14F-4D97-AF65-F5344CB8AC3E}">
        <p14:creationId xmlns:p14="http://schemas.microsoft.com/office/powerpoint/2010/main" val="8111164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D14CA-A1EE-41CD-8CE5-9A8B8351787A}" type="slidenum">
              <a:rPr lang="zh-CN" altLang="en-US" smtClean="0"/>
              <a:pPr/>
              <a:t>108</a:t>
            </a:fld>
            <a:endParaRPr lang="zh-CN" altLang="en-US"/>
          </a:p>
        </p:txBody>
      </p:sp>
    </p:spTree>
    <p:extLst>
      <p:ext uri="{BB962C8B-B14F-4D97-AF65-F5344CB8AC3E}">
        <p14:creationId xmlns:p14="http://schemas.microsoft.com/office/powerpoint/2010/main" val="20787011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2017/3/24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2017/3/24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2017/3/24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2017/3/24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2017/3/24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2017/3/24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2017/3/24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2017/3/24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2017/3/24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2017/3/24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2017/3/24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2017/3/24 Friday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image" Target="../media/image152.jpeg"/><Relationship Id="rId1" Type="http://schemas.openxmlformats.org/officeDocument/2006/relationships/slideLayout" Target="../slideLayouts/slideLayout1.xml"/><Relationship Id="rId5" Type="http://schemas.openxmlformats.org/officeDocument/2006/relationships/image" Target="../media/image154.png"/><Relationship Id="rId4" Type="http://schemas.openxmlformats.org/officeDocument/2006/relationships/image" Target="../media/image140.jpeg"/></Relationships>
</file>

<file path=ppt/slides/_rels/slide102.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jpeg"/><Relationship Id="rId1" Type="http://schemas.openxmlformats.org/officeDocument/2006/relationships/slideLayout" Target="../slideLayouts/slideLayout1.xml"/><Relationship Id="rId5" Type="http://schemas.openxmlformats.org/officeDocument/2006/relationships/image" Target="../media/image158.png"/><Relationship Id="rId4" Type="http://schemas.openxmlformats.org/officeDocument/2006/relationships/image" Target="../media/image157.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image" Target="../media/image160.png"/><Relationship Id="rId1" Type="http://schemas.openxmlformats.org/officeDocument/2006/relationships/slideLayout" Target="../slideLayouts/slideLayout1.xml"/><Relationship Id="rId5" Type="http://schemas.openxmlformats.org/officeDocument/2006/relationships/image" Target="../media/image162.png"/><Relationship Id="rId4" Type="http://schemas.openxmlformats.org/officeDocument/2006/relationships/image" Target="../media/image140.jpeg"/></Relationships>
</file>

<file path=ppt/slides/_rels/slide106.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png"/><Relationship Id="rId1" Type="http://schemas.openxmlformats.org/officeDocument/2006/relationships/slideLayout" Target="../slideLayouts/slideLayout1.xml"/><Relationship Id="rId6" Type="http://schemas.openxmlformats.org/officeDocument/2006/relationships/image" Target="../media/image167.png"/><Relationship Id="rId5" Type="http://schemas.openxmlformats.org/officeDocument/2006/relationships/image" Target="../media/image166.png"/><Relationship Id="rId4" Type="http://schemas.openxmlformats.org/officeDocument/2006/relationships/image" Target="../media/image165.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23.jpeg"/><Relationship Id="rId1" Type="http://schemas.openxmlformats.org/officeDocument/2006/relationships/slideLayout" Target="../slideLayouts/slideLayout1.xml"/><Relationship Id="rId6" Type="http://schemas.openxmlformats.org/officeDocument/2006/relationships/image" Target="../media/image27.jpeg"/><Relationship Id="rId5" Type="http://schemas.openxmlformats.org/officeDocument/2006/relationships/image" Target="../media/image26.jpeg"/><Relationship Id="rId10" Type="http://schemas.openxmlformats.org/officeDocument/2006/relationships/image" Target="../media/image31.jpeg"/><Relationship Id="rId4" Type="http://schemas.openxmlformats.org/officeDocument/2006/relationships/image" Target="../media/image25.jpeg"/><Relationship Id="rId9" Type="http://schemas.openxmlformats.org/officeDocument/2006/relationships/image" Target="../media/image3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jpeg"/><Relationship Id="rId2" Type="http://schemas.openxmlformats.org/officeDocument/2006/relationships/image" Target="../media/image39.jpeg"/><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2.jpeg"/><Relationship Id="rId4" Type="http://schemas.openxmlformats.org/officeDocument/2006/relationships/image" Target="../media/image41.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7.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8" Type="http://schemas.openxmlformats.org/officeDocument/2006/relationships/image" Target="../media/image55.jpeg"/><Relationship Id="rId3" Type="http://schemas.openxmlformats.org/officeDocument/2006/relationships/image" Target="../media/image50.jpeg"/><Relationship Id="rId7" Type="http://schemas.openxmlformats.org/officeDocument/2006/relationships/image" Target="../media/image54.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3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59.jpeg"/><Relationship Id="rId7" Type="http://schemas.openxmlformats.org/officeDocument/2006/relationships/image" Target="../media/image63.jpeg"/><Relationship Id="rId2" Type="http://schemas.openxmlformats.org/officeDocument/2006/relationships/image" Target="../media/image58.jpeg"/><Relationship Id="rId1" Type="http://schemas.openxmlformats.org/officeDocument/2006/relationships/slideLayout" Target="../slideLayouts/slideLayout1.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37.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65.jpeg"/></Relationships>
</file>

<file path=ppt/slides/_rels/slide38.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69.png"/></Relationships>
</file>

<file path=ppt/slides/_rels/slide4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1.xml"/><Relationship Id="rId4" Type="http://schemas.openxmlformats.org/officeDocument/2006/relationships/image" Target="../media/image7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75.jpeg"/></Relationships>
</file>

<file path=ppt/slides/_rels/slide46.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79.jpeg"/></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1.xml"/><Relationship Id="rId4" Type="http://schemas.openxmlformats.org/officeDocument/2006/relationships/image" Target="../media/image82.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1.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92.png"/></Relationships>
</file>

<file path=ppt/slides/_rels/slide5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3.png"/><Relationship Id="rId1" Type="http://schemas.openxmlformats.org/officeDocument/2006/relationships/slideLayout" Target="../slideLayouts/slideLayout1.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1.xml"/><Relationship Id="rId5" Type="http://schemas.openxmlformats.org/officeDocument/2006/relationships/image" Target="../media/image102.png"/><Relationship Id="rId4" Type="http://schemas.openxmlformats.org/officeDocument/2006/relationships/image" Target="../media/image101.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1.xml"/><Relationship Id="rId5" Type="http://schemas.openxmlformats.org/officeDocument/2006/relationships/image" Target="../media/image108.jpeg"/><Relationship Id="rId4" Type="http://schemas.openxmlformats.org/officeDocument/2006/relationships/image" Target="../media/image107.jpe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106.jpe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09.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10.jpeg"/><Relationship Id="rId1" Type="http://schemas.openxmlformats.org/officeDocument/2006/relationships/slideLayout" Target="../slideLayouts/slideLayout1.xml"/><Relationship Id="rId4" Type="http://schemas.openxmlformats.org/officeDocument/2006/relationships/image" Target="../media/image112.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14.jpeg"/><Relationship Id="rId1" Type="http://schemas.openxmlformats.org/officeDocument/2006/relationships/slideLayout" Target="../slideLayouts/slideLayout1.xml"/><Relationship Id="rId5" Type="http://schemas.openxmlformats.org/officeDocument/2006/relationships/image" Target="../media/image117.jpeg"/><Relationship Id="rId4" Type="http://schemas.openxmlformats.org/officeDocument/2006/relationships/image" Target="../media/image116.jpe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image" Target="../media/image119.jpeg"/><Relationship Id="rId1" Type="http://schemas.openxmlformats.org/officeDocument/2006/relationships/slideLayout" Target="../slideLayouts/slideLayout1.xml"/><Relationship Id="rId5" Type="http://schemas.openxmlformats.org/officeDocument/2006/relationships/image" Target="../media/image122.jpeg"/><Relationship Id="rId4" Type="http://schemas.openxmlformats.org/officeDocument/2006/relationships/image" Target="../media/image121.jpe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image" Target="../media/image124.jpeg"/><Relationship Id="rId1" Type="http://schemas.openxmlformats.org/officeDocument/2006/relationships/slideLayout" Target="../slideLayouts/slideLayout1.xml"/><Relationship Id="rId5" Type="http://schemas.openxmlformats.org/officeDocument/2006/relationships/image" Target="../media/image127.jpeg"/><Relationship Id="rId4" Type="http://schemas.openxmlformats.org/officeDocument/2006/relationships/image" Target="../media/image126.jpe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image" Target="../media/image125.jpeg"/><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29.png"/></Relationships>
</file>

<file path=ppt/slides/_rels/slide86.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image" Target="../media/image130.png"/><Relationship Id="rId1" Type="http://schemas.openxmlformats.org/officeDocument/2006/relationships/slideLayout" Target="../slideLayouts/slideLayout1.xml"/><Relationship Id="rId5" Type="http://schemas.openxmlformats.org/officeDocument/2006/relationships/image" Target="../media/image133.png"/><Relationship Id="rId4" Type="http://schemas.openxmlformats.org/officeDocument/2006/relationships/image" Target="../media/image132.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image" Target="../media/image134.png"/><Relationship Id="rId1" Type="http://schemas.openxmlformats.org/officeDocument/2006/relationships/slideLayout" Target="../slideLayouts/slideLayout1.xml"/><Relationship Id="rId4" Type="http://schemas.openxmlformats.org/officeDocument/2006/relationships/image" Target="../media/image136.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image" Target="../media/image137.png"/><Relationship Id="rId1" Type="http://schemas.openxmlformats.org/officeDocument/2006/relationships/slideLayout" Target="../slideLayouts/slideLayout1.xml"/><Relationship Id="rId4" Type="http://schemas.openxmlformats.org/officeDocument/2006/relationships/image" Target="../media/image136.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139.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jpe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image" Target="../media/image142.jpeg"/><Relationship Id="rId1" Type="http://schemas.openxmlformats.org/officeDocument/2006/relationships/slideLayout" Target="../slideLayouts/slideLayout1.xml"/><Relationship Id="rId5" Type="http://schemas.openxmlformats.org/officeDocument/2006/relationships/image" Target="../media/image145.jpeg"/><Relationship Id="rId4" Type="http://schemas.openxmlformats.org/officeDocument/2006/relationships/image" Target="../media/image144.jpe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image" Target="../media/image146.jpeg"/><Relationship Id="rId2" Type="http://schemas.openxmlformats.org/officeDocument/2006/relationships/image" Target="../media/image140.jpe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148.jpeg"/><Relationship Id="rId2" Type="http://schemas.openxmlformats.org/officeDocument/2006/relationships/image" Target="../media/image147.jpeg"/><Relationship Id="rId1" Type="http://schemas.openxmlformats.org/officeDocument/2006/relationships/slideLayout" Target="../slideLayouts/slideLayout1.xml"/><Relationship Id="rId5" Type="http://schemas.openxmlformats.org/officeDocument/2006/relationships/image" Target="../media/image150.jpeg"/><Relationship Id="rId4" Type="http://schemas.openxmlformats.org/officeDocument/2006/relationships/image" Target="../media/image149.jpe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矩形 8"/>
          <p:cNvSpPr>
            <a:spLocks noChangeArrowheads="1"/>
          </p:cNvSpPr>
          <p:nvPr/>
        </p:nvSpPr>
        <p:spPr bwMode="auto">
          <a:xfrm>
            <a:off x="785786" y="714356"/>
            <a:ext cx="5713559" cy="819580"/>
          </a:xfrm>
          <a:prstGeom prst="rect">
            <a:avLst/>
          </a:prstGeom>
          <a:noFill/>
          <a:ln w="9525">
            <a:noFill/>
            <a:miter lim="800000"/>
            <a:headEnd/>
            <a:tailEnd/>
          </a:ln>
        </p:spPr>
        <p:txBody>
          <a:bodyPr wrap="square" lIns="80133" tIns="40067" rIns="80133" bIns="40067">
            <a:spAutoFit/>
          </a:bodyPr>
          <a:lstStyle/>
          <a:p>
            <a:pPr defTabSz="914077">
              <a:lnSpc>
                <a:spcPct val="150000"/>
              </a:lnSpc>
              <a:defRPr/>
            </a:pPr>
            <a:r>
              <a:rPr lang="zh-CN" altLang="en-US" sz="1600" b="1" dirty="0">
                <a:solidFill>
                  <a:srgbClr val="FF6600"/>
                </a:solidFill>
                <a:latin typeface="微软雅黑" pitchFamily="34" charset="-122"/>
                <a:ea typeface="微软雅黑" pitchFamily="34" charset="-122"/>
              </a:rPr>
              <a:t>许昌市科学技术</a:t>
            </a:r>
            <a:r>
              <a:rPr lang="zh-CN" altLang="en-US" sz="1600" b="1" dirty="0" smtClean="0">
                <a:solidFill>
                  <a:srgbClr val="FF6600"/>
                </a:solidFill>
                <a:latin typeface="微软雅黑" pitchFamily="34" charset="-122"/>
                <a:ea typeface="微软雅黑" pitchFamily="34" charset="-122"/>
              </a:rPr>
              <a:t>馆展品招标技术文件 </a:t>
            </a:r>
            <a:r>
              <a:rPr lang="zh-CN" altLang="en-US" sz="1600" b="1" dirty="0" smtClean="0">
                <a:latin typeface="微软雅黑" pitchFamily="34" charset="-122"/>
                <a:ea typeface="微软雅黑" pitchFamily="34" charset="-122"/>
              </a:rPr>
              <a:t>第</a:t>
            </a:r>
            <a:r>
              <a:rPr lang="en-US" altLang="zh-CN" sz="1600" b="1" dirty="0" smtClean="0">
                <a:latin typeface="微软雅黑" pitchFamily="34" charset="-122"/>
                <a:ea typeface="微软雅黑" pitchFamily="34" charset="-122"/>
              </a:rPr>
              <a:t>2</a:t>
            </a:r>
            <a:r>
              <a:rPr lang="zh-CN" altLang="en-US" sz="1600" b="1" dirty="0" smtClean="0">
                <a:latin typeface="微软雅黑" pitchFamily="34" charset="-122"/>
                <a:ea typeface="微软雅黑" pitchFamily="34" charset="-122"/>
              </a:rPr>
              <a:t>批</a:t>
            </a:r>
            <a:r>
              <a:rPr lang="en-US" altLang="zh-CN" sz="1600" b="1" dirty="0" smtClean="0">
                <a:latin typeface="微软雅黑" pitchFamily="34" charset="-122"/>
                <a:ea typeface="微软雅黑" pitchFamily="34" charset="-122"/>
              </a:rPr>
              <a:t>-</a:t>
            </a:r>
            <a:r>
              <a:rPr lang="zh-CN" altLang="en-US" sz="1600" b="1" dirty="0" smtClean="0">
                <a:latin typeface="微软雅黑" pitchFamily="34" charset="-122"/>
                <a:ea typeface="微软雅黑" pitchFamily="34" charset="-122"/>
              </a:rPr>
              <a:t>第</a:t>
            </a:r>
            <a:r>
              <a:rPr lang="en-US" altLang="zh-CN" sz="1600" b="1" smtClean="0">
                <a:latin typeface="微软雅黑" pitchFamily="34" charset="-122"/>
                <a:ea typeface="微软雅黑" pitchFamily="34" charset="-122"/>
              </a:rPr>
              <a:t>5</a:t>
            </a:r>
            <a:r>
              <a:rPr lang="zh-CN" altLang="en-US" sz="1600" b="1" smtClean="0">
                <a:latin typeface="微软雅黑" pitchFamily="34" charset="-122"/>
                <a:ea typeface="微软雅黑" pitchFamily="34" charset="-122"/>
              </a:rPr>
              <a:t>包</a:t>
            </a:r>
            <a:r>
              <a:rPr lang="en-US" altLang="zh-CN" sz="1600" b="1" dirty="0" smtClean="0">
                <a:latin typeface="微软雅黑" pitchFamily="34" charset="-122"/>
                <a:ea typeface="微软雅黑" pitchFamily="34" charset="-122"/>
              </a:rPr>
              <a:t> </a:t>
            </a:r>
            <a:endParaRPr lang="en-US" altLang="zh-CN" sz="1600" b="1" dirty="0" smtClean="0">
              <a:solidFill>
                <a:srgbClr val="FF6600"/>
              </a:solidFill>
              <a:latin typeface="微软雅黑" pitchFamily="34" charset="-122"/>
              <a:ea typeface="微软雅黑" pitchFamily="34" charset="-122"/>
            </a:endParaRPr>
          </a:p>
          <a:p>
            <a:pPr defTabSz="914077">
              <a:lnSpc>
                <a:spcPct val="150000"/>
              </a:lnSpc>
              <a:defRPr/>
            </a:pPr>
            <a:r>
              <a:rPr lang="zh-CN" altLang="en-US" sz="1600" b="1" dirty="0" smtClean="0">
                <a:solidFill>
                  <a:srgbClr val="FF6600"/>
                </a:solidFill>
                <a:latin typeface="微软雅黑" pitchFamily="34" charset="-122"/>
                <a:ea typeface="微软雅黑" pitchFamily="34" charset="-122"/>
              </a:rPr>
              <a:t>展品清单：</a:t>
            </a:r>
            <a:endParaRPr lang="en-US" altLang="zh-CN" sz="1600" b="1" dirty="0" smtClean="0">
              <a:solidFill>
                <a:srgbClr val="FF6600"/>
              </a:solidFill>
              <a:latin typeface="微软雅黑" pitchFamily="34" charset="-122"/>
              <a:ea typeface="微软雅黑" pitchFamily="34" charset="-122"/>
            </a:endParaRPr>
          </a:p>
        </p:txBody>
      </p:sp>
      <p:sp>
        <p:nvSpPr>
          <p:cNvPr id="6" name="圆角矩形 5"/>
          <p:cNvSpPr/>
          <p:nvPr/>
        </p:nvSpPr>
        <p:spPr>
          <a:xfrm>
            <a:off x="555211" y="550022"/>
            <a:ext cx="8318651" cy="6123677"/>
          </a:xfrm>
          <a:prstGeom prst="roundRect">
            <a:avLst>
              <a:gd name="adj" fmla="val 2179"/>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0133" tIns="40067" rIns="80133" bIns="40067" anchor="ctr"/>
          <a:lstStyle/>
          <a:p>
            <a:pPr algn="ctr" defTabSz="914077">
              <a:defRPr/>
            </a:pPr>
            <a:endParaRPr lang="zh-CN" altLang="en-US" dirty="0"/>
          </a:p>
        </p:txBody>
      </p:sp>
      <p:sp>
        <p:nvSpPr>
          <p:cNvPr id="3078" name="矩形 7"/>
          <p:cNvSpPr>
            <a:spLocks noChangeArrowheads="1"/>
          </p:cNvSpPr>
          <p:nvPr/>
        </p:nvSpPr>
        <p:spPr bwMode="auto">
          <a:xfrm>
            <a:off x="7901904" y="250534"/>
            <a:ext cx="728609" cy="334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0133" tIns="40067" rIns="80133" bIns="40067">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1600" b="1" dirty="0" smtClean="0">
                <a:solidFill>
                  <a:schemeClr val="bg1"/>
                </a:solidFill>
                <a:latin typeface="微软雅黑" pitchFamily="34" charset="-122"/>
                <a:ea typeface="微软雅黑" pitchFamily="34" charset="-122"/>
              </a:rPr>
              <a:t>  1 F</a:t>
            </a:r>
            <a:endParaRPr lang="zh-CN" altLang="en-US" sz="1600" dirty="0">
              <a:solidFill>
                <a:schemeClr val="bg1"/>
              </a:solidFill>
              <a:latin typeface="Calibri" pitchFamily="34" charset="0"/>
            </a:endParaRPr>
          </a:p>
        </p:txBody>
      </p:sp>
      <p:cxnSp>
        <p:nvCxnSpPr>
          <p:cNvPr id="13" name="直接连接符 12"/>
          <p:cNvCxnSpPr/>
          <p:nvPr/>
        </p:nvCxnSpPr>
        <p:spPr>
          <a:xfrm flipV="1">
            <a:off x="857224" y="1142984"/>
            <a:ext cx="4643470" cy="144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aphicFrame>
        <p:nvGraphicFramePr>
          <p:cNvPr id="7" name="表格 6"/>
          <p:cNvGraphicFramePr>
            <a:graphicFrameLocks noGrp="1"/>
          </p:cNvGraphicFramePr>
          <p:nvPr/>
        </p:nvGraphicFramePr>
        <p:xfrm>
          <a:off x="857224" y="1571612"/>
          <a:ext cx="5357850" cy="4960456"/>
        </p:xfrm>
        <a:graphic>
          <a:graphicData uri="http://schemas.openxmlformats.org/drawingml/2006/table">
            <a:tbl>
              <a:tblPr/>
              <a:tblGrid>
                <a:gridCol w="1522310"/>
                <a:gridCol w="918488"/>
                <a:gridCol w="1961711"/>
                <a:gridCol w="399713"/>
                <a:gridCol w="555628"/>
              </a:tblGrid>
              <a:tr h="204325">
                <a:tc>
                  <a:txBody>
                    <a:bodyPr/>
                    <a:lstStyle/>
                    <a:p>
                      <a:pPr algn="ctr" fontAlgn="ctr"/>
                      <a:r>
                        <a:rPr lang="zh-CN" altLang="en-US" sz="1100" b="0" i="0" u="none" strike="noStrike">
                          <a:solidFill>
                            <a:srgbClr val="000000"/>
                          </a:solidFill>
                          <a:latin typeface="宋体"/>
                        </a:rPr>
                        <a:t>展区名称</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1" i="0" u="none" strike="noStrike">
                          <a:solidFill>
                            <a:srgbClr val="000000"/>
                          </a:solidFill>
                          <a:latin typeface="宋体"/>
                        </a:rPr>
                        <a:t>序号</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1" i="0" u="none" strike="noStrike">
                          <a:solidFill>
                            <a:srgbClr val="000000"/>
                          </a:solidFill>
                          <a:latin typeface="宋体"/>
                        </a:rPr>
                        <a:t>展项名称</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1" i="0" u="none" strike="noStrike">
                          <a:solidFill>
                            <a:srgbClr val="000000"/>
                          </a:solidFill>
                          <a:latin typeface="宋体"/>
                        </a:rPr>
                        <a:t>体量</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1" i="0" u="none" strike="noStrike">
                          <a:solidFill>
                            <a:srgbClr val="000000"/>
                          </a:solidFill>
                          <a:latin typeface="宋体"/>
                        </a:rPr>
                        <a:t>批次</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XC01-1-01</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谁的反应快</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中型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XC01-1-02</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你身体的尺寸与重量</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XC01-1-03</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你的臂长</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XC01-1-04</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谁跳得高？</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XC01-1-05</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我是大明星</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中型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XC01-1-06</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幼儿区</a:t>
                      </a:r>
                      <a:r>
                        <a:rPr lang="en-US" altLang="zh-CN" sz="1100" b="0" i="0" u="none" strike="noStrike">
                          <a:solidFill>
                            <a:srgbClr val="000000"/>
                          </a:solidFill>
                          <a:latin typeface="宋体"/>
                        </a:rPr>
                        <a:t>-</a:t>
                      </a:r>
                      <a:r>
                        <a:rPr lang="zh-CN" altLang="en-US" sz="1100" b="0" i="0" u="none" strike="noStrike">
                          <a:solidFill>
                            <a:srgbClr val="000000"/>
                          </a:solidFill>
                          <a:latin typeface="宋体"/>
                        </a:rPr>
                        <a:t>今天你刷牙了吗？ </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XC01-1-07</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幼儿区</a:t>
                      </a:r>
                      <a:r>
                        <a:rPr lang="en-US" altLang="zh-CN" sz="1100" b="0" i="0" u="none" strike="noStrike">
                          <a:solidFill>
                            <a:srgbClr val="000000"/>
                          </a:solidFill>
                          <a:latin typeface="宋体"/>
                        </a:rPr>
                        <a:t>-</a:t>
                      </a:r>
                      <a:r>
                        <a:rPr lang="zh-CN" altLang="en-US" sz="1100" b="0" i="0" u="none" strike="noStrike">
                          <a:solidFill>
                            <a:srgbClr val="000000"/>
                          </a:solidFill>
                          <a:latin typeface="宋体"/>
                        </a:rPr>
                        <a:t>好饿的毛毛虫</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XC01-1-08</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幼儿区</a:t>
                      </a:r>
                      <a:r>
                        <a:rPr lang="en-US" altLang="zh-CN" sz="1100" b="0" i="0" u="none" strike="noStrike">
                          <a:solidFill>
                            <a:srgbClr val="000000"/>
                          </a:solidFill>
                          <a:latin typeface="宋体"/>
                        </a:rPr>
                        <a:t>-</a:t>
                      </a:r>
                      <a:r>
                        <a:rPr lang="zh-CN" altLang="en-US" sz="1100" b="0" i="0" u="none" strike="noStrike">
                          <a:solidFill>
                            <a:srgbClr val="000000"/>
                          </a:solidFill>
                          <a:latin typeface="宋体"/>
                        </a:rPr>
                        <a:t>双脚动起来</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XC01-1-09</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幼儿区</a:t>
                      </a:r>
                      <a:r>
                        <a:rPr lang="en-US" altLang="zh-CN" sz="1100" b="0" i="0" u="none" strike="noStrike">
                          <a:solidFill>
                            <a:srgbClr val="000000"/>
                          </a:solidFill>
                          <a:latin typeface="宋体"/>
                        </a:rPr>
                        <a:t>-</a:t>
                      </a:r>
                      <a:r>
                        <a:rPr lang="zh-CN" altLang="en-US" sz="1100" b="0" i="0" u="none" strike="noStrike">
                          <a:solidFill>
                            <a:srgbClr val="000000"/>
                          </a:solidFill>
                          <a:latin typeface="宋体"/>
                        </a:rPr>
                        <a:t>动动手动动脑</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XC01-1-10</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幼儿区</a:t>
                      </a:r>
                      <a:r>
                        <a:rPr lang="en-US" altLang="zh-CN" sz="1100" b="0" i="0" u="none" strike="noStrike">
                          <a:solidFill>
                            <a:srgbClr val="000000"/>
                          </a:solidFill>
                          <a:latin typeface="宋体"/>
                        </a:rPr>
                        <a:t>-</a:t>
                      </a:r>
                      <a:r>
                        <a:rPr lang="zh-CN" altLang="en-US" sz="1100" b="0" i="0" u="none" strike="noStrike">
                          <a:solidFill>
                            <a:srgbClr val="000000"/>
                          </a:solidFill>
                          <a:latin typeface="宋体"/>
                        </a:rPr>
                        <a:t>钻来钻去</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XC01-1-11</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幼儿区</a:t>
                      </a:r>
                      <a:r>
                        <a:rPr lang="en-US" altLang="zh-CN" sz="1100" b="0" i="0" u="none" strike="noStrike">
                          <a:solidFill>
                            <a:srgbClr val="000000"/>
                          </a:solidFill>
                          <a:latin typeface="宋体"/>
                        </a:rPr>
                        <a:t>-</a:t>
                      </a:r>
                      <a:r>
                        <a:rPr lang="zh-CN" altLang="en-US" sz="1100" b="0" i="0" u="none" strike="noStrike">
                          <a:solidFill>
                            <a:srgbClr val="000000"/>
                          </a:solidFill>
                          <a:latin typeface="宋体"/>
                        </a:rPr>
                        <a:t>滚轮胎</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XC01-1-12</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幼儿区</a:t>
                      </a:r>
                      <a:r>
                        <a:rPr lang="en-US" altLang="zh-CN" sz="1100" b="0" i="0" u="none" strike="noStrike">
                          <a:solidFill>
                            <a:srgbClr val="000000"/>
                          </a:solidFill>
                          <a:latin typeface="宋体"/>
                        </a:rPr>
                        <a:t>-</a:t>
                      </a:r>
                      <a:r>
                        <a:rPr lang="zh-CN" altLang="en-US" sz="1100" b="0" i="0" u="none" strike="noStrike">
                          <a:solidFill>
                            <a:srgbClr val="000000"/>
                          </a:solidFill>
                          <a:latin typeface="宋体"/>
                        </a:rPr>
                        <a:t>拼拼我</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XC01-1-13</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自然中的网络</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XC01-1-14</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谁能找平衡 </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XC01-1-15</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你敢坐吗？</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XC01-1-16</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谁的动作准？</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XC01-1-17</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谁站的稳？</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XC01-1-18</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快乐飞翔</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XC01-1-19</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小兔子回家</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XC01-1-20</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你会正确求救么 ？</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XC01-1-21</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脉搏与心率</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XC01-1-22</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驾驶员</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XC01-1-25</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抓不住的小球</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XC01-1-27</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你会搭桥吗？</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XC01-1-28</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打开你的工具箱</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.1.</a:t>
                      </a:r>
                      <a:r>
                        <a:rPr lang="zh-CN" altLang="en-US" sz="1100" b="0" i="0" u="none" strike="noStrike">
                          <a:solidFill>
                            <a:srgbClr val="000000"/>
                          </a:solidFill>
                          <a:latin typeface="宋体"/>
                        </a:rPr>
                        <a:t>我在长大</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XC01-1-29</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让轮子转起来</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小型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第</a:t>
                      </a:r>
                      <a:r>
                        <a:rPr lang="en-US" altLang="zh-CN" sz="1100" b="0" i="0" u="none" strike="noStrike">
                          <a:solidFill>
                            <a:srgbClr val="000000"/>
                          </a:solidFill>
                          <a:latin typeface="宋体"/>
                        </a:rPr>
                        <a:t>2</a:t>
                      </a:r>
                      <a:r>
                        <a:rPr lang="zh-CN" altLang="en-US" sz="1100" b="0" i="0" u="none" strike="noStrike">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172120">
                <a:tc>
                  <a:txBody>
                    <a:bodyPr/>
                    <a:lstStyle/>
                    <a:p>
                      <a:pPr algn="l" fontAlgn="ctr"/>
                      <a:r>
                        <a:rPr lang="zh-CN" altLang="en-US" sz="1100" b="0" i="0" u="none" strike="noStrike">
                          <a:solidFill>
                            <a:srgbClr val="000000"/>
                          </a:solidFill>
                          <a:latin typeface="宋体"/>
                        </a:rPr>
                        <a:t>一层</a:t>
                      </a:r>
                      <a:r>
                        <a:rPr lang="en-US" altLang="zh-CN" sz="1100" b="0" i="0" u="none" strike="noStrike">
                          <a:solidFill>
                            <a:srgbClr val="000000"/>
                          </a:solidFill>
                          <a:latin typeface="宋体"/>
                        </a:rPr>
                        <a:t>.3.</a:t>
                      </a:r>
                      <a:r>
                        <a:rPr lang="zh-CN" altLang="en-US" sz="1100" b="0" i="0" u="none" strike="noStrike">
                          <a:solidFill>
                            <a:srgbClr val="000000"/>
                          </a:solidFill>
                          <a:latin typeface="宋体"/>
                        </a:rPr>
                        <a:t>蜡笔森林</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100" b="0" i="0" u="none" strike="noStrike">
                          <a:solidFill>
                            <a:srgbClr val="000000"/>
                          </a:solidFill>
                          <a:latin typeface="宋体"/>
                        </a:rPr>
                        <a:t>XC01-3-04</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r>
                        <a:rPr lang="zh-CN" altLang="en-US" sz="1100" b="0" i="0" u="none" strike="noStrike">
                          <a:solidFill>
                            <a:srgbClr val="000000"/>
                          </a:solidFill>
                          <a:latin typeface="宋体"/>
                        </a:rPr>
                        <a:t>童话森林</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a:solidFill>
                            <a:srgbClr val="000000"/>
                          </a:solidFill>
                          <a:latin typeface="宋体"/>
                        </a:rPr>
                        <a:t>中型</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zh-CN" altLang="en-US" sz="1100" b="0" i="0" u="none" strike="noStrike" dirty="0">
                          <a:solidFill>
                            <a:srgbClr val="000000"/>
                          </a:solidFill>
                          <a:latin typeface="宋体"/>
                        </a:rPr>
                        <a:t>第</a:t>
                      </a:r>
                      <a:r>
                        <a:rPr lang="en-US" altLang="zh-CN" sz="1100" b="0" i="0" u="none" strike="noStrike" dirty="0">
                          <a:solidFill>
                            <a:srgbClr val="000000"/>
                          </a:solidFill>
                          <a:latin typeface="宋体"/>
                        </a:rPr>
                        <a:t>2</a:t>
                      </a:r>
                      <a:r>
                        <a:rPr lang="zh-CN" altLang="en-US" sz="1100" b="0" i="0" u="none" strike="noStrike" dirty="0">
                          <a:solidFill>
                            <a:srgbClr val="000000"/>
                          </a:solidFill>
                          <a:latin typeface="宋体"/>
                        </a:rPr>
                        <a:t>批</a:t>
                      </a:r>
                    </a:p>
                  </a:txBody>
                  <a:tcPr marL="8513" marR="8513" marT="851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Box 45"/>
          <p:cNvSpPr txBox="1">
            <a:spLocks noChangeArrowheads="1"/>
          </p:cNvSpPr>
          <p:nvPr/>
        </p:nvSpPr>
        <p:spPr bwMode="auto">
          <a:xfrm>
            <a:off x="496838"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79875" name="TextBox 47"/>
          <p:cNvSpPr txBox="1">
            <a:spLocks noChangeArrowheads="1"/>
          </p:cNvSpPr>
          <p:nvPr/>
        </p:nvSpPr>
        <p:spPr bwMode="auto">
          <a:xfrm>
            <a:off x="504983" y="1786853"/>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79876"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79878"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79879"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79880"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79884" name="TextBox 33"/>
          <p:cNvSpPr txBox="1">
            <a:spLocks noChangeArrowheads="1"/>
          </p:cNvSpPr>
          <p:nvPr/>
        </p:nvSpPr>
        <p:spPr bwMode="auto">
          <a:xfrm>
            <a:off x="534848" y="2007149"/>
            <a:ext cx="8609152" cy="81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、防止观众（小朋友）用重物敲击展品；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79885" name="TextBox 34"/>
          <p:cNvSpPr txBox="1">
            <a:spLocks noChangeArrowheads="1"/>
          </p:cNvSpPr>
          <p:nvPr/>
        </p:nvSpPr>
        <p:spPr bwMode="auto">
          <a:xfrm>
            <a:off x="529418" y="2824983"/>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79886" name="TextBox 35"/>
          <p:cNvSpPr txBox="1">
            <a:spLocks noChangeArrowheads="1"/>
          </p:cNvSpPr>
          <p:nvPr/>
        </p:nvSpPr>
        <p:spPr bwMode="auto">
          <a:xfrm>
            <a:off x="542993" y="3049600"/>
            <a:ext cx="8601007" cy="1064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、片区内配备 </a:t>
            </a:r>
            <a:r>
              <a:rPr lang="en-US" altLang="zh-CN" sz="1100">
                <a:latin typeface="微软雅黑" pitchFamily="34" charset="-122"/>
                <a:ea typeface="微软雅黑" pitchFamily="34" charset="-122"/>
              </a:rPr>
              <a:t>1 </a:t>
            </a:r>
            <a:r>
              <a:rPr lang="zh-CN" altLang="en-US" sz="1100">
                <a:latin typeface="微软雅黑" pitchFamily="34" charset="-122"/>
                <a:ea typeface="微软雅黑" pitchFamily="34" charset="-122"/>
              </a:rPr>
              <a:t>名操作人员，指导观众参与，并负责管理和看护展品。</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79887" name="TextBox 15"/>
          <p:cNvSpPr txBox="1">
            <a:spLocks noChangeArrowheads="1"/>
          </p:cNvSpPr>
          <p:nvPr/>
        </p:nvSpPr>
        <p:spPr bwMode="auto">
          <a:xfrm>
            <a:off x="529418" y="3794002"/>
            <a:ext cx="8614582"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79888" name="TextBox 16"/>
          <p:cNvSpPr txBox="1">
            <a:spLocks noChangeArrowheads="1"/>
          </p:cNvSpPr>
          <p:nvPr/>
        </p:nvSpPr>
        <p:spPr bwMode="auto">
          <a:xfrm>
            <a:off x="537563" y="695448"/>
            <a:ext cx="8606437" cy="131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、首先满足展项的安全性与功能性；</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、应保证展项的牢固性和可靠性；</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、应确保展项造型的美观性，应与原设计保持一致；</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343A5983-56EB-4C01-B8B9-AF981A6AED4F}" type="slidenum">
              <a:rPr lang="zh-CN" altLang="en-US"/>
              <a:pPr>
                <a:defRPr/>
              </a:pPr>
              <a:t>10</a:t>
            </a:fld>
            <a:endParaRPr lang="zh-CN" altLang="en-US"/>
          </a:p>
        </p:txBody>
      </p:sp>
    </p:spTree>
    <p:extLst>
      <p:ext uri="{BB962C8B-B14F-4D97-AF65-F5344CB8AC3E}">
        <p14:creationId xmlns:p14="http://schemas.microsoft.com/office/powerpoint/2010/main" val="379238942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TextBox 57"/>
          <p:cNvSpPr txBox="1">
            <a:spLocks noChangeArrowheads="1"/>
          </p:cNvSpPr>
          <p:nvPr/>
        </p:nvSpPr>
        <p:spPr bwMode="auto">
          <a:xfrm>
            <a:off x="420820" y="447794"/>
            <a:ext cx="4240774" cy="608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、翻板：烤漆板做丝网印</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、台体：阻燃板基层喷漆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40X40X2.5mm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、设备：电脑，显示器，传感器，轴承组，电源控制箱，</a:t>
            </a:r>
            <a:r>
              <a:rPr lang="en-US" altLang="zh-CN" sz="1100" dirty="0">
                <a:latin typeface="微软雅黑" pitchFamily="34" charset="-122"/>
                <a:ea typeface="微软雅黑" pitchFamily="34" charset="-122"/>
              </a:rPr>
              <a:t>UPS</a:t>
            </a:r>
            <a:r>
              <a:rPr lang="zh-CN" altLang="en-US" sz="1100" dirty="0">
                <a:latin typeface="微软雅黑" pitchFamily="34" charset="-122"/>
                <a:ea typeface="微软雅黑" pitchFamily="34" charset="-122"/>
              </a:rPr>
              <a:t>电源，中控系统，空气开光，漏电保护器，音箱</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、踢脚：</a:t>
            </a:r>
            <a:r>
              <a:rPr lang="en-US" altLang="zh-CN" sz="1100" dirty="0">
                <a:latin typeface="微软雅黑" pitchFamily="34" charset="-122"/>
                <a:ea typeface="微软雅黑" pitchFamily="34" charset="-122"/>
              </a:rPr>
              <a:t>PVC</a:t>
            </a:r>
          </a:p>
          <a:p>
            <a:pPr eaLnBrk="1" hangingPunct="1">
              <a:lnSpc>
                <a:spcPct val="150000"/>
              </a:lnSpc>
            </a:pPr>
            <a:r>
              <a:rPr lang="en-US" altLang="zh-CN" sz="1100" dirty="0">
                <a:latin typeface="微软雅黑" pitchFamily="34" charset="-122"/>
                <a:ea typeface="微软雅黑" pitchFamily="34" charset="-122"/>
              </a:rPr>
              <a:t>6</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、其他</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18534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8534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8535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8535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85355" name="TextBox 64"/>
          <p:cNvSpPr txBox="1">
            <a:spLocks noChangeArrowheads="1"/>
          </p:cNvSpPr>
          <p:nvPr/>
        </p:nvSpPr>
        <p:spPr bwMode="auto">
          <a:xfrm>
            <a:off x="4630372"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185356" name="Picture 10"/>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732648" y="3298694"/>
            <a:ext cx="1548887" cy="3015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35877B54-E278-4343-8C18-588426C4E350}" type="slidenum">
              <a:rPr lang="zh-CN" altLang="en-US"/>
              <a:pPr>
                <a:defRPr/>
              </a:pPr>
              <a:t>100</a:t>
            </a:fld>
            <a:endParaRPr lang="zh-CN" altLang="en-US"/>
          </a:p>
        </p:txBody>
      </p:sp>
    </p:spTree>
    <p:extLst>
      <p:ext uri="{BB962C8B-B14F-4D97-AF65-F5344CB8AC3E}">
        <p14:creationId xmlns:p14="http://schemas.microsoft.com/office/powerpoint/2010/main" val="134867340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XC01-1-29   </a:t>
            </a:r>
            <a:r>
              <a:rPr lang="zh-CN" altLang="en-US" sz="1200" b="1" dirty="0">
                <a:solidFill>
                  <a:srgbClr val="000000"/>
                </a:solidFill>
                <a:latin typeface="微软雅黑" pitchFamily="34" charset="-122"/>
                <a:ea typeface="微软雅黑" pitchFamily="34" charset="-122"/>
                <a:sym typeface="微软雅黑" pitchFamily="34" charset="-122"/>
              </a:rPr>
              <a:t>让轮子转起来</a:t>
            </a:r>
            <a:endParaRPr lang="zh-CN" altLang="en-US" sz="1200" b="1" dirty="0">
              <a:latin typeface="微软雅黑" pitchFamily="34" charset="-122"/>
              <a:ea typeface="微软雅黑" pitchFamily="34" charset="-122"/>
            </a:endParaRPr>
          </a:p>
        </p:txBody>
      </p:sp>
      <p:sp>
        <p:nvSpPr>
          <p:cNvPr id="186371" name="TextBox 17"/>
          <p:cNvSpPr txBox="1">
            <a:spLocks noChangeArrowheads="1"/>
          </p:cNvSpPr>
          <p:nvPr/>
        </p:nvSpPr>
        <p:spPr bwMode="auto">
          <a:xfrm>
            <a:off x="4789198" y="499628"/>
            <a:ext cx="4022220" cy="2111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展示内容：</a:t>
            </a:r>
            <a:r>
              <a:rPr lang="zh-CN" altLang="en-US" sz="1100" dirty="0">
                <a:latin typeface="微软雅黑" pitchFamily="34" charset="-122"/>
                <a:ea typeface="微软雅黑" pitchFamily="34" charset="-122"/>
              </a:rPr>
              <a:t> 大多数传统的自行车有</a:t>
            </a:r>
            <a:r>
              <a:rPr lang="en-US" altLang="en-US" sz="1100" dirty="0">
                <a:latin typeface="微软雅黑" pitchFamily="34" charset="-122"/>
                <a:ea typeface="微软雅黑" pitchFamily="34" charset="-122"/>
              </a:rPr>
              <a:t>28</a:t>
            </a:r>
            <a:r>
              <a:rPr lang="zh-CN" altLang="en-US" sz="1100" dirty="0">
                <a:latin typeface="微软雅黑" pitchFamily="34" charset="-122"/>
                <a:ea typeface="微软雅黑" pitchFamily="34" charset="-122"/>
              </a:rPr>
              <a:t>、</a:t>
            </a:r>
            <a:r>
              <a:rPr lang="en-US" altLang="en-US" sz="1100" dirty="0">
                <a:latin typeface="微软雅黑" pitchFamily="34" charset="-122"/>
                <a:ea typeface="微软雅黑" pitchFamily="34" charset="-122"/>
              </a:rPr>
              <a:t>32</a:t>
            </a:r>
            <a:r>
              <a:rPr lang="zh-CN" altLang="en-US" sz="1100" dirty="0">
                <a:latin typeface="微软雅黑" pitchFamily="34" charset="-122"/>
                <a:ea typeface="微软雅黑" pitchFamily="34" charset="-122"/>
              </a:rPr>
              <a:t>或</a:t>
            </a:r>
            <a:r>
              <a:rPr lang="en-US" altLang="en-US" sz="1100" dirty="0">
                <a:latin typeface="微软雅黑" pitchFamily="34" charset="-122"/>
                <a:ea typeface="微软雅黑" pitchFamily="34" charset="-122"/>
              </a:rPr>
              <a:t>36</a:t>
            </a:r>
            <a:r>
              <a:rPr lang="zh-CN" altLang="en-US" sz="1100" dirty="0">
                <a:latin typeface="微软雅黑" pitchFamily="34" charset="-122"/>
                <a:ea typeface="微软雅黑" pitchFamily="34" charset="-122"/>
              </a:rPr>
              <a:t>根辐条。轮子的辐条越少，受到的空气动力越大。设置一个展示台，台面上设置组装台和拆分台，软质辐条和轮圈模型。儿童将完整的车轮放在拆分台上，将辐条从轴承上拆下来；将轴承和车轮放在组装台上，根据台面的图示将辐条连接在轴承上。儿童在组装辐条的过程中，感受辐条对车轮平衡的影响。组装完成后，车轮、辐条和轴承能够成为一体进行转动，安装注意，阻止轮子过快转动，以保证安全。</a:t>
            </a:r>
            <a:endParaRPr lang="en-US" altLang="zh-CN" sz="1100" dirty="0">
              <a:latin typeface="微软雅黑" pitchFamily="34" charset="-122"/>
              <a:ea typeface="微软雅黑" pitchFamily="34" charset="-122"/>
              <a:sym typeface="微软雅黑" pitchFamily="34" charset="-122"/>
            </a:endParaRPr>
          </a:p>
        </p:txBody>
      </p:sp>
      <p:sp>
        <p:nvSpPr>
          <p:cNvPr id="186372" name="TextBox 19"/>
          <p:cNvSpPr txBox="1">
            <a:spLocks noChangeArrowheads="1"/>
          </p:cNvSpPr>
          <p:nvPr/>
        </p:nvSpPr>
        <p:spPr bwMode="auto">
          <a:xfrm>
            <a:off x="4794628" y="3445559"/>
            <a:ext cx="4022220" cy="33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互动体验</a:t>
            </a:r>
          </a:p>
        </p:txBody>
      </p:sp>
      <p:sp>
        <p:nvSpPr>
          <p:cNvPr id="186373"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186375"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86376"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86377"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186378"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186379" name="TextBox 64"/>
          <p:cNvSpPr txBox="1">
            <a:spLocks noChangeArrowheads="1"/>
          </p:cNvSpPr>
          <p:nvPr/>
        </p:nvSpPr>
        <p:spPr bwMode="auto">
          <a:xfrm>
            <a:off x="4794628" y="2457822"/>
            <a:ext cx="4022220" cy="132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科学原理：</a:t>
            </a:r>
            <a:r>
              <a:rPr lang="zh-CN" altLang="en-US" sz="1100" dirty="0">
                <a:latin typeface="微软雅黑" pitchFamily="34" charset="-122"/>
                <a:ea typeface="微软雅黑" pitchFamily="34" charset="-122"/>
              </a:rPr>
              <a:t>让轮子转起来：调整辐条松紧是为了保持车圈的周正，可以使自行车轮子转动在同一个平面上，自行车会更平稳。辐条编网最常见的是一搭三编网，即每一根辐条与另外三根辐条各交叉一次。</a:t>
            </a:r>
            <a:endParaRPr lang="en-US" altLang="zh-CN" sz="1100" dirty="0">
              <a:latin typeface="微软雅黑" pitchFamily="34" charset="-122"/>
              <a:ea typeface="微软雅黑" pitchFamily="34" charset="-122"/>
            </a:endParaRPr>
          </a:p>
          <a:p>
            <a:pPr algn="just">
              <a:lnSpc>
                <a:spcPct val="150000"/>
              </a:lnSpc>
              <a:buFont typeface="Arial" pitchFamily="34" charset="0"/>
              <a:buNone/>
            </a:pPr>
            <a:endParaRPr lang="en-US" altLang="zh-CN" sz="1000" dirty="0">
              <a:solidFill>
                <a:srgbClr val="000000"/>
              </a:solidFill>
              <a:latin typeface="微软雅黑" pitchFamily="34" charset="-122"/>
              <a:ea typeface="微软雅黑" pitchFamily="34" charset="-122"/>
              <a:sym typeface="微软雅黑" pitchFamily="34" charset="-122"/>
            </a:endParaRPr>
          </a:p>
        </p:txBody>
      </p:sp>
      <p:sp>
        <p:nvSpPr>
          <p:cNvPr id="186380" name="TextBox 14"/>
          <p:cNvSpPr txBox="1">
            <a:spLocks noChangeArrowheads="1"/>
          </p:cNvSpPr>
          <p:nvPr/>
        </p:nvSpPr>
        <p:spPr bwMode="auto">
          <a:xfrm>
            <a:off x="4755261" y="5567896"/>
            <a:ext cx="3177865"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1-2</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    </a:t>
            </a:r>
          </a:p>
        </p:txBody>
      </p:sp>
      <p:sp>
        <p:nvSpPr>
          <p:cNvPr id="186381" name="TextBox 14"/>
          <p:cNvSpPr txBox="1">
            <a:spLocks noChangeArrowheads="1"/>
          </p:cNvSpPr>
          <p:nvPr/>
        </p:nvSpPr>
        <p:spPr bwMode="auto">
          <a:xfrm>
            <a:off x="4755261" y="3853036"/>
            <a:ext cx="3970635" cy="1634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操作说明：</a:t>
            </a:r>
            <a:r>
              <a:rPr lang="zh-CN" altLang="en-US" sz="1100" dirty="0">
                <a:latin typeface="微软雅黑" pitchFamily="34" charset="-122"/>
                <a:ea typeface="微软雅黑" pitchFamily="34" charset="-122"/>
              </a:rPr>
              <a:t>设置一个展示台和车轮、辐条和轴承。台面上设置了组装台和拆分台。儿童将完整的车轮放在拆分台上，将辐条从轴承上拆下来；将轴承和车轮放在组装台上，根据台面的图示将辐条连接在轴承上。儿童在组装辐条的过程中，感受辐条对车轮平衡的影响。组装完成后，车轮、辐条和轴承能够成为一体进行转动。</a:t>
            </a:r>
            <a:endParaRPr lang="en-US" altLang="zh-CN" sz="1100" dirty="0">
              <a:latin typeface="微软雅黑" pitchFamily="34" charset="-122"/>
              <a:ea typeface="微软雅黑" pitchFamily="34" charset="-122"/>
            </a:endParaRPr>
          </a:p>
        </p:txBody>
      </p:sp>
      <p:sp>
        <p:nvSpPr>
          <p:cNvPr id="186382"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86386"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186387" name="Picture 6" descr="D:\徐文毓\客户VIP\许昌\资料\车轮\IMG_4473.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16326" y="4146765"/>
            <a:ext cx="1432144" cy="113748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86388" name="Picture 7" descr="D:\徐文毓\客户VIP\许昌\资料\车轮\IMG_4475.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09538" y="5442628"/>
            <a:ext cx="1444361" cy="114756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86389"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186390" name="图片 24" descr="1.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椭圆 25"/>
          <p:cNvSpPr/>
          <p:nvPr/>
        </p:nvSpPr>
        <p:spPr>
          <a:xfrm>
            <a:off x="829645" y="6032971"/>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186395" name="Picture 10"/>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48877" y="1539199"/>
            <a:ext cx="3651627" cy="3045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灯片编号占位符 31"/>
          <p:cNvSpPr>
            <a:spLocks noGrp="1"/>
          </p:cNvSpPr>
          <p:nvPr>
            <p:ph type="sldNum" sz="quarter" idx="12"/>
          </p:nvPr>
        </p:nvSpPr>
        <p:spPr/>
        <p:txBody>
          <a:bodyPr/>
          <a:lstStyle/>
          <a:p>
            <a:pPr>
              <a:defRPr/>
            </a:pPr>
            <a:fld id="{93BE51BD-FA0A-464B-8F9D-92C5FE14955D}" type="slidenum">
              <a:rPr lang="zh-CN" altLang="en-US"/>
              <a:pPr>
                <a:defRPr/>
              </a:pPr>
              <a:t>101</a:t>
            </a:fld>
            <a:endParaRPr lang="zh-CN" altLang="en-US"/>
          </a:p>
        </p:txBody>
      </p:sp>
    </p:spTree>
    <p:extLst>
      <p:ext uri="{BB962C8B-B14F-4D97-AF65-F5344CB8AC3E}">
        <p14:creationId xmlns:p14="http://schemas.microsoft.com/office/powerpoint/2010/main" val="274775090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394" name="图片 31"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47973" y="1081327"/>
            <a:ext cx="3218590" cy="1763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7395" name="图片 31" descr="513求救电话.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825849" y="3801201"/>
            <a:ext cx="1638481" cy="1874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187397"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187398"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7400"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187401" name="组合 55"/>
          <p:cNvGrpSpPr>
            <a:grpSpLocks/>
          </p:cNvGrpSpPr>
          <p:nvPr/>
        </p:nvGrpSpPr>
        <p:grpSpPr bwMode="auto">
          <a:xfrm>
            <a:off x="851142" y="5683069"/>
            <a:ext cx="2960668" cy="182219"/>
            <a:chOff x="1317625" y="6399213"/>
            <a:chExt cx="1466850" cy="200905"/>
          </a:xfrm>
        </p:grpSpPr>
        <p:sp>
          <p:nvSpPr>
            <p:cNvPr id="187431" name="TextBox 88"/>
            <p:cNvSpPr txBox="1">
              <a:spLocks noChangeArrowheads="1"/>
            </p:cNvSpPr>
            <p:nvPr/>
          </p:nvSpPr>
          <p:spPr bwMode="auto">
            <a:xfrm>
              <a:off x="1972634" y="6413500"/>
              <a:ext cx="315912" cy="18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1400</a:t>
              </a:r>
            </a:p>
          </p:txBody>
        </p:sp>
        <p:cxnSp>
          <p:nvCxnSpPr>
            <p:cNvPr id="187432" name="直接箭头连接符 87"/>
            <p:cNvCxnSpPr>
              <a:cxnSpLocks noChangeShapeType="1"/>
            </p:cNvCxnSpPr>
            <p:nvPr/>
          </p:nvCxnSpPr>
          <p:spPr bwMode="auto">
            <a:xfrm rot="10800000">
              <a:off x="1317625" y="6399213"/>
              <a:ext cx="146685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87402" name="组合 54"/>
          <p:cNvGrpSpPr>
            <a:grpSpLocks/>
          </p:cNvGrpSpPr>
          <p:nvPr/>
        </p:nvGrpSpPr>
        <p:grpSpPr bwMode="auto">
          <a:xfrm>
            <a:off x="507421" y="4246114"/>
            <a:ext cx="193038" cy="1386574"/>
            <a:chOff x="593950" y="4633914"/>
            <a:chExt cx="225200" cy="1546225"/>
          </a:xfrm>
        </p:grpSpPr>
        <p:cxnSp>
          <p:nvCxnSpPr>
            <p:cNvPr id="187429" name="直接箭头连接符 99"/>
            <p:cNvCxnSpPr>
              <a:cxnSpLocks noChangeShapeType="1"/>
            </p:cNvCxnSpPr>
            <p:nvPr/>
          </p:nvCxnSpPr>
          <p:spPr bwMode="auto">
            <a:xfrm rot="16200000" flipH="1">
              <a:off x="46037" y="5407027"/>
              <a:ext cx="154622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87430" name="TextBox 76"/>
            <p:cNvSpPr txBox="1">
              <a:spLocks noChangeArrowheads="1"/>
            </p:cNvSpPr>
            <p:nvPr/>
          </p:nvSpPr>
          <p:spPr bwMode="auto">
            <a:xfrm rot="5400000">
              <a:off x="531549" y="5339544"/>
              <a:ext cx="322263" cy="197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600</a:t>
              </a:r>
            </a:p>
          </p:txBody>
        </p:sp>
      </p:grpSp>
      <p:sp>
        <p:nvSpPr>
          <p:cNvPr id="187403" name="TextBox 100"/>
          <p:cNvSpPr txBox="1">
            <a:spLocks noChangeArrowheads="1"/>
          </p:cNvSpPr>
          <p:nvPr/>
        </p:nvSpPr>
        <p:spPr bwMode="auto">
          <a:xfrm>
            <a:off x="7679277" y="3123033"/>
            <a:ext cx="521273"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187404" name="TextBox 100"/>
          <p:cNvSpPr txBox="1">
            <a:spLocks noChangeArrowheads="1"/>
          </p:cNvSpPr>
          <p:nvPr/>
        </p:nvSpPr>
        <p:spPr bwMode="auto">
          <a:xfrm>
            <a:off x="2124461" y="3124472"/>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187405" name="TextBox 100"/>
          <p:cNvSpPr txBox="1">
            <a:spLocks noChangeArrowheads="1"/>
          </p:cNvSpPr>
          <p:nvPr/>
        </p:nvSpPr>
        <p:spPr bwMode="auto">
          <a:xfrm>
            <a:off x="5469297" y="5952334"/>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sp>
        <p:nvSpPr>
          <p:cNvPr id="187406" name="TextBox 100"/>
          <p:cNvSpPr txBox="1">
            <a:spLocks noChangeArrowheads="1"/>
          </p:cNvSpPr>
          <p:nvPr/>
        </p:nvSpPr>
        <p:spPr bwMode="auto">
          <a:xfrm>
            <a:off x="2124461" y="5952334"/>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cxnSp>
        <p:nvCxnSpPr>
          <p:cNvPr id="187407"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pic>
        <p:nvPicPr>
          <p:cNvPr id="187408" name="图片 31" descr="513求救电话.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10418" y="3770964"/>
            <a:ext cx="3086914" cy="1912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7409" name="组合 58"/>
          <p:cNvGrpSpPr>
            <a:grpSpLocks/>
          </p:cNvGrpSpPr>
          <p:nvPr/>
        </p:nvGrpSpPr>
        <p:grpSpPr bwMode="auto">
          <a:xfrm>
            <a:off x="4556602" y="3873193"/>
            <a:ext cx="221736" cy="1727818"/>
            <a:chOff x="559842" y="4633914"/>
            <a:chExt cx="259308" cy="1546225"/>
          </a:xfrm>
        </p:grpSpPr>
        <p:cxnSp>
          <p:nvCxnSpPr>
            <p:cNvPr id="187427" name="直接箭头连接符 99"/>
            <p:cNvCxnSpPr>
              <a:cxnSpLocks noChangeShapeType="1"/>
            </p:cNvCxnSpPr>
            <p:nvPr/>
          </p:nvCxnSpPr>
          <p:spPr bwMode="auto">
            <a:xfrm rot="16200000" flipH="1">
              <a:off x="46037" y="5407027"/>
              <a:ext cx="154622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87428" name="TextBox 76"/>
            <p:cNvSpPr txBox="1">
              <a:spLocks noChangeArrowheads="1"/>
            </p:cNvSpPr>
            <p:nvPr/>
          </p:nvSpPr>
          <p:spPr bwMode="auto">
            <a:xfrm rot="5400000">
              <a:off x="497681" y="5313613"/>
              <a:ext cx="322263" cy="197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750</a:t>
              </a:r>
            </a:p>
          </p:txBody>
        </p:sp>
      </p:grpSp>
      <p:grpSp>
        <p:nvGrpSpPr>
          <p:cNvPr id="187410" name="组合 65"/>
          <p:cNvGrpSpPr>
            <a:grpSpLocks/>
          </p:cNvGrpSpPr>
          <p:nvPr/>
        </p:nvGrpSpPr>
        <p:grpSpPr bwMode="auto">
          <a:xfrm>
            <a:off x="4911371" y="5683069"/>
            <a:ext cx="1474226" cy="182219"/>
            <a:chOff x="1317625" y="6399213"/>
            <a:chExt cx="1466850" cy="200905"/>
          </a:xfrm>
        </p:grpSpPr>
        <p:sp>
          <p:nvSpPr>
            <p:cNvPr id="187425" name="TextBox 88"/>
            <p:cNvSpPr txBox="1">
              <a:spLocks noChangeArrowheads="1"/>
            </p:cNvSpPr>
            <p:nvPr/>
          </p:nvSpPr>
          <p:spPr bwMode="auto">
            <a:xfrm>
              <a:off x="1926546" y="6413500"/>
              <a:ext cx="315912" cy="18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700</a:t>
              </a:r>
            </a:p>
          </p:txBody>
        </p:sp>
        <p:cxnSp>
          <p:nvCxnSpPr>
            <p:cNvPr id="187426" name="直接箭头连接符 87"/>
            <p:cNvCxnSpPr>
              <a:cxnSpLocks noChangeShapeType="1"/>
            </p:cNvCxnSpPr>
            <p:nvPr/>
          </p:nvCxnSpPr>
          <p:spPr bwMode="auto">
            <a:xfrm rot="10800000">
              <a:off x="1317625" y="6399213"/>
              <a:ext cx="146685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87411" name="组合 68"/>
          <p:cNvGrpSpPr>
            <a:grpSpLocks/>
          </p:cNvGrpSpPr>
          <p:nvPr/>
        </p:nvGrpSpPr>
        <p:grpSpPr bwMode="auto">
          <a:xfrm>
            <a:off x="844355" y="2879711"/>
            <a:ext cx="3016325" cy="182220"/>
            <a:chOff x="1317625" y="6399213"/>
            <a:chExt cx="1466850" cy="200904"/>
          </a:xfrm>
        </p:grpSpPr>
        <p:sp>
          <p:nvSpPr>
            <p:cNvPr id="187423" name="TextBox 88"/>
            <p:cNvSpPr txBox="1">
              <a:spLocks noChangeArrowheads="1"/>
            </p:cNvSpPr>
            <p:nvPr/>
          </p:nvSpPr>
          <p:spPr bwMode="auto">
            <a:xfrm>
              <a:off x="1972634" y="6413500"/>
              <a:ext cx="315912" cy="18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1400</a:t>
              </a:r>
            </a:p>
          </p:txBody>
        </p:sp>
        <p:cxnSp>
          <p:nvCxnSpPr>
            <p:cNvPr id="187424" name="直接箭头连接符 87"/>
            <p:cNvCxnSpPr>
              <a:cxnSpLocks noChangeShapeType="1"/>
            </p:cNvCxnSpPr>
            <p:nvPr/>
          </p:nvCxnSpPr>
          <p:spPr bwMode="auto">
            <a:xfrm rot="10800000">
              <a:off x="1317625" y="6399213"/>
              <a:ext cx="1466850"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87412" name="组合 72"/>
          <p:cNvGrpSpPr>
            <a:grpSpLocks/>
          </p:cNvGrpSpPr>
          <p:nvPr/>
        </p:nvGrpSpPr>
        <p:grpSpPr bwMode="auto">
          <a:xfrm>
            <a:off x="478726" y="1151879"/>
            <a:ext cx="221736" cy="1573755"/>
            <a:chOff x="559842" y="4633914"/>
            <a:chExt cx="259308" cy="1546225"/>
          </a:xfrm>
        </p:grpSpPr>
        <p:cxnSp>
          <p:nvCxnSpPr>
            <p:cNvPr id="187421" name="直接箭头连接符 99"/>
            <p:cNvCxnSpPr>
              <a:cxnSpLocks noChangeShapeType="1"/>
            </p:cNvCxnSpPr>
            <p:nvPr/>
          </p:nvCxnSpPr>
          <p:spPr bwMode="auto">
            <a:xfrm rot="16200000" flipH="1">
              <a:off x="46037" y="5407027"/>
              <a:ext cx="154622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87422" name="TextBox 76"/>
            <p:cNvSpPr txBox="1">
              <a:spLocks noChangeArrowheads="1"/>
            </p:cNvSpPr>
            <p:nvPr/>
          </p:nvSpPr>
          <p:spPr bwMode="auto">
            <a:xfrm rot="5400000">
              <a:off x="497681" y="5313613"/>
              <a:ext cx="322263" cy="197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700</a:t>
              </a:r>
            </a:p>
          </p:txBody>
        </p:sp>
      </p:grpSp>
      <p:pic>
        <p:nvPicPr>
          <p:cNvPr id="187413" name="Picture 10"/>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478798" y="567301"/>
            <a:ext cx="3289180" cy="27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7414" name="组合 54"/>
          <p:cNvGrpSpPr>
            <a:grpSpLocks/>
          </p:cNvGrpSpPr>
          <p:nvPr/>
        </p:nvGrpSpPr>
        <p:grpSpPr bwMode="auto">
          <a:xfrm>
            <a:off x="3980139" y="5422470"/>
            <a:ext cx="206981" cy="218857"/>
            <a:chOff x="819150" y="4633914"/>
            <a:chExt cx="242600" cy="1636639"/>
          </a:xfrm>
        </p:grpSpPr>
        <p:cxnSp>
          <p:nvCxnSpPr>
            <p:cNvPr id="187419" name="直接箭头连接符 99"/>
            <p:cNvCxnSpPr>
              <a:cxnSpLocks noChangeShapeType="1"/>
            </p:cNvCxnSpPr>
            <p:nvPr/>
          </p:nvCxnSpPr>
          <p:spPr bwMode="auto">
            <a:xfrm rot="16200000" flipH="1">
              <a:off x="46037" y="5407027"/>
              <a:ext cx="154622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87420" name="TextBox 76"/>
            <p:cNvSpPr txBox="1">
              <a:spLocks noChangeArrowheads="1"/>
            </p:cNvSpPr>
            <p:nvPr/>
          </p:nvSpPr>
          <p:spPr bwMode="auto">
            <a:xfrm rot="5400000">
              <a:off x="155012" y="5363815"/>
              <a:ext cx="1615087" cy="198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80</a:t>
              </a:r>
            </a:p>
          </p:txBody>
        </p:sp>
      </p:grpSp>
      <p:grpSp>
        <p:nvGrpSpPr>
          <p:cNvPr id="187415" name="组合 54"/>
          <p:cNvGrpSpPr>
            <a:grpSpLocks/>
          </p:cNvGrpSpPr>
          <p:nvPr/>
        </p:nvGrpSpPr>
        <p:grpSpPr bwMode="auto">
          <a:xfrm>
            <a:off x="3980139" y="4270592"/>
            <a:ext cx="206851" cy="1095725"/>
            <a:chOff x="819150" y="4633914"/>
            <a:chExt cx="242704" cy="1546225"/>
          </a:xfrm>
        </p:grpSpPr>
        <p:cxnSp>
          <p:nvCxnSpPr>
            <p:cNvPr id="187417" name="直接箭头连接符 99"/>
            <p:cNvCxnSpPr>
              <a:cxnSpLocks noChangeShapeType="1"/>
            </p:cNvCxnSpPr>
            <p:nvPr/>
          </p:nvCxnSpPr>
          <p:spPr bwMode="auto">
            <a:xfrm rot="16200000" flipH="1">
              <a:off x="46037" y="5407027"/>
              <a:ext cx="154622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87418" name="TextBox 76"/>
            <p:cNvSpPr txBox="1">
              <a:spLocks noChangeArrowheads="1"/>
            </p:cNvSpPr>
            <p:nvPr/>
          </p:nvSpPr>
          <p:spPr bwMode="auto">
            <a:xfrm rot="5400000">
              <a:off x="743254" y="5354965"/>
              <a:ext cx="438602" cy="198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520</a:t>
              </a:r>
            </a:p>
          </p:txBody>
        </p:sp>
      </p:grpSp>
      <p:sp>
        <p:nvSpPr>
          <p:cNvPr id="44" name="灯片编号占位符 43"/>
          <p:cNvSpPr>
            <a:spLocks noGrp="1"/>
          </p:cNvSpPr>
          <p:nvPr>
            <p:ph type="sldNum" sz="quarter" idx="12"/>
          </p:nvPr>
        </p:nvSpPr>
        <p:spPr/>
        <p:txBody>
          <a:bodyPr/>
          <a:lstStyle/>
          <a:p>
            <a:pPr>
              <a:defRPr/>
            </a:pPr>
            <a:fld id="{528E891F-D983-47AA-A92B-4F0F8850A27D}" type="slidenum">
              <a:rPr lang="zh-CN" altLang="en-US"/>
              <a:pPr>
                <a:defRPr/>
              </a:pPr>
              <a:t>102</a:t>
            </a:fld>
            <a:endParaRPr lang="zh-CN" altLang="en-US"/>
          </a:p>
        </p:txBody>
      </p:sp>
    </p:spTree>
    <p:extLst>
      <p:ext uri="{BB962C8B-B14F-4D97-AF65-F5344CB8AC3E}">
        <p14:creationId xmlns:p14="http://schemas.microsoft.com/office/powerpoint/2010/main" val="4015151518"/>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188419" name="TextBox 47"/>
          <p:cNvSpPr txBox="1">
            <a:spLocks noChangeArrowheads="1"/>
          </p:cNvSpPr>
          <p:nvPr/>
        </p:nvSpPr>
        <p:spPr bwMode="auto">
          <a:xfrm>
            <a:off x="479191" y="1943796"/>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188420" name="TextBox 57"/>
          <p:cNvSpPr txBox="1">
            <a:spLocks noChangeArrowheads="1"/>
          </p:cNvSpPr>
          <p:nvPr/>
        </p:nvSpPr>
        <p:spPr bwMode="auto">
          <a:xfrm>
            <a:off x="496839" y="642173"/>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5</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solidFill>
                  <a:srgbClr val="000000"/>
                </a:solidFill>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18842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8842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8842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8842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88429" name="TextBox 33"/>
          <p:cNvSpPr txBox="1">
            <a:spLocks noChangeArrowheads="1"/>
          </p:cNvSpPr>
          <p:nvPr/>
        </p:nvSpPr>
        <p:spPr bwMode="auto">
          <a:xfrm>
            <a:off x="496839" y="2151134"/>
            <a:ext cx="8577930" cy="1064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、防止观众（小朋友）用重物敲击展品；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188430" name="TextBox 34"/>
          <p:cNvSpPr txBox="1">
            <a:spLocks noChangeArrowheads="1"/>
          </p:cNvSpPr>
          <p:nvPr/>
        </p:nvSpPr>
        <p:spPr bwMode="auto">
          <a:xfrm>
            <a:off x="479191" y="3187825"/>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188431" name="TextBox 35"/>
          <p:cNvSpPr txBox="1">
            <a:spLocks noChangeArrowheads="1"/>
          </p:cNvSpPr>
          <p:nvPr/>
        </p:nvSpPr>
        <p:spPr bwMode="auto">
          <a:xfrm>
            <a:off x="496839" y="3383644"/>
            <a:ext cx="8647162"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188432" name="TextBox 15"/>
          <p:cNvSpPr txBox="1">
            <a:spLocks noChangeArrowheads="1"/>
          </p:cNvSpPr>
          <p:nvPr/>
        </p:nvSpPr>
        <p:spPr bwMode="auto">
          <a:xfrm>
            <a:off x="496839" y="4122288"/>
            <a:ext cx="8647162"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5700-6000K</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7C1320CB-BE0D-41FA-990C-42C82996F78B}" type="slidenum">
              <a:rPr lang="zh-CN" altLang="en-US"/>
              <a:pPr>
                <a:defRPr/>
              </a:pPr>
              <a:t>103</a:t>
            </a:fld>
            <a:endParaRPr lang="zh-CN" altLang="en-US"/>
          </a:p>
        </p:txBody>
      </p:sp>
    </p:spTree>
    <p:extLst>
      <p:ext uri="{BB962C8B-B14F-4D97-AF65-F5344CB8AC3E}">
        <p14:creationId xmlns:p14="http://schemas.microsoft.com/office/powerpoint/2010/main" val="104726769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TextBox 57"/>
          <p:cNvSpPr txBox="1">
            <a:spLocks noChangeArrowheads="1"/>
          </p:cNvSpPr>
          <p:nvPr/>
        </p:nvSpPr>
        <p:spPr bwMode="auto">
          <a:xfrm>
            <a:off x="479192" y="447793"/>
            <a:ext cx="4240774" cy="5828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a:t>
            </a:r>
            <a:r>
              <a:rPr lang="en-US" altLang="zh-CN" sz="1100" dirty="0">
                <a:latin typeface="微软雅黑" pitchFamily="34" charset="-122"/>
                <a:ea typeface="微软雅黑" pitchFamily="34" charset="-122"/>
              </a:rPr>
              <a:t>12mm</a:t>
            </a:r>
            <a:r>
              <a:rPr lang="zh-CN" altLang="en-US" sz="1100" dirty="0">
                <a:latin typeface="微软雅黑" pitchFamily="34" charset="-122"/>
                <a:ea typeface="微软雅黑" pitchFamily="34" charset="-122"/>
              </a:rPr>
              <a:t>人造石</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、台体：阻燃板基层喷漆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40X40X2.5mm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、车轮模型：定制</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、踢脚：</a:t>
            </a:r>
            <a:r>
              <a:rPr lang="en-US" altLang="zh-CN" sz="1100" dirty="0">
                <a:latin typeface="微软雅黑" pitchFamily="34" charset="-122"/>
                <a:ea typeface="微软雅黑" pitchFamily="34" charset="-122"/>
              </a:rPr>
              <a:t>PVC</a:t>
            </a:r>
          </a:p>
          <a:p>
            <a:pPr eaLnBrk="1" hangingPunct="1">
              <a:lnSpc>
                <a:spcPct val="150000"/>
              </a:lnSpc>
            </a:pPr>
            <a:r>
              <a:rPr lang="en-US" altLang="zh-CN" sz="1100" dirty="0">
                <a:latin typeface="微软雅黑" pitchFamily="34" charset="-122"/>
                <a:ea typeface="微软雅黑" pitchFamily="34" charset="-122"/>
              </a:rPr>
              <a:t>6</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、其他：线材</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189443"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89445"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89446"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89447"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89451"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189452" name="Picture 10"/>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60694" y="3727769"/>
            <a:ext cx="2748902" cy="2292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8AD2FCA2-400F-49A4-B905-562880CCBA32}" type="slidenum">
              <a:rPr lang="zh-CN" altLang="en-US"/>
              <a:pPr>
                <a:defRPr/>
              </a:pPr>
              <a:t>104</a:t>
            </a:fld>
            <a:endParaRPr lang="zh-CN" altLang="en-US"/>
          </a:p>
        </p:txBody>
      </p:sp>
    </p:spTree>
    <p:extLst>
      <p:ext uri="{BB962C8B-B14F-4D97-AF65-F5344CB8AC3E}">
        <p14:creationId xmlns:p14="http://schemas.microsoft.com/office/powerpoint/2010/main" val="3103119429"/>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TextBox 10"/>
          <p:cNvSpPr txBox="1">
            <a:spLocks noChangeArrowheads="1"/>
          </p:cNvSpPr>
          <p:nvPr/>
        </p:nvSpPr>
        <p:spPr bwMode="auto">
          <a:xfrm>
            <a:off x="483264" y="499629"/>
            <a:ext cx="4946665" cy="42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XC01-3-04  </a:t>
            </a:r>
            <a:r>
              <a:rPr lang="zh-CN" altLang="en-US" sz="1200" b="1" dirty="0">
                <a:solidFill>
                  <a:srgbClr val="000000"/>
                </a:solidFill>
                <a:latin typeface="微软雅黑" pitchFamily="34" charset="-122"/>
                <a:ea typeface="微软雅黑" pitchFamily="34" charset="-122"/>
                <a:sym typeface="微软雅黑" pitchFamily="34" charset="-122"/>
              </a:rPr>
              <a:t>童话森林</a:t>
            </a:r>
            <a:endParaRPr lang="zh-CN" altLang="en-US" sz="1200" b="1" dirty="0">
              <a:latin typeface="微软雅黑" pitchFamily="34" charset="-122"/>
              <a:ea typeface="微软雅黑" pitchFamily="34" charset="-122"/>
            </a:endParaRPr>
          </a:p>
          <a:p>
            <a:pPr eaLnBrk="1" hangingPunct="1"/>
            <a:endParaRPr lang="zh-CN" altLang="en-US" sz="1200" b="1" dirty="0">
              <a:latin typeface="微软雅黑" pitchFamily="34" charset="-122"/>
              <a:ea typeface="微软雅黑" pitchFamily="34" charset="-122"/>
            </a:endParaRPr>
          </a:p>
        </p:txBody>
      </p:sp>
      <p:sp>
        <p:nvSpPr>
          <p:cNvPr id="292867" name="TextBox 17"/>
          <p:cNvSpPr txBox="1">
            <a:spLocks noChangeArrowheads="1"/>
          </p:cNvSpPr>
          <p:nvPr/>
        </p:nvSpPr>
        <p:spPr bwMode="auto">
          <a:xfrm>
            <a:off x="4789198" y="499628"/>
            <a:ext cx="4022220" cy="1788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dirty="0">
                <a:latin typeface="微软雅黑" pitchFamily="34" charset="-122"/>
                <a:ea typeface="微软雅黑" pitchFamily="34" charset="-122"/>
              </a:rPr>
              <a:t>展示内容：</a:t>
            </a:r>
            <a:r>
              <a:rPr lang="zh-CN" altLang="en-US" sz="1050" dirty="0">
                <a:latin typeface="微软雅黑" pitchFamily="34" charset="-122"/>
                <a:ea typeface="微软雅黑" pitchFamily="34" charset="-122"/>
              </a:rPr>
              <a:t>设置光线较暗的小屋，屋内的墙面和地面分别采用墙面和地面互动投影的形式展示森林郁郁葱葱的树木和小草正在发芽、长大；草丛中飞来飞去的蜜蜂和蝴蝶正在忙着采蜜，漫天飞舞的花朵似乎散发着芬芳。闭上眼睛，深深呼吸，似乎可以闻到鲜花的芳香；地面上小河在缓缓流淌，清澈的河水中小鱼游来游去，河边正在喝水的动物们正在奇怪地看着水中的倒影，以为是从别处来的动物来和它抢水喝了，不停地用爪在拍打着水面。</a:t>
            </a:r>
            <a:endParaRPr lang="en-US" altLang="zh-CN" sz="1050" dirty="0">
              <a:latin typeface="微软雅黑" pitchFamily="34" charset="-122"/>
              <a:ea typeface="微软雅黑" pitchFamily="34" charset="-122"/>
            </a:endParaRPr>
          </a:p>
        </p:txBody>
      </p:sp>
      <p:sp>
        <p:nvSpPr>
          <p:cNvPr id="292868" name="TextBox 19"/>
          <p:cNvSpPr txBox="1">
            <a:spLocks noChangeArrowheads="1"/>
          </p:cNvSpPr>
          <p:nvPr/>
        </p:nvSpPr>
        <p:spPr bwMode="auto">
          <a:xfrm>
            <a:off x="4816347" y="3678814"/>
            <a:ext cx="4022220" cy="33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dirty="0">
                <a:latin typeface="微软雅黑" pitchFamily="34" charset="-122"/>
                <a:ea typeface="微软雅黑" pitchFamily="34" charset="-122"/>
              </a:rPr>
              <a:t>展示方式：</a:t>
            </a:r>
            <a:r>
              <a:rPr lang="zh-CN" altLang="en-US" sz="1050" dirty="0">
                <a:latin typeface="微软雅黑" pitchFamily="34" charset="-122"/>
                <a:ea typeface="微软雅黑" pitchFamily="34" charset="-122"/>
              </a:rPr>
              <a:t>互动体验</a:t>
            </a:r>
            <a:endParaRPr lang="zh-CN" altLang="en-US" sz="1050" dirty="0">
              <a:latin typeface="Calibri" pitchFamily="34" charset="0"/>
            </a:endParaRPr>
          </a:p>
        </p:txBody>
      </p:sp>
      <p:sp>
        <p:nvSpPr>
          <p:cNvPr id="292869"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292871"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92872"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92873"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292874"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sp>
        <p:nvSpPr>
          <p:cNvPr id="292875" name="TextBox 64"/>
          <p:cNvSpPr txBox="1">
            <a:spLocks noChangeArrowheads="1"/>
          </p:cNvSpPr>
          <p:nvPr/>
        </p:nvSpPr>
        <p:spPr bwMode="auto">
          <a:xfrm>
            <a:off x="4816347" y="2367111"/>
            <a:ext cx="4022220" cy="1303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dirty="0">
                <a:latin typeface="微软雅黑" pitchFamily="34" charset="-122"/>
                <a:ea typeface="微软雅黑" pitchFamily="34" charset="-122"/>
              </a:rPr>
              <a:t>科学原理：</a:t>
            </a:r>
            <a:r>
              <a:rPr lang="zh-CN" altLang="en-US" sz="1050" dirty="0">
                <a:latin typeface="微软雅黑" pitchFamily="34" charset="-122"/>
                <a:ea typeface="微软雅黑" pitchFamily="34" charset="-122"/>
              </a:rPr>
              <a:t>墙面互动投影系统的运作原理首先是通过捕捉设备（感应器）对儿童的影像进行捕捉拍摄，然后经过影像分析系统分析，从而产生被捕捉物体的动作，该动作数据结合实时影像互动系统，使参与者与屏幕之间产生紧密结合的互动效果。墙面互动投影技术把人体的直观运动与墙面有机结合，创造全新的互动空间。</a:t>
            </a:r>
            <a:endParaRPr lang="en-US" altLang="zh-CN" sz="1050" dirty="0">
              <a:latin typeface="微软雅黑" pitchFamily="34" charset="-122"/>
              <a:ea typeface="微软雅黑" pitchFamily="34" charset="-122"/>
              <a:sym typeface="微软雅黑" pitchFamily="34" charset="-122"/>
            </a:endParaRPr>
          </a:p>
        </p:txBody>
      </p:sp>
      <p:sp>
        <p:nvSpPr>
          <p:cNvPr id="292876" name="TextBox 14"/>
          <p:cNvSpPr txBox="1">
            <a:spLocks noChangeArrowheads="1"/>
          </p:cNvSpPr>
          <p:nvPr/>
        </p:nvSpPr>
        <p:spPr bwMode="auto">
          <a:xfrm>
            <a:off x="4755261" y="5680153"/>
            <a:ext cx="3177865" cy="845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100" dirty="0">
                <a:latin typeface="微软雅黑" pitchFamily="34" charset="-122"/>
                <a:ea typeface="微软雅黑" pitchFamily="34" charset="-122"/>
              </a:rPr>
              <a:t>目标人群：</a:t>
            </a:r>
            <a:r>
              <a:rPr lang="en-US" altLang="zh-CN" sz="1100" dirty="0">
                <a:latin typeface="微软雅黑" pitchFamily="34" charset="-122"/>
                <a:ea typeface="微软雅黑" pitchFamily="34" charset="-122"/>
              </a:rPr>
              <a:t>3-8</a:t>
            </a:r>
            <a:r>
              <a:rPr lang="zh-CN" altLang="en-US" sz="1100" dirty="0">
                <a:latin typeface="微软雅黑" pitchFamily="34" charset="-122"/>
                <a:ea typeface="微软雅黑" pitchFamily="34" charset="-122"/>
              </a:rPr>
              <a:t>岁</a:t>
            </a:r>
            <a:endParaRPr lang="en-US" altLang="zh-CN" sz="1100" dirty="0">
              <a:latin typeface="微软雅黑" pitchFamily="34" charset="-122"/>
              <a:ea typeface="微软雅黑" pitchFamily="34" charset="-122"/>
            </a:endParaRPr>
          </a:p>
          <a:p>
            <a:pPr algn="just" eaLnBrk="1" hangingPunct="1">
              <a:lnSpc>
                <a:spcPct val="150000"/>
              </a:lnSpc>
            </a:pPr>
            <a:r>
              <a:rPr lang="zh-CN" altLang="en-US" sz="1100" dirty="0">
                <a:latin typeface="微软雅黑" pitchFamily="34" charset="-122"/>
                <a:ea typeface="微软雅黑" pitchFamily="34" charset="-122"/>
              </a:rPr>
              <a:t>参与人数：</a:t>
            </a:r>
            <a:r>
              <a:rPr lang="en-US" altLang="zh-CN" sz="1100" dirty="0">
                <a:latin typeface="微软雅黑" pitchFamily="34" charset="-122"/>
                <a:ea typeface="微软雅黑" pitchFamily="34" charset="-122"/>
              </a:rPr>
              <a:t>1-2</a:t>
            </a:r>
            <a:r>
              <a:rPr lang="zh-CN" altLang="en-US" sz="1100" dirty="0">
                <a:latin typeface="微软雅黑" pitchFamily="34" charset="-122"/>
                <a:ea typeface="微软雅黑" pitchFamily="34" charset="-122"/>
              </a:rPr>
              <a:t>人</a:t>
            </a:r>
            <a:endParaRPr lang="en-US" altLang="zh-CN" sz="1100" dirty="0">
              <a:latin typeface="微软雅黑" pitchFamily="34" charset="-122"/>
              <a:ea typeface="微软雅黑" pitchFamily="34" charset="-122"/>
            </a:endParaRPr>
          </a:p>
          <a:p>
            <a:pPr algn="just" eaLnBrk="1" hangingPunct="1">
              <a:lnSpc>
                <a:spcPct val="150000"/>
              </a:lnSpc>
            </a:pPr>
            <a:r>
              <a:rPr lang="zh-CN" altLang="en-US" sz="1100" dirty="0">
                <a:latin typeface="微软雅黑" pitchFamily="34" charset="-122"/>
                <a:ea typeface="微软雅黑" pitchFamily="34" charset="-122"/>
              </a:rPr>
              <a:t>运营人员：无  </a:t>
            </a:r>
          </a:p>
        </p:txBody>
      </p:sp>
      <p:sp>
        <p:nvSpPr>
          <p:cNvPr id="292877" name="TextBox 14"/>
          <p:cNvSpPr txBox="1">
            <a:spLocks noChangeArrowheads="1"/>
          </p:cNvSpPr>
          <p:nvPr/>
        </p:nvSpPr>
        <p:spPr bwMode="auto">
          <a:xfrm>
            <a:off x="4775622" y="3955265"/>
            <a:ext cx="3970636" cy="133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dirty="0">
                <a:latin typeface="微软雅黑" pitchFamily="34" charset="-122"/>
                <a:ea typeface="微软雅黑" pitchFamily="34" charset="-122"/>
              </a:rPr>
              <a:t>操作说明：</a:t>
            </a:r>
            <a:r>
              <a:rPr lang="zh-CN" altLang="en-US" sz="1050" dirty="0">
                <a:latin typeface="微软雅黑" pitchFamily="34" charset="-122"/>
                <a:ea typeface="微软雅黑" pitchFamily="34" charset="-122"/>
              </a:rPr>
              <a:t>儿童站在互动墙面前，肢体的动作可以成为一棵生根发芽，长出绿色的叶子的植物。秋天叶子变黄，冬天落叶飘飘；也可以与翩翩起舞的蝴蝶蜜蜂共同嬉戏；还可以与河中的小鱼玩耍；儿童在地面上的跳动会变成河面上一圈圈荡漾开去的涟漪。让儿童在感受大自然氛围的同时，锻炼身体的灵活性和协调性。</a:t>
            </a:r>
            <a:endParaRPr lang="en-US" altLang="zh-CN" sz="1050" dirty="0">
              <a:latin typeface="微软雅黑" pitchFamily="34" charset="-122"/>
              <a:ea typeface="微软雅黑" pitchFamily="34" charset="-122"/>
            </a:endParaRPr>
          </a:p>
        </p:txBody>
      </p:sp>
      <p:sp>
        <p:nvSpPr>
          <p:cNvPr id="292878"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92882" name="TextBox 14"/>
          <p:cNvSpPr txBox="1">
            <a:spLocks noChangeArrowheads="1"/>
          </p:cNvSpPr>
          <p:nvPr/>
        </p:nvSpPr>
        <p:spPr bwMode="auto">
          <a:xfrm>
            <a:off x="4755261" y="5468496"/>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展品细节：</a:t>
            </a:r>
            <a:endParaRPr lang="en-US" altLang="zh-CN" sz="1200" dirty="0">
              <a:latin typeface="微软雅黑" pitchFamily="34" charset="-122"/>
              <a:ea typeface="微软雅黑" pitchFamily="34" charset="-122"/>
            </a:endParaRPr>
          </a:p>
        </p:txBody>
      </p:sp>
      <p:pic>
        <p:nvPicPr>
          <p:cNvPr id="24" name="对象 5"/>
          <p:cNvPicPr>
            <a:picLocks noChangeArrowheads="1"/>
          </p:cNvPicPr>
          <p:nvPr/>
        </p:nvPicPr>
        <p:blipFill>
          <a:blip r:embed="rId2" cstate="email">
            <a:extLst>
              <a:ext uri="{28A0092B-C50C-407E-A947-70E740481C1C}">
                <a14:useLocalDpi xmlns:a14="http://schemas.microsoft.com/office/drawing/2010/main"/>
              </a:ext>
            </a:extLst>
          </a:blip>
          <a:srcRect l="-337" t="-163" b="-214"/>
          <a:stretch>
            <a:fillRect/>
          </a:stretch>
        </p:blipFill>
        <p:spPr bwMode="auto">
          <a:xfrm>
            <a:off x="2478763" y="5110024"/>
            <a:ext cx="2030793" cy="1487363"/>
          </a:xfrm>
          <a:prstGeom prst="rect">
            <a:avLst/>
          </a:prstGeom>
          <a:noFill/>
          <a:ln w="9525">
            <a:solidFill>
              <a:schemeClr val="tx1">
                <a:lumMod val="65000"/>
                <a:lumOff val="35000"/>
              </a:schemeClr>
            </a:solidFill>
            <a:miter lim="800000"/>
            <a:headEnd/>
            <a:tailEnd/>
          </a:ln>
        </p:spPr>
      </p:pic>
      <p:pic>
        <p:nvPicPr>
          <p:cNvPr id="292884" name="Picture 4"/>
          <p:cNvPicPr>
            <a:picLocks noChangeAspect="1" noChangeArrowheads="1"/>
          </p:cNvPicPr>
          <p:nvPr/>
        </p:nvPicPr>
        <p:blipFill>
          <a:blip r:embed="rId3" cstate="email">
            <a:extLst>
              <a:ext uri="{28A0092B-C50C-407E-A947-70E740481C1C}">
                <a14:useLocalDpi xmlns:a14="http://schemas.microsoft.com/office/drawing/2010/main"/>
              </a:ext>
            </a:extLst>
          </a:blip>
          <a:srcRect l="9424" t="14903" b="9180"/>
          <a:stretch>
            <a:fillRect/>
          </a:stretch>
        </p:blipFill>
        <p:spPr bwMode="auto">
          <a:xfrm>
            <a:off x="2431251" y="3899110"/>
            <a:ext cx="2030793" cy="984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2885"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292886" name="图片 24" descr="1.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椭圆 25"/>
          <p:cNvSpPr/>
          <p:nvPr/>
        </p:nvSpPr>
        <p:spPr>
          <a:xfrm>
            <a:off x="1353973" y="5948531"/>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292891" name="Picture 3" descr="D:\徐文毓\客户VIP\包头科技馆儿童\炫图展品\yxqqqq [转换].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21273" y="1052530"/>
            <a:ext cx="3543029" cy="3196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灯片编号占位符 31"/>
          <p:cNvSpPr>
            <a:spLocks noGrp="1"/>
          </p:cNvSpPr>
          <p:nvPr>
            <p:ph type="sldNum" sz="quarter" idx="12"/>
          </p:nvPr>
        </p:nvSpPr>
        <p:spPr/>
        <p:txBody>
          <a:bodyPr/>
          <a:lstStyle/>
          <a:p>
            <a:pPr>
              <a:defRPr/>
            </a:pPr>
            <a:fld id="{75901BCD-0C98-4D5D-8020-29E2F62E219D}" type="slidenum">
              <a:rPr lang="zh-CN" altLang="en-US"/>
              <a:pPr>
                <a:defRPr/>
              </a:pPr>
              <a:t>105</a:t>
            </a:fld>
            <a:endParaRPr lang="zh-CN" altLang="en-US"/>
          </a:p>
        </p:txBody>
      </p:sp>
    </p:spTree>
    <p:extLst>
      <p:ext uri="{BB962C8B-B14F-4D97-AF65-F5344CB8AC3E}">
        <p14:creationId xmlns:p14="http://schemas.microsoft.com/office/powerpoint/2010/main" val="407142684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3890" name="Picture 3" descr="D:\徐文毓\客户VIP\包头科技馆儿童\炫图展品\yxqqqq [转换].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8965" y="865350"/>
            <a:ext cx="3032615" cy="1740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293892"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pic>
        <p:nvPicPr>
          <p:cNvPr id="293893" name="Picture 3" descr="D:\徐文毓\客户VIP\包头科技馆儿童\炫图展品\yxqqqq [转换].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659772" y="3953825"/>
            <a:ext cx="2300933" cy="1903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3894"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cxnSp>
        <p:nvCxnSpPr>
          <p:cNvPr id="293895" name="直接箭头连接符 80"/>
          <p:cNvCxnSpPr>
            <a:cxnSpLocks noChangeShapeType="1"/>
          </p:cNvCxnSpPr>
          <p:nvPr/>
        </p:nvCxnSpPr>
        <p:spPr bwMode="auto">
          <a:xfrm rot="10800000">
            <a:off x="498196" y="2817785"/>
            <a:ext cx="2892794" cy="1439"/>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93896"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pic>
        <p:nvPicPr>
          <p:cNvPr id="293897" name="Picture 3" descr="D:\徐文毓\客户VIP\包头科技馆儿童\炫图展品\yxqqqq [转换].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6544" y="2636364"/>
            <a:ext cx="2558854" cy="2308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93898" name="直接箭头连接符 75"/>
          <p:cNvCxnSpPr>
            <a:cxnSpLocks noChangeShapeType="1"/>
          </p:cNvCxnSpPr>
          <p:nvPr/>
        </p:nvCxnSpPr>
        <p:spPr bwMode="auto">
          <a:xfrm rot="16200000" flipH="1">
            <a:off x="2888959" y="1743657"/>
            <a:ext cx="1557916"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93899" name="TextBox 81"/>
          <p:cNvSpPr txBox="1">
            <a:spLocks noChangeArrowheads="1"/>
          </p:cNvSpPr>
          <p:nvPr/>
        </p:nvSpPr>
        <p:spPr bwMode="auto">
          <a:xfrm rot="5400000">
            <a:off x="3489534" y="1754027"/>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2600</a:t>
            </a:r>
          </a:p>
        </p:txBody>
      </p:sp>
      <p:sp>
        <p:nvSpPr>
          <p:cNvPr id="293900" name="TextBox 81"/>
          <p:cNvSpPr txBox="1">
            <a:spLocks noChangeArrowheads="1"/>
          </p:cNvSpPr>
          <p:nvPr/>
        </p:nvSpPr>
        <p:spPr bwMode="auto">
          <a:xfrm>
            <a:off x="1831244" y="2839382"/>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4791</a:t>
            </a:r>
            <a:endParaRPr lang="en-US" altLang="zh-CN" sz="800">
              <a:latin typeface="Calibri" pitchFamily="34" charset="0"/>
            </a:endParaRPr>
          </a:p>
        </p:txBody>
      </p:sp>
      <p:cxnSp>
        <p:nvCxnSpPr>
          <p:cNvPr id="293901"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pic>
        <p:nvPicPr>
          <p:cNvPr id="293902" name="Picture 3" descr="D:\徐文毓\客户VIP\包头科技馆儿童\炫图展品\yxqqqq [转换].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33038" y="3818479"/>
            <a:ext cx="2782838" cy="196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93903" name="直接箭头连接符 80"/>
          <p:cNvCxnSpPr>
            <a:cxnSpLocks noChangeShapeType="1"/>
          </p:cNvCxnSpPr>
          <p:nvPr/>
        </p:nvCxnSpPr>
        <p:spPr bwMode="auto">
          <a:xfrm rot="10800000">
            <a:off x="536206" y="5805470"/>
            <a:ext cx="2568356"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pic>
        <p:nvPicPr>
          <p:cNvPr id="293904" name="Picture 3" descr="D:\徐文毓\客户VIP\包头科技馆儿童\炫图展品\yxqqqq [转换].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726753" y="826474"/>
            <a:ext cx="2508627" cy="1576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93905" name="直接箭头连接符 80"/>
          <p:cNvCxnSpPr>
            <a:cxnSpLocks noChangeShapeType="1"/>
          </p:cNvCxnSpPr>
          <p:nvPr/>
        </p:nvCxnSpPr>
        <p:spPr bwMode="auto">
          <a:xfrm rot="10800000" flipV="1">
            <a:off x="3838960" y="3743607"/>
            <a:ext cx="1995499"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93906" name="直接箭头连接符 75"/>
          <p:cNvCxnSpPr>
            <a:cxnSpLocks noChangeShapeType="1"/>
          </p:cNvCxnSpPr>
          <p:nvPr/>
        </p:nvCxnSpPr>
        <p:spPr bwMode="auto">
          <a:xfrm rot="5400000">
            <a:off x="5299120" y="4932203"/>
            <a:ext cx="1749417"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93907" name="直接箭头连接符 80"/>
          <p:cNvCxnSpPr>
            <a:cxnSpLocks noChangeShapeType="1"/>
          </p:cNvCxnSpPr>
          <p:nvPr/>
        </p:nvCxnSpPr>
        <p:spPr bwMode="auto">
          <a:xfrm rot="10800000" flipV="1">
            <a:off x="3738506" y="5357678"/>
            <a:ext cx="1596399"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93908" name="直接箭头连接符 75"/>
          <p:cNvCxnSpPr>
            <a:cxnSpLocks noChangeShapeType="1"/>
          </p:cNvCxnSpPr>
          <p:nvPr/>
        </p:nvCxnSpPr>
        <p:spPr bwMode="auto">
          <a:xfrm rot="10800000" flipV="1">
            <a:off x="4848927" y="5877463"/>
            <a:ext cx="985532"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93909" name="直接箭头连接符 75"/>
          <p:cNvCxnSpPr>
            <a:cxnSpLocks noChangeShapeType="1"/>
          </p:cNvCxnSpPr>
          <p:nvPr/>
        </p:nvCxnSpPr>
        <p:spPr bwMode="auto">
          <a:xfrm rot="5400000" flipH="1" flipV="1">
            <a:off x="5098770" y="5505982"/>
            <a:ext cx="47227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93910" name="直接箭头连接符 75"/>
          <p:cNvCxnSpPr>
            <a:cxnSpLocks noChangeShapeType="1"/>
          </p:cNvCxnSpPr>
          <p:nvPr/>
        </p:nvCxnSpPr>
        <p:spPr bwMode="auto">
          <a:xfrm rot="10800000" flipV="1">
            <a:off x="5334905" y="4883967"/>
            <a:ext cx="449327"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93911" name="直接箭头连接符 80"/>
          <p:cNvCxnSpPr>
            <a:cxnSpLocks noChangeShapeType="1"/>
          </p:cNvCxnSpPr>
          <p:nvPr/>
        </p:nvCxnSpPr>
        <p:spPr bwMode="auto">
          <a:xfrm rot="10800000" flipV="1">
            <a:off x="3890544" y="3953825"/>
            <a:ext cx="1444361"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93912" name="直接箭头连接符 80"/>
          <p:cNvCxnSpPr>
            <a:cxnSpLocks noChangeShapeType="1"/>
          </p:cNvCxnSpPr>
          <p:nvPr/>
        </p:nvCxnSpPr>
        <p:spPr bwMode="auto">
          <a:xfrm rot="5400000" flipH="1" flipV="1">
            <a:off x="3201484" y="4689629"/>
            <a:ext cx="1072687" cy="135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293913" name="直接箭头连接符 75"/>
          <p:cNvCxnSpPr>
            <a:cxnSpLocks noChangeShapeType="1"/>
          </p:cNvCxnSpPr>
          <p:nvPr/>
        </p:nvCxnSpPr>
        <p:spPr bwMode="auto">
          <a:xfrm rot="16200000" flipV="1">
            <a:off x="5600355" y="4461372"/>
            <a:ext cx="61481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93914" name="TextBox 81"/>
          <p:cNvSpPr txBox="1">
            <a:spLocks noChangeArrowheads="1"/>
          </p:cNvSpPr>
          <p:nvPr/>
        </p:nvSpPr>
        <p:spPr bwMode="auto">
          <a:xfrm>
            <a:off x="4581503" y="3576584"/>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4800</a:t>
            </a:r>
            <a:endParaRPr lang="en-US" altLang="zh-CN" sz="800">
              <a:latin typeface="Calibri" pitchFamily="34" charset="0"/>
            </a:endParaRPr>
          </a:p>
        </p:txBody>
      </p:sp>
      <p:sp>
        <p:nvSpPr>
          <p:cNvPr id="293915" name="TextBox 81"/>
          <p:cNvSpPr txBox="1">
            <a:spLocks noChangeArrowheads="1"/>
          </p:cNvSpPr>
          <p:nvPr/>
        </p:nvSpPr>
        <p:spPr bwMode="auto">
          <a:xfrm>
            <a:off x="1576037" y="5837147"/>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4800</a:t>
            </a:r>
            <a:endParaRPr lang="en-US" altLang="zh-CN" sz="800">
              <a:latin typeface="Calibri" pitchFamily="34" charset="0"/>
            </a:endParaRPr>
          </a:p>
        </p:txBody>
      </p:sp>
      <p:sp>
        <p:nvSpPr>
          <p:cNvPr id="293916" name="TextBox 81"/>
          <p:cNvSpPr txBox="1">
            <a:spLocks noChangeArrowheads="1"/>
          </p:cNvSpPr>
          <p:nvPr/>
        </p:nvSpPr>
        <p:spPr bwMode="auto">
          <a:xfrm>
            <a:off x="4462045" y="3789682"/>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3500</a:t>
            </a:r>
            <a:endParaRPr lang="en-US" altLang="zh-CN" sz="800">
              <a:latin typeface="Calibri" pitchFamily="34" charset="0"/>
            </a:endParaRPr>
          </a:p>
        </p:txBody>
      </p:sp>
      <p:sp>
        <p:nvSpPr>
          <p:cNvPr id="293917" name="TextBox 81"/>
          <p:cNvSpPr txBox="1">
            <a:spLocks noChangeArrowheads="1"/>
          </p:cNvSpPr>
          <p:nvPr/>
        </p:nvSpPr>
        <p:spPr bwMode="auto">
          <a:xfrm rot="5400000">
            <a:off x="3359216" y="4678359"/>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2500</a:t>
            </a:r>
            <a:endParaRPr lang="en-US" altLang="zh-CN" sz="800">
              <a:latin typeface="Calibri" pitchFamily="34" charset="0"/>
            </a:endParaRPr>
          </a:p>
        </p:txBody>
      </p:sp>
      <p:sp>
        <p:nvSpPr>
          <p:cNvPr id="293918" name="TextBox 81"/>
          <p:cNvSpPr txBox="1">
            <a:spLocks noChangeArrowheads="1"/>
          </p:cNvSpPr>
          <p:nvPr/>
        </p:nvSpPr>
        <p:spPr bwMode="auto">
          <a:xfrm>
            <a:off x="5400064" y="4912764"/>
            <a:ext cx="339371"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1100</a:t>
            </a:r>
            <a:endParaRPr lang="en-US" altLang="zh-CN" sz="800">
              <a:latin typeface="Calibri" pitchFamily="34" charset="0"/>
            </a:endParaRPr>
          </a:p>
        </p:txBody>
      </p:sp>
      <p:sp>
        <p:nvSpPr>
          <p:cNvPr id="293919" name="TextBox 81"/>
          <p:cNvSpPr txBox="1">
            <a:spLocks noChangeArrowheads="1"/>
          </p:cNvSpPr>
          <p:nvPr/>
        </p:nvSpPr>
        <p:spPr bwMode="auto">
          <a:xfrm rot="5400000">
            <a:off x="5742955" y="4479660"/>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1400</a:t>
            </a:r>
            <a:endParaRPr lang="en-US" altLang="zh-CN" sz="800">
              <a:latin typeface="Calibri" pitchFamily="34" charset="0"/>
            </a:endParaRPr>
          </a:p>
        </p:txBody>
      </p:sp>
      <p:sp>
        <p:nvSpPr>
          <p:cNvPr id="293920" name="TextBox 81"/>
          <p:cNvSpPr txBox="1">
            <a:spLocks noChangeArrowheads="1"/>
          </p:cNvSpPr>
          <p:nvPr/>
        </p:nvSpPr>
        <p:spPr bwMode="auto">
          <a:xfrm rot="5400000">
            <a:off x="5977799" y="4888577"/>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4000</a:t>
            </a:r>
            <a:endParaRPr lang="en-US" altLang="zh-CN" sz="800">
              <a:latin typeface="Calibri" pitchFamily="34" charset="0"/>
            </a:endParaRPr>
          </a:p>
        </p:txBody>
      </p:sp>
      <p:sp>
        <p:nvSpPr>
          <p:cNvPr id="293921" name="TextBox 81"/>
          <p:cNvSpPr txBox="1">
            <a:spLocks noChangeArrowheads="1"/>
          </p:cNvSpPr>
          <p:nvPr/>
        </p:nvSpPr>
        <p:spPr bwMode="auto">
          <a:xfrm rot="5400000">
            <a:off x="5164667" y="5510592"/>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1100</a:t>
            </a:r>
            <a:endParaRPr lang="en-US" altLang="zh-CN" sz="800">
              <a:latin typeface="Calibri" pitchFamily="34" charset="0"/>
            </a:endParaRPr>
          </a:p>
        </p:txBody>
      </p:sp>
      <p:sp>
        <p:nvSpPr>
          <p:cNvPr id="293922" name="TextBox 81"/>
          <p:cNvSpPr txBox="1">
            <a:spLocks noChangeArrowheads="1"/>
          </p:cNvSpPr>
          <p:nvPr/>
        </p:nvSpPr>
        <p:spPr bwMode="auto">
          <a:xfrm>
            <a:off x="5155717" y="5923538"/>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2300</a:t>
            </a:r>
            <a:endParaRPr lang="en-US" altLang="zh-CN" sz="800">
              <a:latin typeface="Calibri" pitchFamily="34" charset="0"/>
            </a:endParaRPr>
          </a:p>
        </p:txBody>
      </p:sp>
      <p:sp>
        <p:nvSpPr>
          <p:cNvPr id="293923" name="TextBox 81"/>
          <p:cNvSpPr txBox="1">
            <a:spLocks noChangeArrowheads="1"/>
          </p:cNvSpPr>
          <p:nvPr/>
        </p:nvSpPr>
        <p:spPr bwMode="auto">
          <a:xfrm>
            <a:off x="4375166" y="5419591"/>
            <a:ext cx="34344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3900</a:t>
            </a:r>
            <a:endParaRPr lang="en-US" altLang="zh-CN" sz="800">
              <a:latin typeface="Calibri" pitchFamily="34" charset="0"/>
            </a:endParaRPr>
          </a:p>
        </p:txBody>
      </p:sp>
      <p:cxnSp>
        <p:nvCxnSpPr>
          <p:cNvPr id="293924" name="直接箭头连接符 80"/>
          <p:cNvCxnSpPr>
            <a:cxnSpLocks noChangeShapeType="1"/>
          </p:cNvCxnSpPr>
          <p:nvPr/>
        </p:nvCxnSpPr>
        <p:spPr bwMode="auto">
          <a:xfrm rot="10800000">
            <a:off x="853857" y="2604687"/>
            <a:ext cx="378737"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93925" name="TextBox 81"/>
          <p:cNvSpPr txBox="1">
            <a:spLocks noChangeArrowheads="1"/>
          </p:cNvSpPr>
          <p:nvPr/>
        </p:nvSpPr>
        <p:spPr bwMode="auto">
          <a:xfrm>
            <a:off x="886436" y="2611886"/>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500</a:t>
            </a:r>
            <a:endParaRPr lang="en-US" altLang="zh-CN" sz="800">
              <a:latin typeface="Calibri" pitchFamily="34" charset="0"/>
            </a:endParaRPr>
          </a:p>
        </p:txBody>
      </p:sp>
      <p:cxnSp>
        <p:nvCxnSpPr>
          <p:cNvPr id="82" name="直接箭头连接符 81"/>
          <p:cNvCxnSpPr/>
          <p:nvPr/>
        </p:nvCxnSpPr>
        <p:spPr>
          <a:xfrm rot="5400000" flipH="1" flipV="1">
            <a:off x="603913" y="4244715"/>
            <a:ext cx="1334739" cy="1358"/>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93927" name="TextBox 81"/>
          <p:cNvSpPr txBox="1">
            <a:spLocks noChangeArrowheads="1"/>
          </p:cNvSpPr>
          <p:nvPr/>
        </p:nvSpPr>
        <p:spPr bwMode="auto">
          <a:xfrm>
            <a:off x="605437" y="3382205"/>
            <a:ext cx="2383739"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800">
                <a:latin typeface="微软雅黑" pitchFamily="34" charset="-122"/>
                <a:ea typeface="微软雅黑" pitchFamily="34" charset="-122"/>
              </a:rPr>
              <a:t>直径为：</a:t>
            </a:r>
            <a:r>
              <a:rPr lang="en-US" altLang="zh-CN" sz="800">
                <a:latin typeface="微软雅黑" pitchFamily="34" charset="-122"/>
                <a:ea typeface="微软雅黑" pitchFamily="34" charset="-122"/>
              </a:rPr>
              <a:t>300mm/500mm/230mm</a:t>
            </a:r>
            <a:r>
              <a:rPr lang="zh-CN" altLang="en-US" sz="800">
                <a:latin typeface="微软雅黑" pitchFamily="34" charset="-122"/>
                <a:ea typeface="微软雅黑" pitchFamily="34" charset="-122"/>
              </a:rPr>
              <a:t>彩色钢化玻璃</a:t>
            </a:r>
            <a:endParaRPr lang="en-US" altLang="zh-CN" sz="800">
              <a:latin typeface="微软雅黑" pitchFamily="34" charset="-122"/>
              <a:ea typeface="微软雅黑" pitchFamily="34" charset="-122"/>
            </a:endParaRPr>
          </a:p>
        </p:txBody>
      </p:sp>
      <p:cxnSp>
        <p:nvCxnSpPr>
          <p:cNvPr id="85" name="直接箭头连接符 84"/>
          <p:cNvCxnSpPr/>
          <p:nvPr/>
        </p:nvCxnSpPr>
        <p:spPr>
          <a:xfrm rot="16200000" flipH="1">
            <a:off x="1751870" y="2638565"/>
            <a:ext cx="1327541" cy="1357"/>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93929" name="TextBox 100"/>
          <p:cNvSpPr txBox="1">
            <a:spLocks noChangeArrowheads="1"/>
          </p:cNvSpPr>
          <p:nvPr/>
        </p:nvSpPr>
        <p:spPr bwMode="auto">
          <a:xfrm>
            <a:off x="3838960" y="5985452"/>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293930" name="TextBox 100"/>
          <p:cNvSpPr txBox="1">
            <a:spLocks noChangeArrowheads="1"/>
          </p:cNvSpPr>
          <p:nvPr/>
        </p:nvSpPr>
        <p:spPr bwMode="auto">
          <a:xfrm>
            <a:off x="2879221" y="2901296"/>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293931" name="TextBox 100"/>
          <p:cNvSpPr txBox="1">
            <a:spLocks noChangeArrowheads="1"/>
          </p:cNvSpPr>
          <p:nvPr/>
        </p:nvSpPr>
        <p:spPr bwMode="auto">
          <a:xfrm>
            <a:off x="7527239" y="4807656"/>
            <a:ext cx="576930" cy="379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r>
              <a:rPr lang="en-US" altLang="zh-CN" sz="1100">
                <a:latin typeface="微软雅黑" pitchFamily="34" charset="-122"/>
                <a:ea typeface="微软雅黑" pitchFamily="34" charset="-122"/>
              </a:rPr>
              <a:t>2</a:t>
            </a:r>
          </a:p>
        </p:txBody>
      </p:sp>
      <p:sp>
        <p:nvSpPr>
          <p:cNvPr id="293932" name="TextBox 100"/>
          <p:cNvSpPr txBox="1">
            <a:spLocks noChangeArrowheads="1"/>
          </p:cNvSpPr>
          <p:nvPr/>
        </p:nvSpPr>
        <p:spPr bwMode="auto">
          <a:xfrm>
            <a:off x="2617226" y="6004169"/>
            <a:ext cx="511771"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sp>
        <p:nvSpPr>
          <p:cNvPr id="293933" name="TextBox 100"/>
          <p:cNvSpPr txBox="1">
            <a:spLocks noChangeArrowheads="1"/>
          </p:cNvSpPr>
          <p:nvPr/>
        </p:nvSpPr>
        <p:spPr bwMode="auto">
          <a:xfrm>
            <a:off x="5937627" y="2516855"/>
            <a:ext cx="576930" cy="379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r>
              <a:rPr lang="en-US" altLang="zh-CN" sz="1100">
                <a:latin typeface="微软雅黑" pitchFamily="34" charset="-122"/>
                <a:ea typeface="微软雅黑" pitchFamily="34" charset="-122"/>
              </a:rPr>
              <a:t>1</a:t>
            </a:r>
          </a:p>
        </p:txBody>
      </p:sp>
      <p:cxnSp>
        <p:nvCxnSpPr>
          <p:cNvPr id="293934" name="直接箭头连接符 75"/>
          <p:cNvCxnSpPr>
            <a:cxnSpLocks noChangeShapeType="1"/>
          </p:cNvCxnSpPr>
          <p:nvPr/>
        </p:nvCxnSpPr>
        <p:spPr bwMode="auto">
          <a:xfrm rot="16200000" flipH="1">
            <a:off x="2484683" y="2164813"/>
            <a:ext cx="71848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93935" name="TextBox 81"/>
          <p:cNvSpPr txBox="1">
            <a:spLocks noChangeArrowheads="1"/>
          </p:cNvSpPr>
          <p:nvPr/>
        </p:nvSpPr>
        <p:spPr bwMode="auto">
          <a:xfrm rot="5400000">
            <a:off x="3276410" y="2050635"/>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1200</a:t>
            </a:r>
          </a:p>
        </p:txBody>
      </p:sp>
      <p:cxnSp>
        <p:nvCxnSpPr>
          <p:cNvPr id="293936" name="直接箭头连接符 75"/>
          <p:cNvCxnSpPr>
            <a:cxnSpLocks noChangeShapeType="1"/>
          </p:cNvCxnSpPr>
          <p:nvPr/>
        </p:nvCxnSpPr>
        <p:spPr bwMode="auto">
          <a:xfrm rot="16200000" flipH="1">
            <a:off x="2798805" y="2265603"/>
            <a:ext cx="462191"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93937" name="TextBox 81"/>
          <p:cNvSpPr txBox="1">
            <a:spLocks noChangeArrowheads="1"/>
          </p:cNvSpPr>
          <p:nvPr/>
        </p:nvSpPr>
        <p:spPr bwMode="auto">
          <a:xfrm rot="5400000">
            <a:off x="2902038" y="2220538"/>
            <a:ext cx="388759"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800</a:t>
            </a:r>
          </a:p>
        </p:txBody>
      </p:sp>
      <p:sp>
        <p:nvSpPr>
          <p:cNvPr id="293938" name="TextBox 81"/>
          <p:cNvSpPr txBox="1">
            <a:spLocks noChangeArrowheads="1"/>
          </p:cNvSpPr>
          <p:nvPr/>
        </p:nvSpPr>
        <p:spPr bwMode="auto">
          <a:xfrm rot="5400000">
            <a:off x="2716782" y="2218378"/>
            <a:ext cx="387319"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1200</a:t>
            </a:r>
          </a:p>
        </p:txBody>
      </p:sp>
      <p:cxnSp>
        <p:nvCxnSpPr>
          <p:cNvPr id="293939" name="直接箭头连接符 75"/>
          <p:cNvCxnSpPr>
            <a:cxnSpLocks noChangeShapeType="1"/>
          </p:cNvCxnSpPr>
          <p:nvPr/>
        </p:nvCxnSpPr>
        <p:spPr bwMode="auto">
          <a:xfrm rot="5400000">
            <a:off x="2253340" y="2249764"/>
            <a:ext cx="548583"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293940" name="TextBox 81"/>
          <p:cNvSpPr txBox="1">
            <a:spLocks noChangeArrowheads="1"/>
          </p:cNvSpPr>
          <p:nvPr/>
        </p:nvSpPr>
        <p:spPr bwMode="auto">
          <a:xfrm rot="5400000">
            <a:off x="2415421" y="2218378"/>
            <a:ext cx="387319"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900</a:t>
            </a:r>
          </a:p>
        </p:txBody>
      </p:sp>
      <p:sp>
        <p:nvSpPr>
          <p:cNvPr id="57" name="灯片编号占位符 56"/>
          <p:cNvSpPr>
            <a:spLocks noGrp="1"/>
          </p:cNvSpPr>
          <p:nvPr>
            <p:ph type="sldNum" sz="quarter" idx="12"/>
          </p:nvPr>
        </p:nvSpPr>
        <p:spPr/>
        <p:txBody>
          <a:bodyPr/>
          <a:lstStyle/>
          <a:p>
            <a:pPr>
              <a:defRPr/>
            </a:pPr>
            <a:fld id="{D8BDA8F3-ECE3-449E-AACA-D3327AF2A976}" type="slidenum">
              <a:rPr lang="zh-CN" altLang="en-US"/>
              <a:pPr>
                <a:defRPr/>
              </a:pPr>
              <a:t>106</a:t>
            </a:fld>
            <a:endParaRPr lang="zh-CN" altLang="en-US"/>
          </a:p>
        </p:txBody>
      </p:sp>
    </p:spTree>
    <p:extLst>
      <p:ext uri="{BB962C8B-B14F-4D97-AF65-F5344CB8AC3E}">
        <p14:creationId xmlns:p14="http://schemas.microsoft.com/office/powerpoint/2010/main" val="1303821571"/>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294915" name="TextBox 47"/>
          <p:cNvSpPr txBox="1">
            <a:spLocks noChangeArrowheads="1"/>
          </p:cNvSpPr>
          <p:nvPr/>
        </p:nvSpPr>
        <p:spPr bwMode="auto">
          <a:xfrm>
            <a:off x="479191" y="1943796"/>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294916" name="TextBox 57"/>
          <p:cNvSpPr txBox="1">
            <a:spLocks noChangeArrowheads="1"/>
          </p:cNvSpPr>
          <p:nvPr/>
        </p:nvSpPr>
        <p:spPr bwMode="auto">
          <a:xfrm>
            <a:off x="496839" y="642173"/>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1578"/>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ts val="1578"/>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ts val="1578"/>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ts val="1578"/>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ts val="1578"/>
              </a:lnSpc>
            </a:pPr>
            <a:r>
              <a:rPr lang="en-US" altLang="zh-CN" sz="1100">
                <a:solidFill>
                  <a:srgbClr val="000000"/>
                </a:solidFill>
                <a:latin typeface="微软雅黑" pitchFamily="34" charset="-122"/>
                <a:ea typeface="微软雅黑" pitchFamily="34" charset="-122"/>
                <a:sym typeface="华文细黑" pitchFamily="2" charset="-122"/>
              </a:rPr>
              <a:t>5</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ts val="1578"/>
              </a:lnSpc>
            </a:pPr>
            <a:r>
              <a:rPr lang="en-US" altLang="zh-CN" sz="1100">
                <a:solidFill>
                  <a:srgbClr val="000000"/>
                </a:solidFill>
                <a:latin typeface="微软雅黑" pitchFamily="34" charset="-122"/>
                <a:ea typeface="微软雅黑" pitchFamily="34" charset="-122"/>
                <a:sym typeface="华文细黑" pitchFamily="2" charset="-122"/>
              </a:rPr>
              <a:t>6</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9491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9491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9492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9492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94925" name="TextBox 33"/>
          <p:cNvSpPr txBox="1">
            <a:spLocks noChangeArrowheads="1"/>
          </p:cNvSpPr>
          <p:nvPr/>
        </p:nvSpPr>
        <p:spPr bwMode="auto">
          <a:xfrm>
            <a:off x="496839" y="2151134"/>
            <a:ext cx="8577930" cy="131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1578"/>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ts val="1578"/>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ts val="1578"/>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ts val="1578"/>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、当展项出现故障时，应按维护说明进行相应的维护和检修，不得强制执行；</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ts val="1578"/>
              </a:lnSpc>
            </a:pPr>
            <a:r>
              <a:rPr lang="en-US" altLang="zh-CN" sz="1100">
                <a:solidFill>
                  <a:srgbClr val="000000"/>
                </a:solidFill>
                <a:latin typeface="微软雅黑" pitchFamily="34" charset="-122"/>
                <a:ea typeface="微软雅黑" pitchFamily="34" charset="-122"/>
                <a:sym typeface="微软雅黑" pitchFamily="34" charset="-122"/>
              </a:rPr>
              <a:t>5</a:t>
            </a:r>
            <a:r>
              <a:rPr lang="zh-CN" altLang="en-US" sz="1100">
                <a:solidFill>
                  <a:srgbClr val="000000"/>
                </a:solidFill>
                <a:latin typeface="微软雅黑" pitchFamily="34" charset="-122"/>
                <a:ea typeface="微软雅黑" pitchFamily="34" charset="-122"/>
                <a:sym typeface="微软雅黑" pitchFamily="34" charset="-122"/>
              </a:rPr>
              <a:t>、非专业维修人员不得私自打开展项内部进行维修；</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ts val="1578"/>
              </a:lnSpc>
            </a:pPr>
            <a:r>
              <a:rPr lang="en-US" altLang="zh-CN" sz="1100">
                <a:solidFill>
                  <a:srgbClr val="000000"/>
                </a:solidFill>
                <a:latin typeface="微软雅黑" pitchFamily="34" charset="-122"/>
                <a:ea typeface="微软雅黑" pitchFamily="34" charset="-122"/>
                <a:sym typeface="微软雅黑" pitchFamily="34" charset="-122"/>
              </a:rPr>
              <a:t>6</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294926" name="TextBox 34"/>
          <p:cNvSpPr txBox="1">
            <a:spLocks noChangeArrowheads="1"/>
          </p:cNvSpPr>
          <p:nvPr/>
        </p:nvSpPr>
        <p:spPr bwMode="auto">
          <a:xfrm>
            <a:off x="479191" y="3428281"/>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294927" name="TextBox 35"/>
          <p:cNvSpPr txBox="1">
            <a:spLocks noChangeArrowheads="1"/>
          </p:cNvSpPr>
          <p:nvPr/>
        </p:nvSpPr>
        <p:spPr bwMode="auto">
          <a:xfrm>
            <a:off x="495481" y="3645697"/>
            <a:ext cx="8648519" cy="686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1578"/>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ts val="1578"/>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ts val="1578"/>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294928" name="TextBox 15"/>
          <p:cNvSpPr txBox="1">
            <a:spLocks noChangeArrowheads="1"/>
          </p:cNvSpPr>
          <p:nvPr/>
        </p:nvSpPr>
        <p:spPr bwMode="auto">
          <a:xfrm>
            <a:off x="462902" y="4283551"/>
            <a:ext cx="8577930" cy="1817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ts val="1578"/>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a:t>
            </a:r>
            <a:r>
              <a:rPr lang="en-US" altLang="zh-CN" sz="1100">
                <a:latin typeface="微软雅黑" pitchFamily="34" charset="-122"/>
                <a:ea typeface="微软雅黑" pitchFamily="34" charset="-122"/>
              </a:rPr>
              <a:t> 50KG/ m</a:t>
            </a:r>
            <a:r>
              <a:rPr lang="en-US" altLang="zh-CN" sz="1100" baseline="30000">
                <a:latin typeface="微软雅黑" pitchFamily="34" charset="-122"/>
                <a:ea typeface="微软雅黑" pitchFamily="34" charset="-122"/>
              </a:rPr>
              <a:t>2</a:t>
            </a:r>
            <a:endParaRPr lang="en-US" altLang="zh-CN" sz="1100">
              <a:latin typeface="微软雅黑" pitchFamily="34" charset="-122"/>
              <a:ea typeface="微软雅黑" pitchFamily="34" charset="-122"/>
            </a:endParaRPr>
          </a:p>
          <a:p>
            <a:pPr eaLnBrk="1" hangingPunct="1">
              <a:lnSpc>
                <a:spcPts val="1578"/>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a:t>
            </a:r>
            <a:r>
              <a:rPr lang="en-US" altLang="zh-CN" sz="1100">
                <a:latin typeface="微软雅黑" pitchFamily="34" charset="-122"/>
                <a:ea typeface="微软雅黑" pitchFamily="34" charset="-122"/>
              </a:rPr>
              <a:t>50KG/ m</a:t>
            </a:r>
            <a:r>
              <a:rPr lang="en-US" altLang="zh-CN" sz="1100" baseline="30000">
                <a:latin typeface="微软雅黑" pitchFamily="34" charset="-122"/>
                <a:ea typeface="微软雅黑" pitchFamily="34" charset="-122"/>
              </a:rPr>
              <a:t>2</a:t>
            </a:r>
            <a:endParaRPr lang="en-US" altLang="zh-CN" sz="1100">
              <a:latin typeface="微软雅黑" pitchFamily="34" charset="-122"/>
              <a:ea typeface="微软雅黑" pitchFamily="34" charset="-122"/>
            </a:endParaRPr>
          </a:p>
          <a:p>
            <a:pPr eaLnBrk="1" hangingPunct="1">
              <a:lnSpc>
                <a:spcPts val="1578"/>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a:t>
            </a:r>
            <a:r>
              <a:rPr lang="en-US" altLang="zh-CN" sz="1100">
                <a:latin typeface="微软雅黑" pitchFamily="34" charset="-122"/>
                <a:ea typeface="微软雅黑" pitchFamily="34" charset="-122"/>
              </a:rPr>
              <a:t>220v</a:t>
            </a:r>
            <a:r>
              <a:rPr lang="zh-CN" altLang="en-US" sz="1100">
                <a:latin typeface="微软雅黑" pitchFamily="34" charset="-122"/>
                <a:ea typeface="微软雅黑" pitchFamily="34" charset="-122"/>
              </a:rPr>
              <a:t>，</a:t>
            </a:r>
            <a:r>
              <a:rPr lang="en-US" altLang="zh-CN" sz="1100">
                <a:latin typeface="微软雅黑" pitchFamily="34" charset="-122"/>
                <a:ea typeface="微软雅黑" pitchFamily="34" charset="-122"/>
              </a:rPr>
              <a:t>4.0KW</a:t>
            </a:r>
          </a:p>
          <a:p>
            <a:pPr eaLnBrk="1" hangingPunct="1">
              <a:lnSpc>
                <a:spcPts val="1578"/>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ts val="1578"/>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ts val="1578"/>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100LUX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ts val="1578"/>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24E453B2-AC33-42A1-BB62-86BFBC50598C}" type="slidenum">
              <a:rPr lang="zh-CN" altLang="en-US"/>
              <a:pPr>
                <a:defRPr/>
              </a:pPr>
              <a:t>107</a:t>
            </a:fld>
            <a:endParaRPr lang="zh-CN" altLang="en-US"/>
          </a:p>
        </p:txBody>
      </p:sp>
    </p:spTree>
    <p:extLst>
      <p:ext uri="{BB962C8B-B14F-4D97-AF65-F5344CB8AC3E}">
        <p14:creationId xmlns:p14="http://schemas.microsoft.com/office/powerpoint/2010/main" val="134733883"/>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TextBox 57"/>
          <p:cNvSpPr txBox="1">
            <a:spLocks noChangeArrowheads="1"/>
          </p:cNvSpPr>
          <p:nvPr/>
        </p:nvSpPr>
        <p:spPr bwMode="auto">
          <a:xfrm>
            <a:off x="479192" y="447794"/>
            <a:ext cx="3543029" cy="4720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、台面：地胶</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、台体：高清写真喷绘</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、设备：显示器，电脑</a:t>
            </a:r>
            <a:r>
              <a:rPr lang="zh-CN" altLang="en-US" sz="1100" dirty="0" smtClean="0">
                <a:latin typeface="微软雅黑" pitchFamily="34" charset="-122"/>
                <a:ea typeface="微软雅黑" pitchFamily="34" charset="-122"/>
              </a:rPr>
              <a:t>，激光投影机，</a:t>
            </a:r>
            <a:r>
              <a:rPr lang="zh-CN" altLang="en-US" sz="1100" dirty="0">
                <a:latin typeface="微软雅黑" pitchFamily="34" charset="-122"/>
                <a:ea typeface="微软雅黑" pitchFamily="34" charset="-122"/>
              </a:rPr>
              <a:t>摄像头，摄影机，机柜，</a:t>
            </a:r>
            <a:r>
              <a:rPr lang="en-US" altLang="zh-CN" sz="1100" dirty="0">
                <a:latin typeface="微软雅黑" pitchFamily="34" charset="-122"/>
                <a:ea typeface="微软雅黑" pitchFamily="34" charset="-122"/>
              </a:rPr>
              <a:t>UPS</a:t>
            </a:r>
            <a:r>
              <a:rPr lang="zh-CN" altLang="en-US" sz="1100" dirty="0">
                <a:latin typeface="微软雅黑" pitchFamily="34" charset="-122"/>
                <a:ea typeface="微软雅黑" pitchFamily="34" charset="-122"/>
              </a:rPr>
              <a:t>电源，中控系统，控制机箱</a:t>
            </a:r>
            <a:r>
              <a:rPr lang="zh-CN" altLang="en-US" sz="1100" dirty="0" smtClean="0">
                <a:latin typeface="微软雅黑" pitchFamily="34" charset="-122"/>
                <a:ea typeface="微软雅黑" pitchFamily="34" charset="-122"/>
              </a:rPr>
              <a:t>（至少需</a:t>
            </a:r>
            <a:r>
              <a:rPr lang="zh-CN" altLang="en-US" sz="1100" dirty="0">
                <a:latin typeface="微软雅黑" pitchFamily="34" charset="-122"/>
                <a:ea typeface="微软雅黑" pitchFamily="34" charset="-122"/>
              </a:rPr>
              <a:t>实</a:t>
            </a:r>
            <a:r>
              <a:rPr lang="zh-CN" altLang="en-US" sz="1100" dirty="0" smtClean="0">
                <a:latin typeface="微软雅黑" pitchFamily="34" charset="-122"/>
                <a:ea typeface="微软雅黑" pitchFamily="34" charset="-122"/>
              </a:rPr>
              <a:t>现</a:t>
            </a:r>
            <a:r>
              <a:rPr lang="en-US" altLang="zh-CN" sz="1100" dirty="0" smtClean="0">
                <a:latin typeface="微软雅黑" pitchFamily="34" charset="-122"/>
                <a:ea typeface="微软雅黑" pitchFamily="34" charset="-122"/>
              </a:rPr>
              <a:t>3</a:t>
            </a:r>
            <a:r>
              <a:rPr lang="zh-CN" altLang="en-US" sz="1100" dirty="0" smtClean="0">
                <a:latin typeface="微软雅黑" pitchFamily="34" charset="-122"/>
                <a:ea typeface="微软雅黑" pitchFamily="34" charset="-122"/>
              </a:rPr>
              <a:t>个</a:t>
            </a:r>
            <a:r>
              <a:rPr lang="zh-CN" altLang="en-US" sz="1100" dirty="0">
                <a:latin typeface="微软雅黑" pitchFamily="34" charset="-122"/>
                <a:ea typeface="微软雅黑" pitchFamily="34" charset="-122"/>
              </a:rPr>
              <a:t>面有投影）</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、踢脚：</a:t>
            </a:r>
            <a:r>
              <a:rPr lang="en-US" altLang="zh-CN" sz="1100" dirty="0">
                <a:latin typeface="微软雅黑" pitchFamily="34" charset="-122"/>
                <a:ea typeface="微软雅黑" pitchFamily="34" charset="-122"/>
              </a:rPr>
              <a:t>PVC</a:t>
            </a:r>
          </a:p>
          <a:p>
            <a:pPr eaLnBrk="1" hangingPunct="1">
              <a:lnSpc>
                <a:spcPct val="150000"/>
              </a:lnSpc>
            </a:pPr>
            <a:r>
              <a:rPr lang="en-US" altLang="zh-CN" sz="1100" dirty="0">
                <a:latin typeface="微软雅黑" pitchFamily="34" charset="-122"/>
                <a:ea typeface="微软雅黑" pitchFamily="34" charset="-122"/>
              </a:rPr>
              <a:t>5</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、其他：播放软件，短</a:t>
            </a:r>
            <a:r>
              <a:rPr lang="zh-CN" altLang="en-US" sz="1100" dirty="0" smtClean="0">
                <a:latin typeface="微软雅黑" pitchFamily="34" charset="-122"/>
                <a:ea typeface="微软雅黑" pitchFamily="34" charset="-122"/>
              </a:rPr>
              <a:t>片</a:t>
            </a:r>
            <a:endParaRPr lang="en-US" altLang="zh-CN" sz="1100" dirty="0" smtClean="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600" b="1" dirty="0" smtClean="0">
                <a:solidFill>
                  <a:srgbClr val="FF0000"/>
                </a:solidFill>
                <a:latin typeface="微软雅黑" pitchFamily="34" charset="-122"/>
                <a:ea typeface="微软雅黑" pitchFamily="34" charset="-122"/>
              </a:rPr>
              <a:t>鉴于实际效果需要和展品性价比考量，本展品激光投影机亮度至少需保证</a:t>
            </a:r>
            <a:r>
              <a:rPr lang="en-US" altLang="zh-CN" sz="1600" b="1" dirty="0" smtClean="0">
                <a:solidFill>
                  <a:srgbClr val="FF0000"/>
                </a:solidFill>
                <a:latin typeface="微软雅黑" pitchFamily="34" charset="-122"/>
                <a:ea typeface="微软雅黑" pitchFamily="34" charset="-122"/>
              </a:rPr>
              <a:t>4000</a:t>
            </a:r>
            <a:r>
              <a:rPr lang="zh-CN" altLang="en-US" sz="1600" b="1" dirty="0" smtClean="0">
                <a:solidFill>
                  <a:srgbClr val="FF0000"/>
                </a:solidFill>
                <a:latin typeface="微软雅黑" pitchFamily="34" charset="-122"/>
                <a:ea typeface="微软雅黑" pitchFamily="34" charset="-122"/>
              </a:rPr>
              <a:t>流明及以上</a:t>
            </a:r>
            <a:r>
              <a:rPr lang="zh-CN" altLang="en-US" sz="1600" b="1" dirty="0" smtClean="0">
                <a:solidFill>
                  <a:srgbClr val="FF0000"/>
                </a:solidFill>
                <a:latin typeface="微软雅黑" pitchFamily="34" charset="-122"/>
                <a:ea typeface="微软雅黑" pitchFamily="34" charset="-122"/>
              </a:rPr>
              <a:t>。</a:t>
            </a: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295939"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29594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29594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295943"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蜡笔森林</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295947" name="TextBox 64"/>
          <p:cNvSpPr txBox="1">
            <a:spLocks noChangeArrowheads="1"/>
          </p:cNvSpPr>
          <p:nvPr/>
        </p:nvSpPr>
        <p:spPr bwMode="auto">
          <a:xfrm>
            <a:off x="4572000" y="447794"/>
            <a:ext cx="4240774"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壁挂安装基础：根据展品公司提供的预埋件及图纸技术文件负责预埋件安装</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295948" name="Picture 3" descr="D:\徐文毓\客户VIP\包头科技馆儿童\炫图展品\yxqqqq [转换].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43954" y="3339010"/>
            <a:ext cx="2443468" cy="2202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10C01395-40EE-421D-8744-CF24CC0825A0}" type="slidenum">
              <a:rPr lang="zh-CN" altLang="en-US"/>
              <a:pPr>
                <a:defRPr/>
              </a:pPr>
              <a:t>108</a:t>
            </a:fld>
            <a:endParaRPr lang="zh-CN" altLang="en-US"/>
          </a:p>
        </p:txBody>
      </p:sp>
    </p:spTree>
    <p:extLst>
      <p:ext uri="{BB962C8B-B14F-4D97-AF65-F5344CB8AC3E}">
        <p14:creationId xmlns:p14="http://schemas.microsoft.com/office/powerpoint/2010/main" val="35932714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Box 57"/>
          <p:cNvSpPr txBox="1">
            <a:spLocks noChangeArrowheads="1"/>
          </p:cNvSpPr>
          <p:nvPr/>
        </p:nvSpPr>
        <p:spPr bwMode="auto">
          <a:xfrm>
            <a:off x="479192" y="447794"/>
            <a:ext cx="4240774" cy="5574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、台面：阻燃板</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钢板喷漆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、台体：阻燃板</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30*30*2.0mm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、其他</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80899"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8090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8090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80903"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80907" name="TextBox 64"/>
          <p:cNvSpPr txBox="1">
            <a:spLocks noChangeArrowheads="1"/>
          </p:cNvSpPr>
          <p:nvPr/>
        </p:nvSpPr>
        <p:spPr bwMode="auto">
          <a:xfrm>
            <a:off x="4572000" y="447793"/>
            <a:ext cx="4240774" cy="2112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、地面可以打胀栓</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80908" name="图片 20" descr="513求救电话.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5837174" y="2806266"/>
            <a:ext cx="1561105" cy="3560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A41BEF21-DA03-4431-8A41-A506D78E068C}" type="slidenum">
              <a:rPr lang="zh-CN" altLang="en-US"/>
              <a:pPr>
                <a:defRPr/>
              </a:pPr>
              <a:t>11</a:t>
            </a:fld>
            <a:endParaRPr lang="zh-CN" altLang="en-US"/>
          </a:p>
        </p:txBody>
      </p:sp>
    </p:spTree>
    <p:extLst>
      <p:ext uri="{BB962C8B-B14F-4D97-AF65-F5344CB8AC3E}">
        <p14:creationId xmlns:p14="http://schemas.microsoft.com/office/powerpoint/2010/main" val="24352558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图片 23" descr="1.jpg"/>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297289"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3"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zh-CN" altLang="en-US" sz="1200" dirty="0">
                <a:solidFill>
                  <a:srgbClr val="009EE0"/>
                </a:solidFill>
                <a:latin typeface="Times New Roman" pitchFamily="18" charset="0"/>
                <a:cs typeface="Times New Roman" pitchFamily="18" charset="0"/>
                <a:sym typeface="微软雅黑" pitchFamily="34" charset="-122"/>
              </a:rPr>
              <a:t>：</a:t>
            </a:r>
            <a:r>
              <a:rPr lang="en-US" altLang="zh-CN" sz="1200" dirty="0">
                <a:solidFill>
                  <a:srgbClr val="009EE0"/>
                </a:solidFill>
                <a:latin typeface="Times New Roman" pitchFamily="18" charset="0"/>
                <a:cs typeface="Times New Roman" pitchFamily="18" charset="0"/>
                <a:sym typeface="微软雅黑" pitchFamily="34" charset="-122"/>
              </a:rPr>
              <a:t> XC01-1-04  </a:t>
            </a:r>
            <a:r>
              <a:rPr lang="zh-CN" altLang="en-US" sz="1200" b="1" dirty="0">
                <a:solidFill>
                  <a:srgbClr val="000000"/>
                </a:solidFill>
                <a:latin typeface="微软雅黑" pitchFamily="34" charset="-122"/>
                <a:ea typeface="微软雅黑" pitchFamily="34" charset="-122"/>
                <a:sym typeface="微软雅黑" pitchFamily="34" charset="-122"/>
              </a:rPr>
              <a:t>谁跳得高？</a:t>
            </a:r>
            <a:endParaRPr lang="zh-CN" altLang="en-US" sz="1200" b="1" dirty="0">
              <a:latin typeface="微软雅黑" pitchFamily="34" charset="-122"/>
              <a:ea typeface="微软雅黑" pitchFamily="34" charset="-122"/>
            </a:endParaRPr>
          </a:p>
        </p:txBody>
      </p:sp>
      <p:sp>
        <p:nvSpPr>
          <p:cNvPr id="81924" name="TextBox 17"/>
          <p:cNvSpPr txBox="1">
            <a:spLocks noChangeArrowheads="1"/>
          </p:cNvSpPr>
          <p:nvPr/>
        </p:nvSpPr>
        <p:spPr bwMode="auto">
          <a:xfrm>
            <a:off x="4789198" y="499628"/>
            <a:ext cx="4022220" cy="8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solidFill>
                  <a:srgbClr val="000000"/>
                </a:solidFill>
                <a:latin typeface="微软雅黑" pitchFamily="34" charset="-122"/>
                <a:ea typeface="微软雅黑" pitchFamily="34" charset="-122"/>
                <a:sym typeface="微软雅黑" pitchFamily="34" charset="-122"/>
              </a:rPr>
              <a:t>在长颈鹿另外一侧设置彩色项圈，儿童可以弹跳摸高。跳蚤跳的高度一般可达它身体的</a:t>
            </a:r>
            <a:r>
              <a:rPr lang="en-US" altLang="zh-CN" sz="1100">
                <a:solidFill>
                  <a:srgbClr val="000000"/>
                </a:solidFill>
                <a:latin typeface="微软雅黑" pitchFamily="34" charset="-122"/>
                <a:ea typeface="微软雅黑" pitchFamily="34" charset="-122"/>
                <a:sym typeface="微软雅黑" pitchFamily="34" charset="-122"/>
              </a:rPr>
              <a:t>400</a:t>
            </a:r>
            <a:r>
              <a:rPr lang="zh-CN" altLang="en-US" sz="1100">
                <a:solidFill>
                  <a:srgbClr val="000000"/>
                </a:solidFill>
                <a:latin typeface="微软雅黑" pitchFamily="34" charset="-122"/>
                <a:ea typeface="微软雅黑" pitchFamily="34" charset="-122"/>
                <a:sym typeface="微软雅黑" pitchFamily="34" charset="-122"/>
              </a:rPr>
              <a:t>倍左右，所以说跳蚤可以称得上是动物界的跳高冠军。儿童和长颈鹿比一比谁跳得高。</a:t>
            </a:r>
            <a:endParaRPr lang="zh-CN" altLang="en-US" sz="1100">
              <a:latin typeface="微软雅黑" pitchFamily="34" charset="-122"/>
              <a:ea typeface="微软雅黑" pitchFamily="34" charset="-122"/>
            </a:endParaRPr>
          </a:p>
        </p:txBody>
      </p:sp>
      <p:sp>
        <p:nvSpPr>
          <p:cNvPr id="81925" name="TextBox 19"/>
          <p:cNvSpPr txBox="1">
            <a:spLocks noChangeArrowheads="1"/>
          </p:cNvSpPr>
          <p:nvPr/>
        </p:nvSpPr>
        <p:spPr bwMode="auto">
          <a:xfrm>
            <a:off x="4798700" y="2788988"/>
            <a:ext cx="4022219" cy="60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展示方式：</a:t>
            </a:r>
            <a:r>
              <a:rPr lang="zh-CN" altLang="en-US" sz="1100" dirty="0">
                <a:solidFill>
                  <a:srgbClr val="000000"/>
                </a:solidFill>
                <a:latin typeface="微软雅黑" pitchFamily="34" charset="-122"/>
                <a:ea typeface="微软雅黑" pitchFamily="34" charset="-122"/>
                <a:sym typeface="微软雅黑" pitchFamily="34" charset="-122"/>
              </a:rPr>
              <a:t>通过弹跳摸高的方式，让儿童触摸摸高仪，测量自己跳起的最高点。</a:t>
            </a:r>
          </a:p>
        </p:txBody>
      </p:sp>
      <p:sp>
        <p:nvSpPr>
          <p:cNvPr id="81926"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81928"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81929"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81930"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81931"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81932" name="TextBox 64"/>
          <p:cNvSpPr txBox="1">
            <a:spLocks noChangeArrowheads="1"/>
          </p:cNvSpPr>
          <p:nvPr/>
        </p:nvSpPr>
        <p:spPr bwMode="auto">
          <a:xfrm>
            <a:off x="4798700" y="1550717"/>
            <a:ext cx="4022219" cy="134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solidFill>
                  <a:srgbClr val="000000"/>
                </a:solidFill>
                <a:latin typeface="微软雅黑" pitchFamily="34" charset="-122"/>
                <a:ea typeface="微软雅黑" pitchFamily="34" charset="-122"/>
                <a:sym typeface="微软雅黑" pitchFamily="34" charset="-122"/>
              </a:rPr>
              <a:t>弹跳力是全身力量、跑动速度、反应速度、身体协调性、柔韧性、灵活性的综合体现。弹跳运动对骨骼、肌肉、肺及血液循环系统都是一种很好的锻炼，从而使孩子长得更高、更壮、更健康。</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buFont typeface="Arial" pitchFamily="34" charset="0"/>
              <a:buNone/>
            </a:pP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81933" name="TextBox 14"/>
          <p:cNvSpPr txBox="1">
            <a:spLocks noChangeArrowheads="1"/>
          </p:cNvSpPr>
          <p:nvPr/>
        </p:nvSpPr>
        <p:spPr bwMode="auto">
          <a:xfrm>
            <a:off x="4755261" y="5567896"/>
            <a:ext cx="3177865"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目标人群：</a:t>
            </a:r>
            <a:r>
              <a:rPr lang="en-US" altLang="zh-CN" sz="1100">
                <a:solidFill>
                  <a:srgbClr val="000000"/>
                </a:solidFill>
                <a:latin typeface="微软雅黑" pitchFamily="34" charset="-122"/>
                <a:ea typeface="微软雅黑" pitchFamily="34" charset="-122"/>
                <a:sym typeface="微软雅黑" pitchFamily="34" charset="-122"/>
              </a:rPr>
              <a:t>3-8</a:t>
            </a:r>
            <a:r>
              <a:rPr lang="zh-CN" altLang="en-US" sz="1100">
                <a:solidFill>
                  <a:srgbClr val="000000"/>
                </a:solidFill>
                <a:latin typeface="微软雅黑" pitchFamily="34" charset="-122"/>
                <a:ea typeface="微软雅黑" pitchFamily="34" charset="-122"/>
                <a:sym typeface="微软雅黑" pitchFamily="34" charset="-122"/>
              </a:rPr>
              <a:t>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参与人数：</a:t>
            </a: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人</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运营人员：无</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    </a:t>
            </a:r>
          </a:p>
        </p:txBody>
      </p:sp>
      <p:sp>
        <p:nvSpPr>
          <p:cNvPr id="81934" name="TextBox 14"/>
          <p:cNvSpPr txBox="1">
            <a:spLocks noChangeArrowheads="1"/>
          </p:cNvSpPr>
          <p:nvPr/>
        </p:nvSpPr>
        <p:spPr bwMode="auto">
          <a:xfrm>
            <a:off x="4768836" y="3565065"/>
            <a:ext cx="3970635" cy="634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r>
              <a:rPr lang="zh-CN" altLang="en-US" sz="1100">
                <a:solidFill>
                  <a:srgbClr val="000000"/>
                </a:solidFill>
                <a:latin typeface="微软雅黑" pitchFamily="34" charset="-122"/>
                <a:ea typeface="微软雅黑" pitchFamily="34" charset="-122"/>
                <a:sym typeface="微软雅黑" pitchFamily="34" charset="-122"/>
              </a:rPr>
              <a:t>儿童奋力跳，用手触摸长颈鹿的彩虹脖子，与长颈鹿比比高，显示器显示儿童的弹跳高度。</a:t>
            </a: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81935"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81939"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81940"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4" name="椭圆 23"/>
          <p:cNvSpPr/>
          <p:nvPr/>
        </p:nvSpPr>
        <p:spPr>
          <a:xfrm>
            <a:off x="338934" y="6172361"/>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81945" name="Picture 2" descr="F:\2014\许昌科技馆5月\7月\展品效果图\谁跳得高\轴测图.ti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63370" y="933022"/>
            <a:ext cx="2233058" cy="4496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灯片编号占位符 30"/>
          <p:cNvSpPr>
            <a:spLocks noGrp="1"/>
          </p:cNvSpPr>
          <p:nvPr>
            <p:ph type="sldNum" sz="quarter" idx="12"/>
          </p:nvPr>
        </p:nvSpPr>
        <p:spPr/>
        <p:txBody>
          <a:bodyPr/>
          <a:lstStyle/>
          <a:p>
            <a:pPr>
              <a:defRPr/>
            </a:pPr>
            <a:fld id="{F1C35916-7B93-42DE-BDBB-539A931D610B}" type="slidenum">
              <a:rPr lang="zh-CN" altLang="en-US"/>
              <a:pPr>
                <a:defRPr/>
              </a:pPr>
              <a:t>12</a:t>
            </a:fld>
            <a:endParaRPr lang="zh-CN" altLang="en-US"/>
          </a:p>
        </p:txBody>
      </p:sp>
      <p:pic>
        <p:nvPicPr>
          <p:cNvPr id="2050"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956596" y="3914059"/>
            <a:ext cx="174987" cy="1126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148010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图片 20"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10921" y="2814905"/>
            <a:ext cx="1003179" cy="2433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47" name="图片 72" descr="513求救电话.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6162" y="1192195"/>
            <a:ext cx="1895045" cy="402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48" name="矩形 22"/>
          <p:cNvSpPr>
            <a:spLocks noChangeArrowheads="1"/>
          </p:cNvSpPr>
          <p:nvPr/>
        </p:nvSpPr>
        <p:spPr bwMode="auto">
          <a:xfrm>
            <a:off x="209052" y="450673"/>
            <a:ext cx="8769335" cy="5910579"/>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56644" tIns="28321" rIns="56644" bIns="28321" anchor="ct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82949"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82950"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82951" name="直接箭头连接符 73"/>
          <p:cNvCxnSpPr>
            <a:cxnSpLocks noChangeShapeType="1"/>
          </p:cNvCxnSpPr>
          <p:nvPr/>
        </p:nvCxnSpPr>
        <p:spPr bwMode="auto">
          <a:xfrm rot="5400000" flipH="1" flipV="1">
            <a:off x="-85777" y="4322468"/>
            <a:ext cx="1527680" cy="135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2952" name="TextBox 74"/>
          <p:cNvSpPr txBox="1">
            <a:spLocks noChangeArrowheads="1"/>
          </p:cNvSpPr>
          <p:nvPr/>
        </p:nvSpPr>
        <p:spPr bwMode="auto">
          <a:xfrm rot="5400000">
            <a:off x="303878" y="4241365"/>
            <a:ext cx="410357"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1490</a:t>
            </a:r>
          </a:p>
        </p:txBody>
      </p:sp>
      <p:grpSp>
        <p:nvGrpSpPr>
          <p:cNvPr id="82953" name="组合 52"/>
          <p:cNvGrpSpPr>
            <a:grpSpLocks/>
          </p:cNvGrpSpPr>
          <p:nvPr/>
        </p:nvGrpSpPr>
        <p:grpSpPr bwMode="auto">
          <a:xfrm>
            <a:off x="4868827" y="3017923"/>
            <a:ext cx="198659" cy="2159773"/>
            <a:chOff x="5620793" y="2660650"/>
            <a:chExt cx="232320" cy="1936750"/>
          </a:xfrm>
        </p:grpSpPr>
        <p:cxnSp>
          <p:nvCxnSpPr>
            <p:cNvPr id="82996" name="直接箭头连接符 75"/>
            <p:cNvCxnSpPr>
              <a:cxnSpLocks noChangeShapeType="1"/>
            </p:cNvCxnSpPr>
            <p:nvPr/>
          </p:nvCxnSpPr>
          <p:spPr bwMode="auto">
            <a:xfrm rot="5400000">
              <a:off x="4883944" y="3628231"/>
              <a:ext cx="1936750" cy="158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2997" name="TextBox 76"/>
            <p:cNvSpPr txBox="1">
              <a:spLocks noChangeArrowheads="1"/>
            </p:cNvSpPr>
            <p:nvPr/>
          </p:nvSpPr>
          <p:spPr bwMode="auto">
            <a:xfrm rot="5400000">
              <a:off x="5553436" y="3541909"/>
              <a:ext cx="332655" cy="19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1650</a:t>
              </a:r>
            </a:p>
          </p:txBody>
        </p:sp>
      </p:grpSp>
      <p:grpSp>
        <p:nvGrpSpPr>
          <p:cNvPr id="82954" name="组合 50"/>
          <p:cNvGrpSpPr>
            <a:grpSpLocks/>
          </p:cNvGrpSpPr>
          <p:nvPr/>
        </p:nvGrpSpPr>
        <p:grpSpPr bwMode="auto">
          <a:xfrm>
            <a:off x="5173365" y="5294322"/>
            <a:ext cx="890508" cy="306110"/>
            <a:chOff x="6038850" y="4695825"/>
            <a:chExt cx="1003300" cy="336171"/>
          </a:xfrm>
        </p:grpSpPr>
        <p:cxnSp>
          <p:nvCxnSpPr>
            <p:cNvPr id="82994" name="直接箭头连接符 80"/>
            <p:cNvCxnSpPr>
              <a:cxnSpLocks noChangeShapeType="1"/>
            </p:cNvCxnSpPr>
            <p:nvPr/>
          </p:nvCxnSpPr>
          <p:spPr bwMode="auto">
            <a:xfrm rot="10800000">
              <a:off x="6038850" y="4695825"/>
              <a:ext cx="1003300" cy="158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2995" name="TextBox 81"/>
            <p:cNvSpPr txBox="1">
              <a:spLocks noChangeArrowheads="1"/>
            </p:cNvSpPr>
            <p:nvPr/>
          </p:nvSpPr>
          <p:spPr bwMode="auto">
            <a:xfrm>
              <a:off x="6392337" y="4710912"/>
              <a:ext cx="301869" cy="321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700</a:t>
              </a:r>
            </a:p>
          </p:txBody>
        </p:sp>
      </p:grpSp>
      <p:pic>
        <p:nvPicPr>
          <p:cNvPr id="82955" name="图片 82" descr="513求救电话.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301396" y="1143241"/>
            <a:ext cx="940736" cy="4155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2956" name="组合 54"/>
          <p:cNvGrpSpPr>
            <a:grpSpLocks/>
          </p:cNvGrpSpPr>
          <p:nvPr/>
        </p:nvGrpSpPr>
        <p:grpSpPr bwMode="auto">
          <a:xfrm>
            <a:off x="3416783" y="5241052"/>
            <a:ext cx="785982" cy="205848"/>
            <a:chOff x="4030665" y="5777708"/>
            <a:chExt cx="884237" cy="227760"/>
          </a:xfrm>
        </p:grpSpPr>
        <p:cxnSp>
          <p:nvCxnSpPr>
            <p:cNvPr id="82992" name="直接箭头连接符 89"/>
            <p:cNvCxnSpPr>
              <a:cxnSpLocks noChangeShapeType="1"/>
            </p:cNvCxnSpPr>
            <p:nvPr/>
          </p:nvCxnSpPr>
          <p:spPr bwMode="auto">
            <a:xfrm rot="10800000" flipV="1">
              <a:off x="4030665" y="5777708"/>
              <a:ext cx="798512"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2993" name="TextBox 90"/>
            <p:cNvSpPr txBox="1">
              <a:spLocks noChangeArrowheads="1"/>
            </p:cNvSpPr>
            <p:nvPr/>
          </p:nvSpPr>
          <p:spPr bwMode="auto">
            <a:xfrm>
              <a:off x="4318002" y="5818189"/>
              <a:ext cx="596900" cy="187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700</a:t>
              </a:r>
            </a:p>
          </p:txBody>
        </p:sp>
      </p:grpSp>
      <p:cxnSp>
        <p:nvCxnSpPr>
          <p:cNvPr id="82957"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82958" name="组合 47"/>
          <p:cNvGrpSpPr>
            <a:grpSpLocks/>
          </p:cNvGrpSpPr>
          <p:nvPr/>
        </p:nvGrpSpPr>
        <p:grpSpPr bwMode="auto">
          <a:xfrm>
            <a:off x="860644" y="5174816"/>
            <a:ext cx="1580109" cy="203019"/>
            <a:chOff x="1239838" y="5705475"/>
            <a:chExt cx="1385887" cy="223838"/>
          </a:xfrm>
        </p:grpSpPr>
        <p:cxnSp>
          <p:nvCxnSpPr>
            <p:cNvPr id="82990" name="直接箭头连接符 89"/>
            <p:cNvCxnSpPr>
              <a:cxnSpLocks noChangeShapeType="1"/>
            </p:cNvCxnSpPr>
            <p:nvPr/>
          </p:nvCxnSpPr>
          <p:spPr bwMode="auto">
            <a:xfrm rot="10800000">
              <a:off x="1239838" y="5705475"/>
              <a:ext cx="1385887" cy="158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2991" name="TextBox 74"/>
            <p:cNvSpPr txBox="1">
              <a:spLocks noChangeArrowheads="1"/>
            </p:cNvSpPr>
            <p:nvPr/>
          </p:nvSpPr>
          <p:spPr bwMode="auto">
            <a:xfrm>
              <a:off x="1797845" y="5743575"/>
              <a:ext cx="296861"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1650</a:t>
              </a:r>
            </a:p>
          </p:txBody>
        </p:sp>
      </p:grpSp>
      <p:cxnSp>
        <p:nvCxnSpPr>
          <p:cNvPr id="82959" name="直接箭头连接符 73"/>
          <p:cNvCxnSpPr>
            <a:cxnSpLocks noChangeShapeType="1"/>
          </p:cNvCxnSpPr>
          <p:nvPr/>
        </p:nvCxnSpPr>
        <p:spPr bwMode="auto">
          <a:xfrm rot="16200000" flipV="1">
            <a:off x="1404023" y="3240380"/>
            <a:ext cx="3854476"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2960" name="TextBox 74"/>
          <p:cNvSpPr txBox="1">
            <a:spLocks noChangeArrowheads="1"/>
          </p:cNvSpPr>
          <p:nvPr/>
        </p:nvSpPr>
        <p:spPr bwMode="auto">
          <a:xfrm rot="5400000">
            <a:off x="2994099" y="3192435"/>
            <a:ext cx="397398"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3700</a:t>
            </a:r>
          </a:p>
        </p:txBody>
      </p:sp>
      <p:cxnSp>
        <p:nvCxnSpPr>
          <p:cNvPr id="82961" name="直接箭头连接符 73"/>
          <p:cNvCxnSpPr>
            <a:cxnSpLocks noChangeShapeType="1"/>
          </p:cNvCxnSpPr>
          <p:nvPr/>
        </p:nvCxnSpPr>
        <p:spPr bwMode="auto">
          <a:xfrm rot="5400000" flipH="1" flipV="1">
            <a:off x="-441625" y="2434867"/>
            <a:ext cx="2246164" cy="2715"/>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2962" name="TextBox 74"/>
          <p:cNvSpPr txBox="1">
            <a:spLocks noChangeArrowheads="1"/>
          </p:cNvSpPr>
          <p:nvPr/>
        </p:nvSpPr>
        <p:spPr bwMode="auto">
          <a:xfrm rot="5400000">
            <a:off x="313380" y="2394040"/>
            <a:ext cx="410356"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2210</a:t>
            </a:r>
          </a:p>
        </p:txBody>
      </p:sp>
      <p:cxnSp>
        <p:nvCxnSpPr>
          <p:cNvPr id="82963" name="直接箭头连接符 73"/>
          <p:cNvCxnSpPr>
            <a:cxnSpLocks noChangeShapeType="1"/>
          </p:cNvCxnSpPr>
          <p:nvPr/>
        </p:nvCxnSpPr>
        <p:spPr bwMode="auto">
          <a:xfrm rot="5400000" flipH="1" flipV="1">
            <a:off x="283405" y="4373541"/>
            <a:ext cx="1268506"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2964" name="TextBox 74"/>
          <p:cNvSpPr txBox="1">
            <a:spLocks noChangeArrowheads="1"/>
          </p:cNvSpPr>
          <p:nvPr/>
        </p:nvSpPr>
        <p:spPr bwMode="auto">
          <a:xfrm rot="5400000">
            <a:off x="597094" y="4241365"/>
            <a:ext cx="410357"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1200</a:t>
            </a:r>
          </a:p>
        </p:txBody>
      </p:sp>
      <p:cxnSp>
        <p:nvCxnSpPr>
          <p:cNvPr id="82965" name="直接箭头连接符 73"/>
          <p:cNvCxnSpPr>
            <a:cxnSpLocks noChangeShapeType="1"/>
          </p:cNvCxnSpPr>
          <p:nvPr/>
        </p:nvCxnSpPr>
        <p:spPr bwMode="auto">
          <a:xfrm rot="5400000" flipH="1" flipV="1">
            <a:off x="1497504" y="4619755"/>
            <a:ext cx="77607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82966" name="直接箭头连接符 73"/>
          <p:cNvCxnSpPr>
            <a:cxnSpLocks noChangeShapeType="1"/>
          </p:cNvCxnSpPr>
          <p:nvPr/>
        </p:nvCxnSpPr>
        <p:spPr bwMode="auto">
          <a:xfrm rot="5400000" flipH="1" flipV="1">
            <a:off x="1642973" y="4516806"/>
            <a:ext cx="981977"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2967" name="TextBox 74"/>
          <p:cNvSpPr txBox="1">
            <a:spLocks noChangeArrowheads="1"/>
          </p:cNvSpPr>
          <p:nvPr/>
        </p:nvSpPr>
        <p:spPr bwMode="auto">
          <a:xfrm rot="5400000">
            <a:off x="1811570" y="4576130"/>
            <a:ext cx="308128"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800</a:t>
            </a:r>
          </a:p>
        </p:txBody>
      </p:sp>
      <p:sp>
        <p:nvSpPr>
          <p:cNvPr id="82968" name="TextBox 74"/>
          <p:cNvSpPr txBox="1">
            <a:spLocks noChangeArrowheads="1"/>
          </p:cNvSpPr>
          <p:nvPr/>
        </p:nvSpPr>
        <p:spPr bwMode="auto">
          <a:xfrm rot="5400000">
            <a:off x="2022450" y="4442944"/>
            <a:ext cx="410357"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1050</a:t>
            </a:r>
          </a:p>
        </p:txBody>
      </p:sp>
      <p:grpSp>
        <p:nvGrpSpPr>
          <p:cNvPr id="82969" name="组合 48"/>
          <p:cNvGrpSpPr>
            <a:grpSpLocks/>
          </p:cNvGrpSpPr>
          <p:nvPr/>
        </p:nvGrpSpPr>
        <p:grpSpPr bwMode="auto">
          <a:xfrm>
            <a:off x="2370164" y="3855915"/>
            <a:ext cx="181012" cy="1151879"/>
            <a:chOff x="2755900" y="4222750"/>
            <a:chExt cx="211683" cy="1298575"/>
          </a:xfrm>
        </p:grpSpPr>
        <p:cxnSp>
          <p:nvCxnSpPr>
            <p:cNvPr id="82988" name="直接箭头连接符 73"/>
            <p:cNvCxnSpPr>
              <a:cxnSpLocks noChangeShapeType="1"/>
            </p:cNvCxnSpPr>
            <p:nvPr/>
          </p:nvCxnSpPr>
          <p:spPr bwMode="auto">
            <a:xfrm rot="5400000" flipH="1" flipV="1">
              <a:off x="2106612" y="4872038"/>
              <a:ext cx="12985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2989" name="TextBox 74"/>
            <p:cNvSpPr txBox="1">
              <a:spLocks noChangeArrowheads="1"/>
            </p:cNvSpPr>
            <p:nvPr/>
          </p:nvSpPr>
          <p:spPr bwMode="auto">
            <a:xfrm rot="5400000">
              <a:off x="2642394" y="4756399"/>
              <a:ext cx="452437" cy="19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1210</a:t>
              </a:r>
            </a:p>
          </p:txBody>
        </p:sp>
      </p:grpSp>
      <p:grpSp>
        <p:nvGrpSpPr>
          <p:cNvPr id="82970" name="组合 55"/>
          <p:cNvGrpSpPr>
            <a:grpSpLocks/>
          </p:cNvGrpSpPr>
          <p:nvPr/>
        </p:nvGrpSpPr>
        <p:grpSpPr bwMode="auto">
          <a:xfrm>
            <a:off x="4206842" y="5000596"/>
            <a:ext cx="206804" cy="316767"/>
            <a:chOff x="4919665" y="5431917"/>
            <a:chExt cx="241846" cy="452437"/>
          </a:xfrm>
        </p:grpSpPr>
        <p:cxnSp>
          <p:nvCxnSpPr>
            <p:cNvPr id="82986" name="直接箭头连接符 73"/>
            <p:cNvCxnSpPr>
              <a:cxnSpLocks noChangeShapeType="1"/>
            </p:cNvCxnSpPr>
            <p:nvPr/>
          </p:nvCxnSpPr>
          <p:spPr bwMode="auto">
            <a:xfrm rot="5400000" flipH="1" flipV="1">
              <a:off x="4831558" y="5628482"/>
              <a:ext cx="176213"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2987" name="TextBox 74"/>
            <p:cNvSpPr txBox="1">
              <a:spLocks noChangeArrowheads="1"/>
            </p:cNvSpPr>
            <p:nvPr/>
          </p:nvSpPr>
          <p:spPr bwMode="auto">
            <a:xfrm rot="5400000">
              <a:off x="4836321" y="5559165"/>
              <a:ext cx="452437" cy="197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100</a:t>
              </a:r>
            </a:p>
          </p:txBody>
        </p:sp>
      </p:grpSp>
      <p:grpSp>
        <p:nvGrpSpPr>
          <p:cNvPr id="82971" name="组合 51"/>
          <p:cNvGrpSpPr>
            <a:grpSpLocks/>
          </p:cNvGrpSpPr>
          <p:nvPr/>
        </p:nvGrpSpPr>
        <p:grpSpPr bwMode="auto">
          <a:xfrm>
            <a:off x="5337836" y="3343329"/>
            <a:ext cx="180334" cy="515466"/>
            <a:chOff x="6242298" y="2701925"/>
            <a:chExt cx="210890" cy="627063"/>
          </a:xfrm>
        </p:grpSpPr>
        <p:cxnSp>
          <p:nvCxnSpPr>
            <p:cNvPr id="82984" name="直接箭头连接符 75"/>
            <p:cNvCxnSpPr>
              <a:cxnSpLocks noChangeShapeType="1"/>
            </p:cNvCxnSpPr>
            <p:nvPr/>
          </p:nvCxnSpPr>
          <p:spPr bwMode="auto">
            <a:xfrm rot="16200000" flipH="1">
              <a:off x="6139656" y="3015457"/>
              <a:ext cx="627063"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2985" name="TextBox 76"/>
            <p:cNvSpPr txBox="1">
              <a:spLocks noChangeArrowheads="1"/>
            </p:cNvSpPr>
            <p:nvPr/>
          </p:nvSpPr>
          <p:spPr bwMode="auto">
            <a:xfrm rot="5400000">
              <a:off x="6156524" y="2911526"/>
              <a:ext cx="369489" cy="19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400</a:t>
              </a:r>
            </a:p>
          </p:txBody>
        </p:sp>
      </p:grpSp>
      <p:grpSp>
        <p:nvGrpSpPr>
          <p:cNvPr id="82972" name="组合 53"/>
          <p:cNvGrpSpPr>
            <a:grpSpLocks/>
          </p:cNvGrpSpPr>
          <p:nvPr/>
        </p:nvGrpSpPr>
        <p:grpSpPr bwMode="auto">
          <a:xfrm>
            <a:off x="5343262" y="3857356"/>
            <a:ext cx="174903" cy="1066927"/>
            <a:chOff x="6248649" y="3328988"/>
            <a:chExt cx="204539" cy="1260475"/>
          </a:xfrm>
        </p:grpSpPr>
        <p:cxnSp>
          <p:nvCxnSpPr>
            <p:cNvPr id="82982" name="直接箭头连接符 75"/>
            <p:cNvCxnSpPr>
              <a:cxnSpLocks noChangeShapeType="1"/>
            </p:cNvCxnSpPr>
            <p:nvPr/>
          </p:nvCxnSpPr>
          <p:spPr bwMode="auto">
            <a:xfrm rot="16200000" flipH="1">
              <a:off x="5822950" y="3959226"/>
              <a:ext cx="12604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2983" name="TextBox 76"/>
            <p:cNvSpPr txBox="1">
              <a:spLocks noChangeArrowheads="1"/>
            </p:cNvSpPr>
            <p:nvPr/>
          </p:nvSpPr>
          <p:spPr bwMode="auto">
            <a:xfrm rot="5400000">
              <a:off x="6049170" y="3955505"/>
              <a:ext cx="596900" cy="19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800</a:t>
              </a:r>
            </a:p>
          </p:txBody>
        </p:sp>
      </p:grpSp>
      <p:cxnSp>
        <p:nvCxnSpPr>
          <p:cNvPr id="82973" name="直接箭头连接符 89"/>
          <p:cNvCxnSpPr>
            <a:cxnSpLocks noChangeShapeType="1"/>
          </p:cNvCxnSpPr>
          <p:nvPr/>
        </p:nvCxnSpPr>
        <p:spPr bwMode="auto">
          <a:xfrm rot="10800000" flipV="1">
            <a:off x="5887400" y="2820664"/>
            <a:ext cx="18326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2974" name="TextBox 81"/>
          <p:cNvSpPr txBox="1">
            <a:spLocks noChangeArrowheads="1"/>
          </p:cNvSpPr>
          <p:nvPr/>
        </p:nvSpPr>
        <p:spPr bwMode="auto">
          <a:xfrm>
            <a:off x="5864323" y="2604687"/>
            <a:ext cx="255207" cy="286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100</a:t>
            </a:r>
          </a:p>
        </p:txBody>
      </p:sp>
      <p:sp>
        <p:nvSpPr>
          <p:cNvPr id="82975" name="TextBox 100"/>
          <p:cNvSpPr txBox="1">
            <a:spLocks noChangeArrowheads="1"/>
          </p:cNvSpPr>
          <p:nvPr/>
        </p:nvSpPr>
        <p:spPr bwMode="auto">
          <a:xfrm>
            <a:off x="7542171" y="4925723"/>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82976" name="TextBox 100"/>
          <p:cNvSpPr txBox="1">
            <a:spLocks noChangeArrowheads="1"/>
          </p:cNvSpPr>
          <p:nvPr/>
        </p:nvSpPr>
        <p:spPr bwMode="auto">
          <a:xfrm>
            <a:off x="1373772" y="5717640"/>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82977" name="TextBox 100"/>
          <p:cNvSpPr txBox="1">
            <a:spLocks noChangeArrowheads="1"/>
          </p:cNvSpPr>
          <p:nvPr/>
        </p:nvSpPr>
        <p:spPr bwMode="auto">
          <a:xfrm>
            <a:off x="5343050" y="5717640"/>
            <a:ext cx="511771" cy="209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sp>
        <p:nvSpPr>
          <p:cNvPr id="82978" name="TextBox 100"/>
          <p:cNvSpPr txBox="1">
            <a:spLocks noChangeArrowheads="1"/>
          </p:cNvSpPr>
          <p:nvPr/>
        </p:nvSpPr>
        <p:spPr bwMode="auto">
          <a:xfrm>
            <a:off x="3427644" y="5717640"/>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cxnSp>
        <p:nvCxnSpPr>
          <p:cNvPr id="82979"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pic>
        <p:nvPicPr>
          <p:cNvPr id="82980" name="图片 20" descr="513求救电话.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6871575" y="731444"/>
            <a:ext cx="1779660" cy="4058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灯片编号占位符 56"/>
          <p:cNvSpPr>
            <a:spLocks noGrp="1"/>
          </p:cNvSpPr>
          <p:nvPr>
            <p:ph type="sldNum" sz="quarter" idx="12"/>
          </p:nvPr>
        </p:nvSpPr>
        <p:spPr/>
        <p:txBody>
          <a:bodyPr/>
          <a:lstStyle/>
          <a:p>
            <a:pPr>
              <a:defRPr/>
            </a:pPr>
            <a:fld id="{21D8F299-17B4-475D-A6AB-303F6EA4AC3D}" type="slidenum">
              <a:rPr lang="zh-CN" altLang="en-US"/>
              <a:pPr>
                <a:defRPr/>
              </a:pPr>
              <a:t>13</a:t>
            </a:fld>
            <a:endParaRPr lang="zh-CN" altLang="en-US"/>
          </a:p>
        </p:txBody>
      </p:sp>
    </p:spTree>
    <p:extLst>
      <p:ext uri="{BB962C8B-B14F-4D97-AF65-F5344CB8AC3E}">
        <p14:creationId xmlns:p14="http://schemas.microsoft.com/office/powerpoint/2010/main" val="19913123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Box 45"/>
          <p:cNvSpPr txBox="1">
            <a:spLocks noChangeArrowheads="1"/>
          </p:cNvSpPr>
          <p:nvPr/>
        </p:nvSpPr>
        <p:spPr bwMode="auto">
          <a:xfrm>
            <a:off x="496838"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83971" name="TextBox 47"/>
          <p:cNvSpPr txBox="1">
            <a:spLocks noChangeArrowheads="1"/>
          </p:cNvSpPr>
          <p:nvPr/>
        </p:nvSpPr>
        <p:spPr bwMode="auto">
          <a:xfrm>
            <a:off x="513128" y="1902041"/>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83972"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83974"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83975"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83976"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83980" name="TextBox 33"/>
          <p:cNvSpPr txBox="1">
            <a:spLocks noChangeArrowheads="1"/>
          </p:cNvSpPr>
          <p:nvPr/>
        </p:nvSpPr>
        <p:spPr bwMode="auto">
          <a:xfrm>
            <a:off x="514486" y="2086342"/>
            <a:ext cx="8577930" cy="1580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每月测试一次展品内部自带漏电保护器是否动作正常；</a:t>
            </a:r>
            <a:endParaRPr lang="zh-CN" altLang="en-US"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5</a:t>
            </a:r>
            <a:r>
              <a:rPr lang="zh-CN" altLang="en-US" sz="1100">
                <a:solidFill>
                  <a:srgbClr val="000000"/>
                </a:solidFill>
                <a:latin typeface="微软雅黑" pitchFamily="34" charset="-122"/>
                <a:ea typeface="微软雅黑" pitchFamily="34" charset="-122"/>
                <a:sym typeface="微软雅黑" pitchFamily="34" charset="-122"/>
              </a:rPr>
              <a:t>、防止观众（小朋友）用重物敲击展品；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6</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83981" name="TextBox 34"/>
          <p:cNvSpPr txBox="1">
            <a:spLocks noChangeArrowheads="1"/>
          </p:cNvSpPr>
          <p:nvPr/>
        </p:nvSpPr>
        <p:spPr bwMode="auto">
          <a:xfrm>
            <a:off x="496838" y="3624100"/>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83982" name="TextBox 35"/>
          <p:cNvSpPr txBox="1">
            <a:spLocks noChangeArrowheads="1"/>
          </p:cNvSpPr>
          <p:nvPr/>
        </p:nvSpPr>
        <p:spPr bwMode="auto">
          <a:xfrm>
            <a:off x="521273" y="3837197"/>
            <a:ext cx="8504626" cy="1064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、片区内配备 </a:t>
            </a:r>
            <a:r>
              <a:rPr lang="en-US" altLang="zh-CN" sz="1100">
                <a:latin typeface="微软雅黑" pitchFamily="34" charset="-122"/>
                <a:ea typeface="微软雅黑" pitchFamily="34" charset="-122"/>
              </a:rPr>
              <a:t>1 </a:t>
            </a:r>
            <a:r>
              <a:rPr lang="zh-CN" altLang="en-US" sz="1100">
                <a:latin typeface="微软雅黑" pitchFamily="34" charset="-122"/>
                <a:ea typeface="微软雅黑" pitchFamily="34" charset="-122"/>
              </a:rPr>
              <a:t>名操作人员，指导观众参与，并负责管理和看护展品。</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83983" name="TextBox 15"/>
          <p:cNvSpPr txBox="1">
            <a:spLocks noChangeArrowheads="1"/>
          </p:cNvSpPr>
          <p:nvPr/>
        </p:nvSpPr>
        <p:spPr bwMode="auto">
          <a:xfrm>
            <a:off x="518559" y="4587359"/>
            <a:ext cx="8625442"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、用电需求：有，</a:t>
            </a:r>
            <a:r>
              <a:rPr lang="en-US" altLang="zh-CN" sz="1100">
                <a:latin typeface="微软雅黑" pitchFamily="34" charset="-122"/>
                <a:ea typeface="微软雅黑" pitchFamily="34" charset="-122"/>
              </a:rPr>
              <a:t>220V,0.5KW</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83984" name="TextBox 16"/>
          <p:cNvSpPr txBox="1">
            <a:spLocks noChangeArrowheads="1"/>
          </p:cNvSpPr>
          <p:nvPr/>
        </p:nvSpPr>
        <p:spPr bwMode="auto">
          <a:xfrm>
            <a:off x="514486" y="642172"/>
            <a:ext cx="8577930" cy="156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、首先满足展项的安全性与功能性；</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、应保证展项的牢固性和可靠性；</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、应确保展项造型的美观性，应与原设计保持一致；</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r>
              <a:rPr lang="zh-CN" altLang="en-US" sz="1100">
                <a:latin typeface="微软雅黑" pitchFamily="34" charset="-122"/>
                <a:ea typeface="微软雅黑" pitchFamily="34" charset="-122"/>
              </a:rPr>
              <a:t>；</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24DCEAF1-5915-45A0-9F65-63F9B3C7BFE9}" type="slidenum">
              <a:rPr lang="zh-CN" altLang="en-US"/>
              <a:pPr>
                <a:defRPr/>
              </a:pPr>
              <a:t>14</a:t>
            </a:fld>
            <a:endParaRPr lang="zh-CN" altLang="en-US"/>
          </a:p>
        </p:txBody>
      </p:sp>
    </p:spTree>
    <p:extLst>
      <p:ext uri="{BB962C8B-B14F-4D97-AF65-F5344CB8AC3E}">
        <p14:creationId xmlns:p14="http://schemas.microsoft.com/office/powerpoint/2010/main" val="8698156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Box 57"/>
          <p:cNvSpPr txBox="1">
            <a:spLocks noChangeArrowheads="1"/>
          </p:cNvSpPr>
          <p:nvPr/>
        </p:nvSpPr>
        <p:spPr bwMode="auto">
          <a:xfrm>
            <a:off x="479192" y="447793"/>
            <a:ext cx="4240774" cy="5828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、台面：阻燃板</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钢板喷漆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、台体：阻燃板</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30*30*2.0mm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、设备：电子测量仪</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、其他</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84995"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84997"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84998"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84999"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85003" name="TextBox 64"/>
          <p:cNvSpPr txBox="1">
            <a:spLocks noChangeArrowheads="1"/>
          </p:cNvSpPr>
          <p:nvPr/>
        </p:nvSpPr>
        <p:spPr bwMode="auto">
          <a:xfrm>
            <a:off x="4572000" y="447793"/>
            <a:ext cx="4240774" cy="2112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、地面可以打胀栓</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85004" name="Picture 2" descr="F:\2014\许昌科技馆5月\7月\展品效果图\谁跳得高\轴测图.ti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748937" y="3219502"/>
            <a:ext cx="1540742" cy="3101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90CDD854-4433-4DC6-9B7A-E339E9F0A6BD}" type="slidenum">
              <a:rPr lang="zh-CN" altLang="en-US"/>
              <a:pPr>
                <a:defRPr/>
              </a:pPr>
              <a:t>15</a:t>
            </a:fld>
            <a:endParaRPr lang="zh-CN" altLang="en-US" dirty="0"/>
          </a:p>
        </p:txBody>
      </p:sp>
      <p:pic>
        <p:nvPicPr>
          <p:cNvPr id="1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548558" y="5259801"/>
            <a:ext cx="174987" cy="1126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585189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图片 23" descr="1.jpg"/>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297289"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19"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zh-CN" altLang="en-US" sz="1200" dirty="0">
                <a:solidFill>
                  <a:srgbClr val="009EE0"/>
                </a:solidFill>
                <a:latin typeface="Times New Roman" pitchFamily="18" charset="0"/>
                <a:cs typeface="Times New Roman" pitchFamily="18" charset="0"/>
                <a:sym typeface="微软雅黑" pitchFamily="34" charset="-122"/>
              </a:rPr>
              <a:t>：</a:t>
            </a:r>
            <a:r>
              <a:rPr lang="en-US" altLang="zh-CN" sz="1200" dirty="0">
                <a:solidFill>
                  <a:srgbClr val="009EE0"/>
                </a:solidFill>
                <a:latin typeface="Times New Roman" pitchFamily="18" charset="0"/>
                <a:cs typeface="Times New Roman" pitchFamily="18" charset="0"/>
                <a:sym typeface="微软雅黑" pitchFamily="34" charset="-122"/>
              </a:rPr>
              <a:t> XC01-1-05</a:t>
            </a:r>
            <a:r>
              <a:rPr lang="zh-CN" altLang="en-US" sz="1200" b="1" dirty="0">
                <a:solidFill>
                  <a:srgbClr val="000000"/>
                </a:solidFill>
                <a:latin typeface="微软雅黑" pitchFamily="34" charset="-122"/>
                <a:ea typeface="微软雅黑" pitchFamily="34" charset="-122"/>
                <a:cs typeface="Times New Roman" pitchFamily="18" charset="0"/>
                <a:sym typeface="微软雅黑" pitchFamily="34" charset="-122"/>
              </a:rPr>
              <a:t>  我是大明星</a:t>
            </a:r>
            <a:endParaRPr lang="zh-CN" altLang="en-US" sz="1200" b="1" dirty="0">
              <a:latin typeface="微软雅黑" pitchFamily="34" charset="-122"/>
              <a:ea typeface="微软雅黑" pitchFamily="34" charset="-122"/>
            </a:endParaRPr>
          </a:p>
        </p:txBody>
      </p:sp>
      <p:sp>
        <p:nvSpPr>
          <p:cNvPr id="86020" name="TextBox 17"/>
          <p:cNvSpPr txBox="1">
            <a:spLocks noChangeArrowheads="1"/>
          </p:cNvSpPr>
          <p:nvPr/>
        </p:nvSpPr>
        <p:spPr bwMode="auto">
          <a:xfrm>
            <a:off x="4789198" y="499628"/>
            <a:ext cx="4022220" cy="11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每个孩子都有个明星梦。想不想变身机器人、花仙子、海底的美人鱼、白雪公主？我是大明星可以帮</a:t>
            </a:r>
            <a:r>
              <a:rPr lang="zh-CN" altLang="en-US" sz="1100">
                <a:solidFill>
                  <a:srgbClr val="000000"/>
                </a:solidFill>
                <a:latin typeface="微软雅黑" pitchFamily="34" charset="-122"/>
                <a:ea typeface="微软雅黑" pitchFamily="34" charset="-122"/>
                <a:sym typeface="微软雅黑" pitchFamily="34" charset="-122"/>
              </a:rPr>
              <a:t>你实现这个梦想。运用新科技</a:t>
            </a:r>
            <a:r>
              <a:rPr lang="en-US" altLang="zh-CN" sz="1100">
                <a:solidFill>
                  <a:srgbClr val="000000"/>
                </a:solidFill>
                <a:latin typeface="微软雅黑" pitchFamily="34" charset="-122"/>
                <a:ea typeface="微软雅黑" pitchFamily="34" charset="-122"/>
                <a:sym typeface="微软雅黑" pitchFamily="34" charset="-122"/>
              </a:rPr>
              <a:t>CG</a:t>
            </a:r>
            <a:r>
              <a:rPr lang="zh-CN" altLang="en-US" sz="1100">
                <a:solidFill>
                  <a:srgbClr val="000000"/>
                </a:solidFill>
                <a:latin typeface="微软雅黑" pitchFamily="34" charset="-122"/>
                <a:ea typeface="微软雅黑" pitchFamily="34" charset="-122"/>
                <a:sym typeface="微软雅黑" pitchFamily="34" charset="-122"/>
              </a:rPr>
              <a:t>动画合成技术，来制作属于自己的动画片，制作微电影，还可以现场通过邮件发回家收藏。</a:t>
            </a:r>
            <a:endParaRPr lang="zh-CN" altLang="en-US" sz="1100">
              <a:latin typeface="微软雅黑" pitchFamily="34" charset="-122"/>
              <a:ea typeface="微软雅黑" pitchFamily="34" charset="-122"/>
            </a:endParaRPr>
          </a:p>
        </p:txBody>
      </p:sp>
      <p:sp>
        <p:nvSpPr>
          <p:cNvPr id="86021" name="TextBox 19"/>
          <p:cNvSpPr txBox="1">
            <a:spLocks noChangeArrowheads="1"/>
          </p:cNvSpPr>
          <p:nvPr/>
        </p:nvSpPr>
        <p:spPr bwMode="auto">
          <a:xfrm>
            <a:off x="4789198" y="3040018"/>
            <a:ext cx="4022220" cy="60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展示方式：</a:t>
            </a:r>
            <a:r>
              <a:rPr lang="zh-CN" altLang="en-US" sz="1100" dirty="0">
                <a:latin typeface="微软雅黑" pitchFamily="34" charset="-122"/>
                <a:ea typeface="微软雅黑" pitchFamily="34" charset="-122"/>
              </a:rPr>
              <a:t>展项由两部分组成，儿童在第一部分根据屏幕提示摆造型，在第二部分将自己的动作与背景合成。</a:t>
            </a:r>
          </a:p>
        </p:txBody>
      </p:sp>
      <p:sp>
        <p:nvSpPr>
          <p:cNvPr id="86022"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86024"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86025"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86026"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86027"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86028" name="TextBox 64"/>
          <p:cNvSpPr txBox="1">
            <a:spLocks noChangeArrowheads="1"/>
          </p:cNvSpPr>
          <p:nvPr/>
        </p:nvSpPr>
        <p:spPr bwMode="auto">
          <a:xfrm>
            <a:off x="4786483" y="1593913"/>
            <a:ext cx="4022220" cy="2111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首先是通过捕捉设备（感应器）对儿童的影像进行捕捉拍摄，然后经过影像分析系统分析，从而产生被捕捉物体的动作，再运用</a:t>
            </a:r>
            <a:r>
              <a:rPr lang="en-US" altLang="zh-CN" sz="1100">
                <a:latin typeface="微软雅黑" pitchFamily="34" charset="-122"/>
                <a:ea typeface="微软雅黑" pitchFamily="34" charset="-122"/>
              </a:rPr>
              <a:t>CG</a:t>
            </a:r>
            <a:r>
              <a:rPr lang="zh-CN" altLang="en-US" sz="1100">
                <a:latin typeface="微软雅黑" pitchFamily="34" charset="-122"/>
                <a:ea typeface="微软雅黑" pitchFamily="34" charset="-122"/>
              </a:rPr>
              <a:t>动画合成技术进行合成，它集合了丰富的效果，高清晰的视屏以及多种图形的运用，能轻易捕获儿童的好奇心，有趣的互动体验，调动儿童的参与积极性，方便聚拢人气。</a:t>
            </a:r>
            <a:endParaRPr lang="en-US" altLang="zh-CN" sz="1100">
              <a:latin typeface="微软雅黑" pitchFamily="34" charset="-122"/>
              <a:ea typeface="微软雅黑" pitchFamily="34" charset="-122"/>
            </a:endParaRPr>
          </a:p>
          <a:p>
            <a:pPr eaLnBrk="1" hangingPunct="1">
              <a:lnSpc>
                <a:spcPct val="150000"/>
              </a:lnSpc>
            </a:pPr>
            <a:endParaRPr lang="en-US" altLang="zh-CN" sz="1100">
              <a:latin typeface="微软雅黑" pitchFamily="34" charset="-122"/>
              <a:ea typeface="微软雅黑" pitchFamily="34" charset="-122"/>
            </a:endParaRPr>
          </a:p>
          <a:p>
            <a:pPr eaLnBrk="1" hangingPunct="1">
              <a:lnSpc>
                <a:spcPct val="150000"/>
              </a:lnSpc>
              <a:buFont typeface="Arial" pitchFamily="34" charset="0"/>
              <a:buNone/>
            </a:pPr>
            <a:endParaRPr lang="en-US" altLang="zh-CN" sz="1100">
              <a:latin typeface="微软雅黑" pitchFamily="34" charset="-122"/>
              <a:ea typeface="微软雅黑" pitchFamily="34" charset="-122"/>
              <a:sym typeface="微软雅黑" pitchFamily="34" charset="-122"/>
            </a:endParaRPr>
          </a:p>
        </p:txBody>
      </p:sp>
      <p:sp>
        <p:nvSpPr>
          <p:cNvPr id="86029" name="TextBox 14"/>
          <p:cNvSpPr txBox="1">
            <a:spLocks noChangeArrowheads="1"/>
          </p:cNvSpPr>
          <p:nvPr/>
        </p:nvSpPr>
        <p:spPr bwMode="auto">
          <a:xfrm>
            <a:off x="4755261" y="5567896"/>
            <a:ext cx="3177865" cy="101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1-2</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r>
              <a:rPr lang="zh-CN" altLang="en-US" sz="1100">
                <a:latin typeface="微软雅黑" pitchFamily="34" charset="-122"/>
                <a:ea typeface="微软雅黑" pitchFamily="34" charset="-122"/>
              </a:rPr>
              <a:t>    </a:t>
            </a:r>
          </a:p>
        </p:txBody>
      </p:sp>
      <p:sp>
        <p:nvSpPr>
          <p:cNvPr id="86030" name="TextBox 14"/>
          <p:cNvSpPr txBox="1">
            <a:spLocks noChangeArrowheads="1"/>
          </p:cNvSpPr>
          <p:nvPr/>
        </p:nvSpPr>
        <p:spPr bwMode="auto">
          <a:xfrm>
            <a:off x="4766120" y="3557867"/>
            <a:ext cx="4054799" cy="1888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endParaRPr lang="en-US" altLang="zh-CN" sz="1200" b="1">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sym typeface="微软雅黑" pitchFamily="34" charset="-122"/>
              </a:rPr>
              <a:t>1</a:t>
            </a:r>
            <a:r>
              <a:rPr lang="zh-CN" altLang="en-US" sz="1100">
                <a:latin typeface="微软雅黑" pitchFamily="34" charset="-122"/>
                <a:ea typeface="微软雅黑" pitchFamily="34" charset="-122"/>
                <a:sym typeface="微软雅黑" pitchFamily="34" charset="-122"/>
              </a:rPr>
              <a:t>、参与者换上挑选的服装，面对屏幕，根据屏幕提示做动作；</a:t>
            </a:r>
            <a:endParaRPr lang="en-US" altLang="zh-CN" sz="1100">
              <a:latin typeface="微软雅黑" pitchFamily="34" charset="-122"/>
              <a:ea typeface="微软雅黑" pitchFamily="34" charset="-122"/>
              <a:sym typeface="微软雅黑" pitchFamily="34" charset="-122"/>
            </a:endParaRPr>
          </a:p>
          <a:p>
            <a:pPr eaLnBrk="1" hangingPunct="1">
              <a:lnSpc>
                <a:spcPct val="150000"/>
              </a:lnSpc>
            </a:pPr>
            <a:r>
              <a:rPr lang="en-US" altLang="zh-CN" sz="1100">
                <a:latin typeface="微软雅黑" pitchFamily="34" charset="-122"/>
                <a:ea typeface="微软雅黑" pitchFamily="34" charset="-122"/>
                <a:sym typeface="微软雅黑" pitchFamily="34" charset="-122"/>
              </a:rPr>
              <a:t>2</a:t>
            </a:r>
            <a:r>
              <a:rPr lang="zh-CN" altLang="en-US" sz="1100">
                <a:latin typeface="微软雅黑" pitchFamily="34" charset="-122"/>
                <a:ea typeface="微软雅黑" pitchFamily="34" charset="-122"/>
                <a:sym typeface="微软雅黑" pitchFamily="34" charset="-122"/>
              </a:rPr>
              <a:t>、动作完成后机器自动打印</a:t>
            </a:r>
            <a:r>
              <a:rPr lang="en-US" altLang="zh-CN" sz="1100">
                <a:latin typeface="微软雅黑" pitchFamily="34" charset="-122"/>
                <a:ea typeface="微软雅黑" pitchFamily="34" charset="-122"/>
                <a:sym typeface="微软雅黑" pitchFamily="34" charset="-122"/>
              </a:rPr>
              <a:t>ID</a:t>
            </a:r>
            <a:r>
              <a:rPr lang="zh-CN" altLang="en-US" sz="1100">
                <a:latin typeface="微软雅黑" pitchFamily="34" charset="-122"/>
                <a:ea typeface="微软雅黑" pitchFamily="34" charset="-122"/>
                <a:sym typeface="微软雅黑" pitchFamily="34" charset="-122"/>
              </a:rPr>
              <a:t>号码；</a:t>
            </a:r>
            <a:endParaRPr lang="en-US" altLang="zh-CN" sz="1100">
              <a:latin typeface="微软雅黑" pitchFamily="34" charset="-122"/>
              <a:ea typeface="微软雅黑" pitchFamily="34" charset="-122"/>
              <a:sym typeface="微软雅黑" pitchFamily="34" charset="-122"/>
            </a:endParaRPr>
          </a:p>
          <a:p>
            <a:pPr eaLnBrk="1" hangingPunct="1">
              <a:lnSpc>
                <a:spcPct val="150000"/>
              </a:lnSpc>
            </a:pPr>
            <a:r>
              <a:rPr lang="en-US" altLang="zh-CN" sz="1100">
                <a:latin typeface="微软雅黑" pitchFamily="34" charset="-122"/>
                <a:ea typeface="微软雅黑" pitchFamily="34" charset="-122"/>
                <a:sym typeface="微软雅黑" pitchFamily="34" charset="-122"/>
              </a:rPr>
              <a:t>3</a:t>
            </a:r>
            <a:r>
              <a:rPr lang="zh-CN" altLang="en-US" sz="1100">
                <a:latin typeface="微软雅黑" pitchFamily="34" charset="-122"/>
                <a:ea typeface="微软雅黑" pitchFamily="34" charset="-122"/>
                <a:sym typeface="微软雅黑" pitchFamily="34" charset="-122"/>
              </a:rPr>
              <a:t>、在动作室外设置微电影编辑区，设置两台显示器供参与者编辑；</a:t>
            </a:r>
          </a:p>
          <a:p>
            <a:pPr eaLnBrk="1" hangingPunct="1">
              <a:lnSpc>
                <a:spcPct val="150000"/>
              </a:lnSpc>
            </a:pPr>
            <a:r>
              <a:rPr lang="en-US" altLang="zh-CN" sz="1100">
                <a:latin typeface="微软雅黑" pitchFamily="34" charset="-122"/>
                <a:ea typeface="微软雅黑" pitchFamily="34" charset="-122"/>
                <a:sym typeface="微软雅黑" pitchFamily="34" charset="-122"/>
              </a:rPr>
              <a:t>4</a:t>
            </a:r>
            <a:r>
              <a:rPr lang="zh-CN" altLang="en-US" sz="1100">
                <a:latin typeface="微软雅黑" pitchFamily="34" charset="-122"/>
                <a:ea typeface="微软雅黑" pitchFamily="34" charset="-122"/>
                <a:sym typeface="微软雅黑" pitchFamily="34" charset="-122"/>
              </a:rPr>
              <a:t>、用手触控显示器根据提示编辑动作和背景视频合成微电影；</a:t>
            </a:r>
            <a:endParaRPr lang="en-US" altLang="zh-CN" sz="1100">
              <a:latin typeface="微软雅黑" pitchFamily="34" charset="-122"/>
              <a:ea typeface="微软雅黑" pitchFamily="34" charset="-122"/>
              <a:sym typeface="微软雅黑" pitchFamily="34" charset="-122"/>
            </a:endParaRPr>
          </a:p>
          <a:p>
            <a:pPr eaLnBrk="1" hangingPunct="1">
              <a:lnSpc>
                <a:spcPct val="150000"/>
              </a:lnSpc>
            </a:pPr>
            <a:r>
              <a:rPr lang="en-US" altLang="zh-CN" sz="1100">
                <a:latin typeface="微软雅黑" pitchFamily="34" charset="-122"/>
                <a:ea typeface="微软雅黑" pitchFamily="34" charset="-122"/>
                <a:sym typeface="微软雅黑" pitchFamily="34" charset="-122"/>
              </a:rPr>
              <a:t>5</a:t>
            </a:r>
            <a:r>
              <a:rPr lang="zh-CN" altLang="en-US" sz="1100">
                <a:latin typeface="微软雅黑" pitchFamily="34" charset="-122"/>
                <a:ea typeface="微软雅黑" pitchFamily="34" charset="-122"/>
                <a:sym typeface="微软雅黑" pitchFamily="34" charset="-122"/>
              </a:rPr>
              <a:t>、合成完毕可现场回放，也可以上传网络回家观看并下载收藏。</a:t>
            </a:r>
            <a:endParaRPr lang="zh-CN" altLang="en-US" sz="1100">
              <a:latin typeface="微软雅黑" pitchFamily="34" charset="-122"/>
              <a:ea typeface="微软雅黑" pitchFamily="34" charset="-122"/>
            </a:endParaRPr>
          </a:p>
        </p:txBody>
      </p:sp>
      <p:sp>
        <p:nvSpPr>
          <p:cNvPr id="86031"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86035"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86036"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4" name="椭圆 23"/>
          <p:cNvSpPr/>
          <p:nvPr/>
        </p:nvSpPr>
        <p:spPr>
          <a:xfrm>
            <a:off x="353324" y="5893571"/>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86041" name="Picture 2" descr="C:\Users\Administrator\AppData\Roaming\Tencent\Users\128969088\QQ\WinTemp\RichOle\AF[S_7[QVCM1KIG%$W518ZB.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37588" y="4829253"/>
            <a:ext cx="1176937" cy="17393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86042" name="图片 20" descr="513求救电话.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51138" y="1431210"/>
            <a:ext cx="3943486" cy="313743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1" name="灯片编号占位符 30"/>
          <p:cNvSpPr>
            <a:spLocks noGrp="1"/>
          </p:cNvSpPr>
          <p:nvPr>
            <p:ph type="sldNum" sz="quarter" idx="12"/>
          </p:nvPr>
        </p:nvSpPr>
        <p:spPr/>
        <p:txBody>
          <a:bodyPr/>
          <a:lstStyle/>
          <a:p>
            <a:pPr>
              <a:defRPr/>
            </a:pPr>
            <a:fld id="{19E80718-A035-4BFD-B3A5-5614AA5FAA70}" type="slidenum">
              <a:rPr lang="zh-CN" altLang="en-US"/>
              <a:pPr>
                <a:defRPr/>
              </a:pPr>
              <a:t>16</a:t>
            </a:fld>
            <a:endParaRPr lang="zh-CN" altLang="en-US"/>
          </a:p>
        </p:txBody>
      </p:sp>
    </p:spTree>
    <p:extLst>
      <p:ext uri="{BB962C8B-B14F-4D97-AF65-F5344CB8AC3E}">
        <p14:creationId xmlns:p14="http://schemas.microsoft.com/office/powerpoint/2010/main" val="26286625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图片 82"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657057" y="3386525"/>
            <a:ext cx="1381917" cy="277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7043" name="组合 62"/>
          <p:cNvGrpSpPr>
            <a:grpSpLocks/>
          </p:cNvGrpSpPr>
          <p:nvPr/>
        </p:nvGrpSpPr>
        <p:grpSpPr bwMode="auto">
          <a:xfrm>
            <a:off x="1941433" y="3514672"/>
            <a:ext cx="169261" cy="2335435"/>
            <a:chOff x="7207196" y="5041900"/>
            <a:chExt cx="157545" cy="1171575"/>
          </a:xfrm>
        </p:grpSpPr>
        <p:cxnSp>
          <p:nvCxnSpPr>
            <p:cNvPr id="87097" name="直接箭头连接符 87"/>
            <p:cNvCxnSpPr>
              <a:cxnSpLocks noChangeShapeType="1"/>
            </p:cNvCxnSpPr>
            <p:nvPr/>
          </p:nvCxnSpPr>
          <p:spPr bwMode="auto">
            <a:xfrm rot="16200000" flipH="1">
              <a:off x="6635750" y="5627688"/>
              <a:ext cx="11715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7098" name="TextBox 78"/>
            <p:cNvSpPr txBox="1">
              <a:spLocks noChangeArrowheads="1"/>
            </p:cNvSpPr>
            <p:nvPr/>
          </p:nvSpPr>
          <p:spPr bwMode="auto">
            <a:xfrm rot="5400000">
              <a:off x="7175546" y="5590861"/>
              <a:ext cx="220845" cy="15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1600</a:t>
              </a:r>
            </a:p>
          </p:txBody>
        </p:sp>
      </p:grpSp>
      <p:pic>
        <p:nvPicPr>
          <p:cNvPr id="87044" name="图片 82" descr="513求救电话.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3900" y="3438359"/>
            <a:ext cx="1076484" cy="2446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7045" name="组合 64"/>
          <p:cNvGrpSpPr>
            <a:grpSpLocks/>
          </p:cNvGrpSpPr>
          <p:nvPr/>
        </p:nvGrpSpPr>
        <p:grpSpPr bwMode="auto">
          <a:xfrm>
            <a:off x="781910" y="5840014"/>
            <a:ext cx="996392" cy="169261"/>
            <a:chOff x="5283200" y="4674070"/>
            <a:chExt cx="1822450" cy="148674"/>
          </a:xfrm>
        </p:grpSpPr>
        <p:cxnSp>
          <p:nvCxnSpPr>
            <p:cNvPr id="87095" name="直接箭头连接符 87"/>
            <p:cNvCxnSpPr>
              <a:cxnSpLocks noChangeShapeType="1"/>
            </p:cNvCxnSpPr>
            <p:nvPr/>
          </p:nvCxnSpPr>
          <p:spPr bwMode="auto">
            <a:xfrm rot="10800000">
              <a:off x="5283200" y="4806179"/>
              <a:ext cx="182245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7096" name="TextBox 78"/>
            <p:cNvSpPr txBox="1">
              <a:spLocks noChangeArrowheads="1"/>
            </p:cNvSpPr>
            <p:nvPr/>
          </p:nvSpPr>
          <p:spPr bwMode="auto">
            <a:xfrm>
              <a:off x="5986885" y="4674070"/>
              <a:ext cx="788132" cy="148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700</a:t>
              </a:r>
            </a:p>
          </p:txBody>
        </p:sp>
      </p:grpSp>
      <p:pic>
        <p:nvPicPr>
          <p:cNvPr id="87046" name="图片 82" descr="513求救电话.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333513" y="3438359"/>
            <a:ext cx="866074" cy="2446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47" name="图片 82" descr="513求救电话.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54760" y="1763815"/>
            <a:ext cx="1075126" cy="833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7048" name="组合 62"/>
          <p:cNvGrpSpPr>
            <a:grpSpLocks/>
          </p:cNvGrpSpPr>
          <p:nvPr/>
        </p:nvGrpSpPr>
        <p:grpSpPr bwMode="auto">
          <a:xfrm>
            <a:off x="3244616" y="4770220"/>
            <a:ext cx="169261" cy="1079887"/>
            <a:chOff x="7207187" y="5041900"/>
            <a:chExt cx="157545" cy="1171575"/>
          </a:xfrm>
        </p:grpSpPr>
        <p:cxnSp>
          <p:nvCxnSpPr>
            <p:cNvPr id="87093" name="直接箭头连接符 87"/>
            <p:cNvCxnSpPr>
              <a:cxnSpLocks noChangeShapeType="1"/>
            </p:cNvCxnSpPr>
            <p:nvPr/>
          </p:nvCxnSpPr>
          <p:spPr bwMode="auto">
            <a:xfrm rot="16200000" flipH="1">
              <a:off x="6635750" y="5627688"/>
              <a:ext cx="11715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7094" name="TextBox 78"/>
            <p:cNvSpPr txBox="1">
              <a:spLocks noChangeArrowheads="1"/>
            </p:cNvSpPr>
            <p:nvPr/>
          </p:nvSpPr>
          <p:spPr bwMode="auto">
            <a:xfrm rot="5400000">
              <a:off x="7059301" y="5639976"/>
              <a:ext cx="453318" cy="15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700</a:t>
              </a:r>
            </a:p>
          </p:txBody>
        </p:sp>
      </p:grpSp>
      <p:grpSp>
        <p:nvGrpSpPr>
          <p:cNvPr id="87049" name="组合 62"/>
          <p:cNvGrpSpPr>
            <a:grpSpLocks/>
          </p:cNvGrpSpPr>
          <p:nvPr/>
        </p:nvGrpSpPr>
        <p:grpSpPr bwMode="auto">
          <a:xfrm>
            <a:off x="3236471" y="3474355"/>
            <a:ext cx="169261" cy="1295864"/>
            <a:chOff x="7200079" y="5041900"/>
            <a:chExt cx="157545" cy="1171575"/>
          </a:xfrm>
        </p:grpSpPr>
        <p:cxnSp>
          <p:nvCxnSpPr>
            <p:cNvPr id="87091" name="直接箭头连接符 87"/>
            <p:cNvCxnSpPr>
              <a:cxnSpLocks noChangeShapeType="1"/>
            </p:cNvCxnSpPr>
            <p:nvPr/>
          </p:nvCxnSpPr>
          <p:spPr bwMode="auto">
            <a:xfrm rot="16200000" flipH="1">
              <a:off x="6635750" y="5627688"/>
              <a:ext cx="11715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7092" name="TextBox 78"/>
            <p:cNvSpPr txBox="1">
              <a:spLocks noChangeArrowheads="1"/>
            </p:cNvSpPr>
            <p:nvPr/>
          </p:nvSpPr>
          <p:spPr bwMode="auto">
            <a:xfrm rot="5400000">
              <a:off x="7052192" y="5681575"/>
              <a:ext cx="453319" cy="15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900</a:t>
              </a:r>
            </a:p>
          </p:txBody>
        </p:sp>
      </p:grpSp>
      <p:grpSp>
        <p:nvGrpSpPr>
          <p:cNvPr id="87050" name="组合 62"/>
          <p:cNvGrpSpPr>
            <a:grpSpLocks/>
          </p:cNvGrpSpPr>
          <p:nvPr/>
        </p:nvGrpSpPr>
        <p:grpSpPr bwMode="auto">
          <a:xfrm>
            <a:off x="1933943" y="1809890"/>
            <a:ext cx="169261" cy="725684"/>
            <a:chOff x="7200008" y="5041900"/>
            <a:chExt cx="157695" cy="1171575"/>
          </a:xfrm>
        </p:grpSpPr>
        <p:cxnSp>
          <p:nvCxnSpPr>
            <p:cNvPr id="87089" name="直接箭头连接符 87"/>
            <p:cNvCxnSpPr>
              <a:cxnSpLocks noChangeShapeType="1"/>
            </p:cNvCxnSpPr>
            <p:nvPr/>
          </p:nvCxnSpPr>
          <p:spPr bwMode="auto">
            <a:xfrm rot="16200000" flipH="1">
              <a:off x="6635750" y="5627688"/>
              <a:ext cx="11715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7090" name="TextBox 78"/>
            <p:cNvSpPr txBox="1">
              <a:spLocks noChangeArrowheads="1"/>
            </p:cNvSpPr>
            <p:nvPr/>
          </p:nvSpPr>
          <p:spPr bwMode="auto">
            <a:xfrm rot="5400000">
              <a:off x="6946369" y="5702042"/>
              <a:ext cx="664973" cy="157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500</a:t>
              </a:r>
            </a:p>
          </p:txBody>
        </p:sp>
      </p:grpSp>
      <p:grpSp>
        <p:nvGrpSpPr>
          <p:cNvPr id="87051" name="组合 64"/>
          <p:cNvGrpSpPr>
            <a:grpSpLocks/>
          </p:cNvGrpSpPr>
          <p:nvPr/>
        </p:nvGrpSpPr>
        <p:grpSpPr bwMode="auto">
          <a:xfrm>
            <a:off x="781910" y="2616193"/>
            <a:ext cx="996392" cy="169261"/>
            <a:chOff x="5283200" y="4768503"/>
            <a:chExt cx="1822450" cy="148674"/>
          </a:xfrm>
        </p:grpSpPr>
        <p:cxnSp>
          <p:nvCxnSpPr>
            <p:cNvPr id="87087" name="直接箭头连接符 87"/>
            <p:cNvCxnSpPr>
              <a:cxnSpLocks noChangeShapeType="1"/>
            </p:cNvCxnSpPr>
            <p:nvPr/>
          </p:nvCxnSpPr>
          <p:spPr bwMode="auto">
            <a:xfrm rot="10800000">
              <a:off x="5283200" y="4900613"/>
              <a:ext cx="182245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7088" name="TextBox 78"/>
            <p:cNvSpPr txBox="1">
              <a:spLocks noChangeArrowheads="1"/>
            </p:cNvSpPr>
            <p:nvPr/>
          </p:nvSpPr>
          <p:spPr bwMode="auto">
            <a:xfrm>
              <a:off x="5986885" y="4768503"/>
              <a:ext cx="788132" cy="148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700</a:t>
              </a:r>
            </a:p>
          </p:txBody>
        </p:sp>
      </p:grpSp>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87053"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87054"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68" name="直接连接符 67"/>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056"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87057" name="TextBox 100"/>
          <p:cNvSpPr txBox="1">
            <a:spLocks noChangeArrowheads="1"/>
          </p:cNvSpPr>
          <p:nvPr/>
        </p:nvSpPr>
        <p:spPr bwMode="auto">
          <a:xfrm>
            <a:off x="7132212" y="5048110"/>
            <a:ext cx="511771"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87058" name="TextBox 100"/>
          <p:cNvSpPr txBox="1">
            <a:spLocks noChangeArrowheads="1"/>
          </p:cNvSpPr>
          <p:nvPr/>
        </p:nvSpPr>
        <p:spPr bwMode="auto">
          <a:xfrm>
            <a:off x="4238059" y="6063204"/>
            <a:ext cx="511771"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87059" name="TextBox 100"/>
          <p:cNvSpPr txBox="1">
            <a:spLocks noChangeArrowheads="1"/>
          </p:cNvSpPr>
          <p:nvPr/>
        </p:nvSpPr>
        <p:spPr bwMode="auto">
          <a:xfrm>
            <a:off x="2717679" y="6063204"/>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sp>
        <p:nvSpPr>
          <p:cNvPr id="87060" name="TextBox 100"/>
          <p:cNvSpPr txBox="1">
            <a:spLocks noChangeArrowheads="1"/>
          </p:cNvSpPr>
          <p:nvPr/>
        </p:nvSpPr>
        <p:spPr bwMode="auto">
          <a:xfrm>
            <a:off x="927161" y="6063204"/>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pic>
        <p:nvPicPr>
          <p:cNvPr id="87061" name="图片 20" descr="513求救电话.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251206" y="3094235"/>
            <a:ext cx="2367449" cy="1883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62" name="TextBox 100"/>
          <p:cNvSpPr txBox="1">
            <a:spLocks noChangeArrowheads="1"/>
          </p:cNvSpPr>
          <p:nvPr/>
        </p:nvSpPr>
        <p:spPr bwMode="auto">
          <a:xfrm>
            <a:off x="989605" y="2776029"/>
            <a:ext cx="685528" cy="209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pic>
        <p:nvPicPr>
          <p:cNvPr id="87063" name="图片 82" descr="513求救电话.jp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6805059" y="666651"/>
            <a:ext cx="1984639" cy="185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64" name="TextBox 100"/>
          <p:cNvSpPr txBox="1">
            <a:spLocks noChangeArrowheads="1"/>
          </p:cNvSpPr>
          <p:nvPr/>
        </p:nvSpPr>
        <p:spPr bwMode="auto">
          <a:xfrm>
            <a:off x="7653485" y="2803386"/>
            <a:ext cx="511771"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pic>
        <p:nvPicPr>
          <p:cNvPr id="87065" name="图片 82" descr="513求救电话.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039403" y="672410"/>
            <a:ext cx="1920837" cy="1189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66" name="图片 82" descr="513求救电话.jp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592826" y="695447"/>
            <a:ext cx="788698" cy="1156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67" name="图片 82" descr="513求救电话.jp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071983" y="2076262"/>
            <a:ext cx="1874682" cy="859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7068" name="TextBox 100"/>
          <p:cNvSpPr txBox="1">
            <a:spLocks noChangeArrowheads="1"/>
          </p:cNvSpPr>
          <p:nvPr/>
        </p:nvSpPr>
        <p:spPr bwMode="auto">
          <a:xfrm>
            <a:off x="5736720" y="1893402"/>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sp>
        <p:nvSpPr>
          <p:cNvPr id="87069" name="TextBox 100"/>
          <p:cNvSpPr txBox="1">
            <a:spLocks noChangeArrowheads="1"/>
          </p:cNvSpPr>
          <p:nvPr/>
        </p:nvSpPr>
        <p:spPr bwMode="auto">
          <a:xfrm>
            <a:off x="3841675" y="1893402"/>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87070" name="TextBox 100"/>
          <p:cNvSpPr txBox="1">
            <a:spLocks noChangeArrowheads="1"/>
          </p:cNvSpPr>
          <p:nvPr/>
        </p:nvSpPr>
        <p:spPr bwMode="auto">
          <a:xfrm>
            <a:off x="3754796" y="3006404"/>
            <a:ext cx="685529" cy="209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grpSp>
        <p:nvGrpSpPr>
          <p:cNvPr id="87071" name="组合 62"/>
          <p:cNvGrpSpPr>
            <a:grpSpLocks/>
          </p:cNvGrpSpPr>
          <p:nvPr/>
        </p:nvGrpSpPr>
        <p:grpSpPr bwMode="auto">
          <a:xfrm>
            <a:off x="5018129" y="727124"/>
            <a:ext cx="169261" cy="1085646"/>
            <a:chOff x="7199797" y="5041900"/>
            <a:chExt cx="158119" cy="1171575"/>
          </a:xfrm>
        </p:grpSpPr>
        <p:cxnSp>
          <p:nvCxnSpPr>
            <p:cNvPr id="87085" name="直接箭头连接符 87"/>
            <p:cNvCxnSpPr>
              <a:cxnSpLocks noChangeShapeType="1"/>
            </p:cNvCxnSpPr>
            <p:nvPr/>
          </p:nvCxnSpPr>
          <p:spPr bwMode="auto">
            <a:xfrm rot="16200000" flipH="1">
              <a:off x="6635750" y="5627688"/>
              <a:ext cx="11715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7086" name="TextBox 78"/>
            <p:cNvSpPr txBox="1">
              <a:spLocks noChangeArrowheads="1"/>
            </p:cNvSpPr>
            <p:nvPr/>
          </p:nvSpPr>
          <p:spPr bwMode="auto">
            <a:xfrm rot="5400000">
              <a:off x="6946371" y="5759867"/>
              <a:ext cx="664972" cy="158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700</a:t>
              </a:r>
            </a:p>
          </p:txBody>
        </p:sp>
      </p:grpSp>
      <p:grpSp>
        <p:nvGrpSpPr>
          <p:cNvPr id="87072" name="组合 62"/>
          <p:cNvGrpSpPr>
            <a:grpSpLocks/>
          </p:cNvGrpSpPr>
          <p:nvPr/>
        </p:nvGrpSpPr>
        <p:grpSpPr bwMode="auto">
          <a:xfrm>
            <a:off x="6473350" y="727124"/>
            <a:ext cx="169261" cy="1085646"/>
            <a:chOff x="7199797" y="5041900"/>
            <a:chExt cx="158119" cy="1171575"/>
          </a:xfrm>
        </p:grpSpPr>
        <p:cxnSp>
          <p:nvCxnSpPr>
            <p:cNvPr id="87083" name="直接箭头连接符 87"/>
            <p:cNvCxnSpPr>
              <a:cxnSpLocks noChangeShapeType="1"/>
            </p:cNvCxnSpPr>
            <p:nvPr/>
          </p:nvCxnSpPr>
          <p:spPr bwMode="auto">
            <a:xfrm rot="16200000" flipH="1">
              <a:off x="6635750" y="5627688"/>
              <a:ext cx="11715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7084" name="TextBox 78"/>
            <p:cNvSpPr txBox="1">
              <a:spLocks noChangeArrowheads="1"/>
            </p:cNvSpPr>
            <p:nvPr/>
          </p:nvSpPr>
          <p:spPr bwMode="auto">
            <a:xfrm rot="5400000">
              <a:off x="6946371" y="5759867"/>
              <a:ext cx="664972" cy="158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700</a:t>
              </a:r>
            </a:p>
          </p:txBody>
        </p:sp>
      </p:grpSp>
      <p:grpSp>
        <p:nvGrpSpPr>
          <p:cNvPr id="87073" name="组合 62"/>
          <p:cNvGrpSpPr>
            <a:grpSpLocks/>
          </p:cNvGrpSpPr>
          <p:nvPr/>
        </p:nvGrpSpPr>
        <p:grpSpPr bwMode="auto">
          <a:xfrm>
            <a:off x="5018129" y="2116578"/>
            <a:ext cx="169261" cy="747282"/>
            <a:chOff x="7199797" y="5041900"/>
            <a:chExt cx="158119" cy="1171575"/>
          </a:xfrm>
        </p:grpSpPr>
        <p:cxnSp>
          <p:nvCxnSpPr>
            <p:cNvPr id="87081" name="直接箭头连接符 87"/>
            <p:cNvCxnSpPr>
              <a:cxnSpLocks noChangeShapeType="1"/>
            </p:cNvCxnSpPr>
            <p:nvPr/>
          </p:nvCxnSpPr>
          <p:spPr bwMode="auto">
            <a:xfrm rot="16200000" flipH="1">
              <a:off x="6635750" y="5627688"/>
              <a:ext cx="11715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7082" name="TextBox 78"/>
            <p:cNvSpPr txBox="1">
              <a:spLocks noChangeArrowheads="1"/>
            </p:cNvSpPr>
            <p:nvPr/>
          </p:nvSpPr>
          <p:spPr bwMode="auto">
            <a:xfrm rot="5400000">
              <a:off x="6946371" y="5746331"/>
              <a:ext cx="664971" cy="158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430</a:t>
              </a:r>
            </a:p>
          </p:txBody>
        </p:sp>
      </p:grpSp>
      <p:grpSp>
        <p:nvGrpSpPr>
          <p:cNvPr id="87074" name="组合 62"/>
          <p:cNvGrpSpPr>
            <a:grpSpLocks/>
          </p:cNvGrpSpPr>
          <p:nvPr/>
        </p:nvGrpSpPr>
        <p:grpSpPr bwMode="auto">
          <a:xfrm rot="-5400000">
            <a:off x="3461114" y="169492"/>
            <a:ext cx="169261" cy="898653"/>
            <a:chOff x="7203333" y="5041900"/>
            <a:chExt cx="149074" cy="1171575"/>
          </a:xfrm>
        </p:grpSpPr>
        <p:cxnSp>
          <p:nvCxnSpPr>
            <p:cNvPr id="87079" name="直接箭头连接符 87"/>
            <p:cNvCxnSpPr>
              <a:cxnSpLocks noChangeShapeType="1"/>
            </p:cNvCxnSpPr>
            <p:nvPr/>
          </p:nvCxnSpPr>
          <p:spPr bwMode="auto">
            <a:xfrm rot="16200000" flipH="1">
              <a:off x="6635750" y="5627688"/>
              <a:ext cx="11715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7080" name="TextBox 78"/>
            <p:cNvSpPr txBox="1">
              <a:spLocks noChangeArrowheads="1"/>
            </p:cNvSpPr>
            <p:nvPr/>
          </p:nvSpPr>
          <p:spPr bwMode="auto">
            <a:xfrm rot="5400000">
              <a:off x="6945384" y="5764389"/>
              <a:ext cx="664972" cy="149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540</a:t>
              </a:r>
            </a:p>
          </p:txBody>
        </p:sp>
      </p:grpSp>
      <p:grpSp>
        <p:nvGrpSpPr>
          <p:cNvPr id="87075" name="组合 62"/>
          <p:cNvGrpSpPr>
            <a:grpSpLocks/>
          </p:cNvGrpSpPr>
          <p:nvPr/>
        </p:nvGrpSpPr>
        <p:grpSpPr bwMode="auto">
          <a:xfrm rot="-5400000">
            <a:off x="4377414" y="169492"/>
            <a:ext cx="169261" cy="898653"/>
            <a:chOff x="7203333" y="5041900"/>
            <a:chExt cx="149074" cy="1171575"/>
          </a:xfrm>
        </p:grpSpPr>
        <p:cxnSp>
          <p:nvCxnSpPr>
            <p:cNvPr id="87077" name="直接箭头连接符 87"/>
            <p:cNvCxnSpPr>
              <a:cxnSpLocks noChangeShapeType="1"/>
            </p:cNvCxnSpPr>
            <p:nvPr/>
          </p:nvCxnSpPr>
          <p:spPr bwMode="auto">
            <a:xfrm rot="16200000" flipH="1">
              <a:off x="6635750" y="5627688"/>
              <a:ext cx="11715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87078" name="TextBox 78"/>
            <p:cNvSpPr txBox="1">
              <a:spLocks noChangeArrowheads="1"/>
            </p:cNvSpPr>
            <p:nvPr/>
          </p:nvSpPr>
          <p:spPr bwMode="auto">
            <a:xfrm rot="5400000">
              <a:off x="6945384" y="5764389"/>
              <a:ext cx="664972" cy="149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540</a:t>
              </a:r>
            </a:p>
          </p:txBody>
        </p:sp>
      </p:grpSp>
      <p:sp>
        <p:nvSpPr>
          <p:cNvPr id="62" name="灯片编号占位符 61"/>
          <p:cNvSpPr>
            <a:spLocks noGrp="1"/>
          </p:cNvSpPr>
          <p:nvPr>
            <p:ph type="sldNum" sz="quarter" idx="12"/>
          </p:nvPr>
        </p:nvSpPr>
        <p:spPr/>
        <p:txBody>
          <a:bodyPr/>
          <a:lstStyle/>
          <a:p>
            <a:pPr>
              <a:defRPr/>
            </a:pPr>
            <a:fld id="{2320280C-5DE9-4DBF-8ED9-8E810DC8D152}" type="slidenum">
              <a:rPr lang="zh-CN" altLang="en-US"/>
              <a:pPr>
                <a:defRPr/>
              </a:pPr>
              <a:t>17</a:t>
            </a:fld>
            <a:endParaRPr lang="zh-CN" altLang="en-US"/>
          </a:p>
        </p:txBody>
      </p:sp>
    </p:spTree>
    <p:extLst>
      <p:ext uri="{BB962C8B-B14F-4D97-AF65-F5344CB8AC3E}">
        <p14:creationId xmlns:p14="http://schemas.microsoft.com/office/powerpoint/2010/main" val="4053234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Box 45"/>
          <p:cNvSpPr txBox="1">
            <a:spLocks noChangeArrowheads="1"/>
          </p:cNvSpPr>
          <p:nvPr/>
        </p:nvSpPr>
        <p:spPr bwMode="auto">
          <a:xfrm>
            <a:off x="496838"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88067" name="TextBox 47"/>
          <p:cNvSpPr txBox="1">
            <a:spLocks noChangeArrowheads="1"/>
          </p:cNvSpPr>
          <p:nvPr/>
        </p:nvSpPr>
        <p:spPr bwMode="auto">
          <a:xfrm>
            <a:off x="496838" y="2031627"/>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88068" name="TextBox 57"/>
          <p:cNvSpPr txBox="1">
            <a:spLocks noChangeArrowheads="1"/>
          </p:cNvSpPr>
          <p:nvPr/>
        </p:nvSpPr>
        <p:spPr bwMode="auto">
          <a:xfrm>
            <a:off x="529418" y="675290"/>
            <a:ext cx="8614582" cy="1385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1665"/>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、显示器外加装钢化玻璃防护罩，以免受到外力冲击，对显示器造成破坏</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、首先满足展项的安全性与功能性；</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、应保证展项的牢固性和可靠性；</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、应确保展项造型的美观性，应与原设计保持一致；</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r>
              <a:rPr lang="zh-CN" altLang="en-US" sz="1100">
                <a:latin typeface="微软雅黑" pitchFamily="34" charset="-122"/>
                <a:ea typeface="微软雅黑" pitchFamily="34" charset="-122"/>
              </a:rPr>
              <a:t>；</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p:txBody>
      </p:sp>
      <p:sp>
        <p:nvSpPr>
          <p:cNvPr id="88069"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8807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8807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88073"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88077" name="TextBox 33"/>
          <p:cNvSpPr txBox="1">
            <a:spLocks noChangeArrowheads="1"/>
          </p:cNvSpPr>
          <p:nvPr/>
        </p:nvSpPr>
        <p:spPr bwMode="auto">
          <a:xfrm>
            <a:off x="514486" y="2280721"/>
            <a:ext cx="8577930" cy="1363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1665"/>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p>
          <a:p>
            <a:pPr eaLnBrk="1" hangingPunct="1">
              <a:lnSpc>
                <a:spcPts val="1665"/>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p>
          <a:p>
            <a:pPr eaLnBrk="1" hangingPunct="1">
              <a:lnSpc>
                <a:spcPts val="1665"/>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p>
          <a:p>
            <a:pPr eaLnBrk="1" hangingPunct="1">
              <a:lnSpc>
                <a:spcPts val="1665"/>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p>
          <a:p>
            <a:pPr eaLnBrk="1" hangingPunct="1">
              <a:lnSpc>
                <a:spcPts val="1665"/>
              </a:lnSpc>
            </a:pPr>
            <a:r>
              <a:rPr lang="en-US" altLang="zh-CN" sz="1100">
                <a:solidFill>
                  <a:srgbClr val="000000"/>
                </a:solidFill>
                <a:latin typeface="微软雅黑" pitchFamily="34" charset="-122"/>
                <a:ea typeface="微软雅黑" pitchFamily="34" charset="-122"/>
                <a:sym typeface="微软雅黑" pitchFamily="34" charset="-122"/>
              </a:rPr>
              <a:t>5</a:t>
            </a:r>
            <a:r>
              <a:rPr lang="zh-CN" altLang="en-US" sz="1100">
                <a:solidFill>
                  <a:srgbClr val="000000"/>
                </a:solidFill>
                <a:latin typeface="微软雅黑" pitchFamily="34" charset="-122"/>
                <a:ea typeface="微软雅黑" pitchFamily="34" charset="-122"/>
                <a:sym typeface="微软雅黑" pitchFamily="34" charset="-122"/>
              </a:rPr>
              <a:t>、防止观众（小朋友）用重物敲击展品；</a:t>
            </a:r>
          </a:p>
          <a:p>
            <a:pPr eaLnBrk="1" hangingPunct="1">
              <a:lnSpc>
                <a:spcPts val="1665"/>
              </a:lnSpc>
            </a:pPr>
            <a:r>
              <a:rPr lang="en-US" altLang="zh-CN" sz="1100">
                <a:solidFill>
                  <a:srgbClr val="000000"/>
                </a:solidFill>
                <a:latin typeface="微软雅黑" pitchFamily="34" charset="-122"/>
                <a:ea typeface="微软雅黑" pitchFamily="34" charset="-122"/>
                <a:sym typeface="微软雅黑" pitchFamily="34" charset="-122"/>
              </a:rPr>
              <a:t>6</a:t>
            </a:r>
            <a:r>
              <a:rPr lang="zh-CN" altLang="en-US" sz="1100">
                <a:solidFill>
                  <a:srgbClr val="000000"/>
                </a:solidFill>
                <a:latin typeface="微软雅黑" pitchFamily="34" charset="-122"/>
                <a:ea typeface="微软雅黑" pitchFamily="34" charset="-122"/>
                <a:sym typeface="微软雅黑" pitchFamily="34" charset="-122"/>
              </a:rPr>
              <a:t>、注意防潮、防尘、防火。</a:t>
            </a:r>
            <a:endParaRPr lang="zh-CN" altLang="en-US" sz="1100">
              <a:latin typeface="微软雅黑" pitchFamily="34" charset="-122"/>
              <a:ea typeface="微软雅黑" pitchFamily="34" charset="-122"/>
            </a:endParaRPr>
          </a:p>
        </p:txBody>
      </p:sp>
      <p:sp>
        <p:nvSpPr>
          <p:cNvPr id="88078" name="TextBox 34"/>
          <p:cNvSpPr txBox="1">
            <a:spLocks noChangeArrowheads="1"/>
          </p:cNvSpPr>
          <p:nvPr/>
        </p:nvSpPr>
        <p:spPr bwMode="auto">
          <a:xfrm>
            <a:off x="496838" y="3688893"/>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88079" name="TextBox 35"/>
          <p:cNvSpPr txBox="1">
            <a:spLocks noChangeArrowheads="1"/>
          </p:cNvSpPr>
          <p:nvPr/>
        </p:nvSpPr>
        <p:spPr bwMode="auto">
          <a:xfrm>
            <a:off x="514486" y="3948065"/>
            <a:ext cx="8577930" cy="66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1611"/>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ts val="1611"/>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ts val="1611"/>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、片区内配备 </a:t>
            </a:r>
            <a:r>
              <a:rPr lang="en-US" altLang="zh-CN" sz="1100">
                <a:latin typeface="微软雅黑" pitchFamily="34" charset="-122"/>
                <a:ea typeface="微软雅黑" pitchFamily="34" charset="-122"/>
              </a:rPr>
              <a:t>1 </a:t>
            </a:r>
            <a:r>
              <a:rPr lang="zh-CN" altLang="en-US" sz="1100">
                <a:latin typeface="微软雅黑" pitchFamily="34" charset="-122"/>
                <a:ea typeface="微软雅黑" pitchFamily="34" charset="-122"/>
              </a:rPr>
              <a:t>名操作人员，指导观众参与，并负责管理和看护展品。</a:t>
            </a:r>
          </a:p>
        </p:txBody>
      </p:sp>
      <p:sp>
        <p:nvSpPr>
          <p:cNvPr id="88080" name="TextBox 15"/>
          <p:cNvSpPr txBox="1">
            <a:spLocks noChangeArrowheads="1"/>
          </p:cNvSpPr>
          <p:nvPr/>
        </p:nvSpPr>
        <p:spPr bwMode="auto">
          <a:xfrm>
            <a:off x="514486" y="4595998"/>
            <a:ext cx="8577930" cy="1899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ts val="1665"/>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a:t>
            </a:r>
            <a:r>
              <a:rPr lang="en-US" altLang="zh-CN" sz="1100">
                <a:latin typeface="微软雅黑" pitchFamily="34" charset="-122"/>
                <a:ea typeface="微软雅黑" pitchFamily="34" charset="-122"/>
              </a:rPr>
              <a:t>50KG/ m</a:t>
            </a:r>
            <a:r>
              <a:rPr lang="en-US" altLang="zh-CN" sz="1100" baseline="30000">
                <a:latin typeface="微软雅黑" pitchFamily="34" charset="-122"/>
                <a:ea typeface="微软雅黑" pitchFamily="34" charset="-122"/>
              </a:rPr>
              <a:t>2</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、用电需求：有，</a:t>
            </a:r>
            <a:r>
              <a:rPr lang="en-US" altLang="zh-CN" sz="1100">
                <a:latin typeface="微软雅黑" pitchFamily="34" charset="-122"/>
                <a:ea typeface="微软雅黑" pitchFamily="34" charset="-122"/>
              </a:rPr>
              <a:t>220V,2.5KW</a:t>
            </a:r>
          </a:p>
          <a:p>
            <a:pPr eaLnBrk="1" hangingPunct="1">
              <a:lnSpc>
                <a:spcPts val="1665"/>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、独立设备间需求：大于</a:t>
            </a:r>
            <a:r>
              <a:rPr lang="en-US" altLang="zh-CN" sz="1100">
                <a:latin typeface="微软雅黑" pitchFamily="34" charset="-122"/>
                <a:ea typeface="微软雅黑" pitchFamily="34" charset="-122"/>
              </a:rPr>
              <a:t>0.5 m</a:t>
            </a:r>
            <a:r>
              <a:rPr lang="en-US" altLang="zh-CN" sz="1100" baseline="30000">
                <a:latin typeface="微软雅黑" pitchFamily="34" charset="-122"/>
                <a:ea typeface="微软雅黑" pitchFamily="34" charset="-122"/>
              </a:rPr>
              <a:t>2</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ts val="1665"/>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189C4423-63D9-490B-9E04-C7E856D0D137}" type="slidenum">
              <a:rPr lang="zh-CN" altLang="en-US"/>
              <a:pPr>
                <a:defRPr/>
              </a:pPr>
              <a:t>18</a:t>
            </a:fld>
            <a:endParaRPr lang="zh-CN" altLang="en-US"/>
          </a:p>
        </p:txBody>
      </p:sp>
    </p:spTree>
    <p:extLst>
      <p:ext uri="{BB962C8B-B14F-4D97-AF65-F5344CB8AC3E}">
        <p14:creationId xmlns:p14="http://schemas.microsoft.com/office/powerpoint/2010/main" val="16464271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Box 57"/>
          <p:cNvSpPr txBox="1">
            <a:spLocks noChangeArrowheads="1"/>
          </p:cNvSpPr>
          <p:nvPr/>
        </p:nvSpPr>
        <p:spPr bwMode="auto">
          <a:xfrm>
            <a:off x="479192" y="447794"/>
            <a:ext cx="4240774" cy="4789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a:t>
            </a:r>
            <a:r>
              <a:rPr lang="en-US" altLang="zh-CN" sz="1100" dirty="0">
                <a:latin typeface="微软雅黑" pitchFamily="34" charset="-122"/>
                <a:ea typeface="微软雅黑" pitchFamily="34" charset="-122"/>
              </a:rPr>
              <a:t>12mm</a:t>
            </a:r>
            <a:r>
              <a:rPr lang="zh-CN" altLang="en-US" sz="1100" dirty="0">
                <a:latin typeface="微软雅黑" pitchFamily="34" charset="-122"/>
                <a:ea typeface="微软雅黑" pitchFamily="34" charset="-122"/>
              </a:rPr>
              <a:t>人造石</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、台体：钢板烤漆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30*30*2.0mm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、踢脚：</a:t>
            </a:r>
            <a:r>
              <a:rPr lang="en-US" altLang="zh-CN" sz="1100" dirty="0">
                <a:latin typeface="微软雅黑" pitchFamily="34" charset="-122"/>
                <a:ea typeface="微软雅黑" pitchFamily="34" charset="-122"/>
              </a:rPr>
              <a:t>PVC</a:t>
            </a: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、电视：</a:t>
            </a:r>
            <a:r>
              <a:rPr lang="en-US" altLang="zh-CN" sz="1100" dirty="0">
                <a:latin typeface="微软雅黑" pitchFamily="34" charset="-122"/>
                <a:ea typeface="微软雅黑" pitchFamily="34" charset="-122"/>
              </a:rPr>
              <a:t>50</a:t>
            </a:r>
            <a:r>
              <a:rPr lang="zh-CN" altLang="en-US" sz="1100" dirty="0">
                <a:latin typeface="微软雅黑" pitchFamily="34" charset="-122"/>
                <a:ea typeface="微软雅黑" pitchFamily="34" charset="-122"/>
              </a:rPr>
              <a:t>寸</a:t>
            </a:r>
            <a:r>
              <a:rPr lang="en-US" altLang="zh-CN" sz="1100" dirty="0">
                <a:latin typeface="微软雅黑" pitchFamily="34" charset="-122"/>
                <a:ea typeface="微软雅黑" pitchFamily="34" charset="-122"/>
              </a:rPr>
              <a:t>X1</a:t>
            </a:r>
            <a:r>
              <a:rPr lang="zh-CN" altLang="en-US" sz="1100" dirty="0">
                <a:latin typeface="微软雅黑" pitchFamily="34" charset="-122"/>
                <a:ea typeface="微软雅黑" pitchFamily="34" charset="-122"/>
              </a:rPr>
              <a:t>，</a:t>
            </a:r>
            <a:r>
              <a:rPr lang="en-US" altLang="zh-CN" sz="1100" dirty="0">
                <a:latin typeface="微软雅黑" pitchFamily="34" charset="-122"/>
                <a:ea typeface="微软雅黑" pitchFamily="34" charset="-122"/>
              </a:rPr>
              <a:t>32</a:t>
            </a:r>
            <a:r>
              <a:rPr lang="zh-CN" altLang="en-US" sz="1100" dirty="0">
                <a:latin typeface="微软雅黑" pitchFamily="34" charset="-122"/>
                <a:ea typeface="微软雅黑" pitchFamily="34" charset="-122"/>
              </a:rPr>
              <a:t>寸</a:t>
            </a:r>
            <a:r>
              <a:rPr lang="en-US" altLang="zh-CN" sz="1100" dirty="0">
                <a:latin typeface="微软雅黑" pitchFamily="34" charset="-122"/>
                <a:ea typeface="微软雅黑" pitchFamily="34" charset="-122"/>
              </a:rPr>
              <a:t>X2</a:t>
            </a: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、触摸屏：</a:t>
            </a:r>
            <a:r>
              <a:rPr lang="en-US" altLang="zh-CN" sz="1100" dirty="0">
                <a:latin typeface="微软雅黑" pitchFamily="34" charset="-122"/>
                <a:ea typeface="微软雅黑" pitchFamily="34" charset="-122"/>
              </a:rPr>
              <a:t>24</a:t>
            </a:r>
            <a:r>
              <a:rPr lang="zh-CN" altLang="en-US" sz="1100" dirty="0">
                <a:latin typeface="微软雅黑" pitchFamily="34" charset="-122"/>
                <a:ea typeface="微软雅黑" pitchFamily="34" charset="-122"/>
              </a:rPr>
              <a:t>寸</a:t>
            </a:r>
            <a:r>
              <a:rPr lang="en-US" altLang="zh-CN" sz="1100" dirty="0">
                <a:latin typeface="微软雅黑" pitchFamily="34" charset="-122"/>
                <a:ea typeface="微软雅黑" pitchFamily="34" charset="-122"/>
              </a:rPr>
              <a:t>X2</a:t>
            </a: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、电脑： </a:t>
            </a:r>
            <a:r>
              <a:rPr lang="en-US" altLang="zh-CN" sz="1100" dirty="0">
                <a:latin typeface="微软雅黑" pitchFamily="34" charset="-122"/>
                <a:ea typeface="微软雅黑" pitchFamily="34" charset="-122"/>
              </a:rPr>
              <a:t>I7-3770</a:t>
            </a:r>
            <a:r>
              <a:rPr lang="zh-CN" altLang="en-US" sz="1100" dirty="0">
                <a:latin typeface="微软雅黑" pitchFamily="34" charset="-122"/>
                <a:ea typeface="微软雅黑" pitchFamily="34" charset="-122"/>
              </a:rPr>
              <a:t>或以上配置，内存≥</a:t>
            </a:r>
            <a:r>
              <a:rPr lang="en-US" altLang="zh-CN" sz="1100" dirty="0">
                <a:latin typeface="微软雅黑" pitchFamily="34" charset="-122"/>
                <a:ea typeface="微软雅黑" pitchFamily="34" charset="-122"/>
              </a:rPr>
              <a:t>4G,</a:t>
            </a:r>
            <a:r>
              <a:rPr lang="zh-CN" altLang="en-US" sz="1100" dirty="0">
                <a:latin typeface="微软雅黑" pitchFamily="34" charset="-122"/>
                <a:ea typeface="微软雅黑" pitchFamily="34" charset="-122"/>
              </a:rPr>
              <a:t>硬盘≥</a:t>
            </a:r>
            <a:r>
              <a:rPr lang="en-US" altLang="zh-CN" sz="1100" dirty="0">
                <a:latin typeface="微软雅黑" pitchFamily="34" charset="-122"/>
                <a:ea typeface="微软雅黑" pitchFamily="34" charset="-122"/>
              </a:rPr>
              <a:t>500G,1G</a:t>
            </a:r>
            <a:r>
              <a:rPr lang="zh-CN" altLang="en-US" sz="1100" dirty="0">
                <a:latin typeface="微软雅黑" pitchFamily="34" charset="-122"/>
                <a:ea typeface="微软雅黑" pitchFamily="34" charset="-122"/>
              </a:rPr>
              <a:t>独立显卡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、其他设备：</a:t>
            </a:r>
            <a:r>
              <a:rPr lang="en-US" altLang="zh-CN" sz="1100" dirty="0">
                <a:latin typeface="微软雅黑" pitchFamily="34" charset="-122"/>
                <a:ea typeface="微软雅黑" pitchFamily="34" charset="-122"/>
              </a:rPr>
              <a:t>UPS</a:t>
            </a:r>
            <a:r>
              <a:rPr lang="zh-CN" altLang="en-US" sz="1100" dirty="0">
                <a:latin typeface="微软雅黑" pitchFamily="34" charset="-122"/>
                <a:ea typeface="微软雅黑" pitchFamily="34" charset="-122"/>
              </a:rPr>
              <a:t>电源、中控系统、摄像机、</a:t>
            </a:r>
            <a:r>
              <a:rPr lang="en-US" altLang="zh-CN" sz="1100" dirty="0">
                <a:latin typeface="微软雅黑" pitchFamily="34" charset="-122"/>
                <a:ea typeface="微软雅黑" pitchFamily="34" charset="-122"/>
              </a:rPr>
              <a:t>ID</a:t>
            </a:r>
            <a:r>
              <a:rPr lang="zh-CN" altLang="en-US" sz="1100" dirty="0" smtClean="0">
                <a:latin typeface="微软雅黑" pitchFamily="34" charset="-122"/>
                <a:ea typeface="微软雅黑" pitchFamily="34" charset="-122"/>
              </a:rPr>
              <a:t>打印机、成品服装衣柜</a:t>
            </a:r>
            <a:r>
              <a:rPr lang="en-US" altLang="zh-CN" sz="1100" dirty="0" smtClean="0">
                <a:latin typeface="微软雅黑" pitchFamily="34" charset="-122"/>
                <a:ea typeface="微软雅黑" pitchFamily="34" charset="-122"/>
              </a:rPr>
              <a:t>1</a:t>
            </a:r>
            <a:r>
              <a:rPr lang="zh-CN" altLang="en-US" sz="1100" dirty="0" smtClean="0">
                <a:latin typeface="微软雅黑" pitchFamily="34" charset="-122"/>
                <a:ea typeface="微软雅黑" pitchFamily="34" charset="-122"/>
              </a:rPr>
              <a:t>组等</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9</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10</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11</a:t>
            </a:r>
            <a:r>
              <a:rPr lang="zh-CN" altLang="en-US" sz="1100" dirty="0">
                <a:latin typeface="微软雅黑" pitchFamily="34" charset="-122"/>
                <a:ea typeface="微软雅黑" pitchFamily="34" charset="-122"/>
              </a:rPr>
              <a:t>、其他：公主服装</a:t>
            </a:r>
            <a:r>
              <a:rPr lang="en-US" altLang="zh-CN" sz="1100" dirty="0">
                <a:latin typeface="微软雅黑" pitchFamily="34" charset="-122"/>
                <a:ea typeface="微软雅黑" pitchFamily="34" charset="-122"/>
              </a:rPr>
              <a:t>10</a:t>
            </a:r>
            <a:r>
              <a:rPr lang="zh-CN" altLang="en-US" sz="1100" dirty="0">
                <a:latin typeface="微软雅黑" pitchFamily="34" charset="-122"/>
                <a:ea typeface="微软雅黑" pitchFamily="34" charset="-122"/>
              </a:rPr>
              <a:t>套</a:t>
            </a: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8909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8909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8909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8909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89099"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需布展单位配合制作内容：</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壁挂安装基础：墙面壁挂承重不小于</a:t>
            </a:r>
            <a:r>
              <a:rPr lang="en-US" altLang="zh-CN" sz="1100">
                <a:latin typeface="微软雅黑" pitchFamily="34" charset="-122"/>
                <a:ea typeface="微软雅黑" pitchFamily="34" charset="-122"/>
              </a:rPr>
              <a:t>50KG/</a:t>
            </a:r>
            <a:r>
              <a:rPr lang="zh-CN" altLang="en-US" sz="1100">
                <a:latin typeface="微软雅黑" pitchFamily="34" charset="-122"/>
                <a:ea typeface="微软雅黑" pitchFamily="34" charset="-122"/>
              </a:rPr>
              <a:t>㎡</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、展品说明牌：无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、展品图文板：无</a:t>
            </a:r>
            <a:endParaRPr lang="en-US" altLang="zh-CN" sz="1100">
              <a:latin typeface="微软雅黑" pitchFamily="34" charset="-122"/>
              <a:ea typeface="微软雅黑" pitchFamily="34" charset="-122"/>
            </a:endParaRPr>
          </a:p>
          <a:p>
            <a:pPr eaLnBrk="1" hangingPunct="1">
              <a:lnSpc>
                <a:spcPct val="150000"/>
              </a:lnSpc>
            </a:pPr>
            <a:endParaRPr lang="en-US" altLang="zh-CN" sz="1100">
              <a:latin typeface="微软雅黑" pitchFamily="34" charset="-122"/>
              <a:ea typeface="微软雅黑" pitchFamily="34" charset="-122"/>
            </a:endParaRPr>
          </a:p>
          <a:p>
            <a:pPr eaLnBrk="1" hangingPunct="1">
              <a:lnSpc>
                <a:spcPct val="150000"/>
              </a:lnSpc>
            </a:pPr>
            <a:r>
              <a:rPr lang="zh-CN" altLang="en-US" sz="1100" b="1">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a:latin typeface="微软雅黑" pitchFamily="34" charset="-122"/>
              <a:ea typeface="微软雅黑" pitchFamily="34" charset="-122"/>
            </a:endParaRPr>
          </a:p>
        </p:txBody>
      </p:sp>
      <p:pic>
        <p:nvPicPr>
          <p:cNvPr id="89100" name="图片 20"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17258" y="3442679"/>
            <a:ext cx="2862930" cy="227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8" name="灯片编号占位符 17"/>
          <p:cNvSpPr>
            <a:spLocks noGrp="1"/>
          </p:cNvSpPr>
          <p:nvPr>
            <p:ph type="sldNum" sz="quarter" idx="12"/>
          </p:nvPr>
        </p:nvSpPr>
        <p:spPr/>
        <p:txBody>
          <a:bodyPr/>
          <a:lstStyle/>
          <a:p>
            <a:pPr>
              <a:defRPr/>
            </a:pPr>
            <a:fld id="{97241209-89FB-47EC-BD62-BC86EB150E76}" type="slidenum">
              <a:rPr lang="zh-CN" altLang="en-US"/>
              <a:pPr>
                <a:defRPr/>
              </a:pPr>
              <a:t>19</a:t>
            </a:fld>
            <a:endParaRPr lang="zh-CN" altLang="en-US"/>
          </a:p>
        </p:txBody>
      </p:sp>
    </p:spTree>
    <p:extLst>
      <p:ext uri="{BB962C8B-B14F-4D97-AF65-F5344CB8AC3E}">
        <p14:creationId xmlns:p14="http://schemas.microsoft.com/office/powerpoint/2010/main" val="31546637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图片 23" descr="1.jpg"/>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297289"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3"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71684"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dirty="0">
                <a:solidFill>
                  <a:srgbClr val="009EE0"/>
                </a:solidFill>
                <a:latin typeface="Times New Roman" pitchFamily="18" charset="0"/>
                <a:cs typeface="Times New Roman" pitchFamily="18" charset="0"/>
                <a:sym typeface="微软雅黑" pitchFamily="34" charset="-122"/>
              </a:rPr>
              <a:t> XC01-1-01  </a:t>
            </a:r>
            <a:r>
              <a:rPr lang="zh-CN" altLang="en-US" sz="1200" b="1" dirty="0">
                <a:latin typeface="微软雅黑" pitchFamily="34" charset="-122"/>
                <a:ea typeface="微软雅黑" pitchFamily="34" charset="-122"/>
              </a:rPr>
              <a:t>谁的反应快？</a:t>
            </a:r>
          </a:p>
        </p:txBody>
      </p:sp>
      <p:sp>
        <p:nvSpPr>
          <p:cNvPr id="71685" name="TextBox 17"/>
          <p:cNvSpPr txBox="1">
            <a:spLocks noChangeArrowheads="1"/>
          </p:cNvSpPr>
          <p:nvPr/>
        </p:nvSpPr>
        <p:spPr bwMode="auto">
          <a:xfrm>
            <a:off x="4789198" y="499629"/>
            <a:ext cx="4022220" cy="603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展示内容：</a:t>
            </a:r>
            <a:r>
              <a:rPr lang="zh-CN" altLang="en-US" sz="1100" dirty="0">
                <a:latin typeface="微软雅黑" pitchFamily="34" charset="-122"/>
                <a:ea typeface="微软雅黑" pitchFamily="34" charset="-122"/>
              </a:rPr>
              <a:t>墙面的圆点随机闪亮，儿童快速用手脚将其扑灭。锻炼了儿童反应能力、身体的协调能力和节奏感。</a:t>
            </a:r>
          </a:p>
        </p:txBody>
      </p:sp>
      <p:sp>
        <p:nvSpPr>
          <p:cNvPr id="71686" name="TextBox 19"/>
          <p:cNvSpPr txBox="1">
            <a:spLocks noChangeArrowheads="1"/>
          </p:cNvSpPr>
          <p:nvPr/>
        </p:nvSpPr>
        <p:spPr bwMode="auto">
          <a:xfrm>
            <a:off x="4816347" y="2122338"/>
            <a:ext cx="4022220" cy="1608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展示方式：</a:t>
            </a: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、设置不封闭的礼物盒小屋，小屋的材料为可透光材料；</a:t>
            </a: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、在小屋内设置有不同颜色的圆形装置</a:t>
            </a:r>
            <a:r>
              <a:rPr lang="en-US" altLang="zh-CN" sz="1100" dirty="0">
                <a:latin typeface="微软雅黑" pitchFamily="34" charset="-122"/>
                <a:ea typeface="微软雅黑" pitchFamily="34" charset="-122"/>
              </a:rPr>
              <a:t>-LED</a:t>
            </a:r>
            <a:r>
              <a:rPr lang="zh-CN" altLang="en-US" sz="1100" dirty="0">
                <a:latin typeface="微软雅黑" pitchFamily="34" charset="-122"/>
                <a:ea typeface="微软雅黑" pitchFamily="34" charset="-122"/>
              </a:rPr>
              <a:t>灯盘；</a:t>
            </a: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、灯盘通过程序控制，随机亮起。屋内呈现出光亮的圆斑；</a:t>
            </a: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、儿童可以选择易、中、难三个难易程度，分别代表相同时间内亮起灯光的数量由少到多。儿童需要眼睛与手脚的协调动作将光斑扑灭。以此来锻炼自己的反应能力。</a:t>
            </a:r>
            <a:endParaRPr lang="en-US" altLang="zh-CN" sz="1100" dirty="0">
              <a:latin typeface="微软雅黑" pitchFamily="34" charset="-122"/>
              <a:ea typeface="微软雅黑" pitchFamily="34" charset="-122"/>
              <a:sym typeface="微软雅黑" pitchFamily="34" charset="-122"/>
            </a:endParaRPr>
          </a:p>
        </p:txBody>
      </p:sp>
      <p:sp>
        <p:nvSpPr>
          <p:cNvPr id="71687" name="TextBox 21"/>
          <p:cNvSpPr txBox="1">
            <a:spLocks noChangeArrowheads="1"/>
          </p:cNvSpPr>
          <p:nvPr/>
        </p:nvSpPr>
        <p:spPr bwMode="auto">
          <a:xfrm>
            <a:off x="285071" y="5143140"/>
            <a:ext cx="4023577"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71689"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71690"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71691"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71692"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71693" name="TextBox 64"/>
          <p:cNvSpPr txBox="1">
            <a:spLocks noChangeArrowheads="1"/>
          </p:cNvSpPr>
          <p:nvPr/>
        </p:nvSpPr>
        <p:spPr bwMode="auto">
          <a:xfrm>
            <a:off x="4816347" y="1316022"/>
            <a:ext cx="4022220" cy="1072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科学原理：</a:t>
            </a:r>
            <a:r>
              <a:rPr lang="zh-CN" altLang="en-US" sz="1100" dirty="0">
                <a:latin typeface="微软雅黑" pitchFamily="34" charset="-122"/>
                <a:ea typeface="微软雅黑" pitchFamily="34" charset="-122"/>
              </a:rPr>
              <a:t>眼睛与身体的协调能力是指眼球接收到视觉信息后，通过大脑中枢整合和筛选，然后使身体的不同部位参与同步协调的运动。</a:t>
            </a:r>
            <a:endParaRPr lang="en-US" altLang="zh-CN" sz="1100" dirty="0">
              <a:latin typeface="微软雅黑" pitchFamily="34" charset="-122"/>
              <a:ea typeface="微软雅黑" pitchFamily="34" charset="-122"/>
            </a:endParaRPr>
          </a:p>
          <a:p>
            <a:pPr algn="just">
              <a:lnSpc>
                <a:spcPct val="150000"/>
              </a:lnSpc>
              <a:buFont typeface="Arial" pitchFamily="34" charset="0"/>
              <a:buNone/>
            </a:pPr>
            <a:endParaRPr lang="en-US" altLang="zh-CN" sz="1000" dirty="0">
              <a:solidFill>
                <a:srgbClr val="000000"/>
              </a:solidFill>
              <a:latin typeface="微软雅黑" pitchFamily="34" charset="-122"/>
              <a:ea typeface="微软雅黑" pitchFamily="34" charset="-122"/>
              <a:sym typeface="微软雅黑" pitchFamily="34" charset="-122"/>
            </a:endParaRPr>
          </a:p>
        </p:txBody>
      </p:sp>
      <p:sp>
        <p:nvSpPr>
          <p:cNvPr id="71694" name="TextBox 14"/>
          <p:cNvSpPr txBox="1">
            <a:spLocks noChangeArrowheads="1"/>
          </p:cNvSpPr>
          <p:nvPr/>
        </p:nvSpPr>
        <p:spPr bwMode="auto">
          <a:xfrm>
            <a:off x="4755261" y="5567896"/>
            <a:ext cx="3177865"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    </a:t>
            </a:r>
          </a:p>
        </p:txBody>
      </p:sp>
      <p:sp>
        <p:nvSpPr>
          <p:cNvPr id="71695" name="TextBox 14"/>
          <p:cNvSpPr txBox="1">
            <a:spLocks noChangeArrowheads="1"/>
          </p:cNvSpPr>
          <p:nvPr/>
        </p:nvSpPr>
        <p:spPr bwMode="auto">
          <a:xfrm>
            <a:off x="4775622" y="3791122"/>
            <a:ext cx="3970636" cy="1396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操作说明：</a:t>
            </a:r>
            <a:r>
              <a:rPr lang="zh-CN" altLang="en-US" sz="1100" dirty="0">
                <a:latin typeface="微软雅黑" pitchFamily="34" charset="-122"/>
                <a:ea typeface="微软雅黑" pitchFamily="34" charset="-122"/>
              </a:rPr>
              <a:t>一名儿童站在屋子中间，找到中间脚印位置站好。在易、中、难三个难易程度按钮，观察周围墙面灯光，随着灯光亮起用手和脚去拍打，触摸可使灯灭，通过比较单位时间内拍灭灯盘的数量，看谁反应最快。</a:t>
            </a:r>
            <a:endParaRPr lang="zh-CN" altLang="en-US" sz="1200" dirty="0">
              <a:latin typeface="微软雅黑" pitchFamily="34" charset="-122"/>
              <a:ea typeface="微软雅黑" pitchFamily="34" charset="-122"/>
            </a:endParaRPr>
          </a:p>
          <a:p>
            <a:pPr eaLnBrk="1" hangingPunct="1">
              <a:lnSpc>
                <a:spcPct val="150000"/>
              </a:lnSpc>
            </a:pPr>
            <a:endParaRPr lang="zh-CN" altLang="en-US" sz="1200" dirty="0">
              <a:latin typeface="微软雅黑" pitchFamily="34" charset="-122"/>
              <a:ea typeface="微软雅黑" pitchFamily="34" charset="-122"/>
            </a:endParaRPr>
          </a:p>
        </p:txBody>
      </p:sp>
      <p:sp>
        <p:nvSpPr>
          <p:cNvPr id="71696"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1" y="311049"/>
            <a:ext cx="214538" cy="1357"/>
          </a:xfrm>
          <a:prstGeom prst="line">
            <a:avLst/>
          </a:prstGeom>
        </p:spPr>
        <p:style>
          <a:lnRef idx="1">
            <a:schemeClr val="dk1"/>
          </a:lnRef>
          <a:fillRef idx="0">
            <a:schemeClr val="dk1"/>
          </a:fillRef>
          <a:effectRef idx="0">
            <a:schemeClr val="dk1"/>
          </a:effectRef>
          <a:fontRef idx="minor">
            <a:schemeClr val="tx1"/>
          </a:fontRef>
        </p:style>
      </p:cxnSp>
      <p:sp>
        <p:nvSpPr>
          <p:cNvPr id="71700"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71701"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15904" y="5399433"/>
            <a:ext cx="1406352" cy="1186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椭圆 23"/>
          <p:cNvSpPr/>
          <p:nvPr/>
        </p:nvSpPr>
        <p:spPr>
          <a:xfrm>
            <a:off x="508507" y="6172361"/>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71706" name="图片 20" descr="513求救电话.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47976" y="806315"/>
            <a:ext cx="3042118" cy="4400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灯片编号占位符 30"/>
          <p:cNvSpPr>
            <a:spLocks noGrp="1"/>
          </p:cNvSpPr>
          <p:nvPr>
            <p:ph type="sldNum" sz="quarter" idx="12"/>
          </p:nvPr>
        </p:nvSpPr>
        <p:spPr/>
        <p:txBody>
          <a:bodyPr/>
          <a:lstStyle/>
          <a:p>
            <a:pPr>
              <a:defRPr/>
            </a:pPr>
            <a:fld id="{322F6344-913B-43B6-8A18-892202EAD103}" type="slidenum">
              <a:rPr lang="zh-CN" altLang="en-US"/>
              <a:pPr>
                <a:defRPr/>
              </a:pPr>
              <a:t>2</a:t>
            </a:fld>
            <a:endParaRPr lang="zh-CN" altLang="en-US"/>
          </a:p>
        </p:txBody>
      </p:sp>
      <p:pic>
        <p:nvPicPr>
          <p:cNvPr id="1026"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82397" y="5412392"/>
            <a:ext cx="978578" cy="11734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39117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Box 7"/>
          <p:cNvSpPr txBox="1">
            <a:spLocks noChangeArrowheads="1"/>
          </p:cNvSpPr>
          <p:nvPr/>
        </p:nvSpPr>
        <p:spPr bwMode="auto">
          <a:xfrm>
            <a:off x="727611" y="129587"/>
            <a:ext cx="1166078"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solidFill>
                  <a:schemeClr val="bg1"/>
                </a:solidFill>
                <a:latin typeface="微软雅黑" pitchFamily="34" charset="-122"/>
                <a:ea typeface="微软雅黑" pitchFamily="34" charset="-122"/>
              </a:rPr>
              <a:t>许昌市科技馆</a:t>
            </a:r>
          </a:p>
        </p:txBody>
      </p:sp>
      <p:sp>
        <p:nvSpPr>
          <p:cNvPr id="90115" name="TextBox 8"/>
          <p:cNvSpPr txBox="1">
            <a:spLocks noChangeArrowheads="1"/>
          </p:cNvSpPr>
          <p:nvPr/>
        </p:nvSpPr>
        <p:spPr bwMode="auto">
          <a:xfrm>
            <a:off x="2974244" y="129587"/>
            <a:ext cx="2116314"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solidFill>
                  <a:schemeClr val="bg1"/>
                </a:solidFill>
                <a:latin typeface="微软雅黑" pitchFamily="34" charset="-122"/>
                <a:ea typeface="微软雅黑" pitchFamily="34" charset="-122"/>
              </a:rPr>
              <a:t>展品</a:t>
            </a:r>
            <a:r>
              <a:rPr lang="en-US" altLang="zh-CN" sz="1100" b="1">
                <a:solidFill>
                  <a:schemeClr val="bg1"/>
                </a:solidFill>
                <a:latin typeface="微软雅黑" pitchFamily="34" charset="-122"/>
                <a:ea typeface="微软雅黑" pitchFamily="34" charset="-122"/>
              </a:rPr>
              <a:t>/</a:t>
            </a:r>
            <a:r>
              <a:rPr lang="zh-CN" altLang="en-US" sz="1100" b="1">
                <a:solidFill>
                  <a:schemeClr val="bg1"/>
                </a:solidFill>
                <a:latin typeface="微软雅黑" pitchFamily="34" charset="-122"/>
                <a:ea typeface="微软雅黑" pitchFamily="34" charset="-122"/>
              </a:rPr>
              <a:t>展项设计成果</a:t>
            </a:r>
          </a:p>
        </p:txBody>
      </p:sp>
      <p:sp>
        <p:nvSpPr>
          <p:cNvPr id="90116" name="TextBox 9"/>
          <p:cNvSpPr txBox="1">
            <a:spLocks noChangeArrowheads="1"/>
          </p:cNvSpPr>
          <p:nvPr/>
        </p:nvSpPr>
        <p:spPr bwMode="auto">
          <a:xfrm>
            <a:off x="5349838" y="30238"/>
            <a:ext cx="3412710" cy="365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ctr" eaLnBrk="1" hangingPunct="1"/>
            <a:r>
              <a:rPr lang="en-US" altLang="zh-CN" sz="1000" b="1">
                <a:solidFill>
                  <a:schemeClr val="bg1"/>
                </a:solidFill>
                <a:latin typeface="微软雅黑" pitchFamily="34" charset="-122"/>
                <a:ea typeface="微软雅黑" pitchFamily="34" charset="-122"/>
              </a:rPr>
              <a:t>3D</a:t>
            </a:r>
            <a:r>
              <a:rPr lang="zh-CN" altLang="en-US" sz="1000" b="1">
                <a:solidFill>
                  <a:schemeClr val="bg1"/>
                </a:solidFill>
                <a:latin typeface="微软雅黑" pitchFamily="34" charset="-122"/>
                <a:ea typeface="微软雅黑" pitchFamily="34" charset="-122"/>
              </a:rPr>
              <a:t>效果图、科学原理、展项描述、展项细节</a:t>
            </a:r>
            <a:endParaRPr lang="en-US" altLang="zh-CN" sz="1000" b="1">
              <a:solidFill>
                <a:schemeClr val="bg1"/>
              </a:solidFill>
              <a:latin typeface="微软雅黑" pitchFamily="34" charset="-122"/>
              <a:ea typeface="微软雅黑" pitchFamily="34" charset="-122"/>
            </a:endParaRPr>
          </a:p>
          <a:p>
            <a:pPr algn="ctr" eaLnBrk="1" hangingPunct="1"/>
            <a:r>
              <a:rPr lang="zh-CN" altLang="en-US" sz="1000" b="1">
                <a:solidFill>
                  <a:schemeClr val="bg1"/>
                </a:solidFill>
                <a:latin typeface="微软雅黑" pitchFamily="34" charset="-122"/>
                <a:ea typeface="微软雅黑" pitchFamily="34" charset="-122"/>
              </a:rPr>
              <a:t>（目标群体、参与人数、运营工作人员）、展品位置图</a:t>
            </a:r>
          </a:p>
        </p:txBody>
      </p:sp>
      <p:pic>
        <p:nvPicPr>
          <p:cNvPr id="90117" name="图片 20" descr="513求救电话.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904084" y="0"/>
            <a:ext cx="7202800" cy="5167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0118" name="TextBox 6"/>
          <p:cNvSpPr txBox="1">
            <a:spLocks noChangeArrowheads="1"/>
          </p:cNvSpPr>
          <p:nvPr/>
        </p:nvSpPr>
        <p:spPr bwMode="auto">
          <a:xfrm>
            <a:off x="195478" y="5236731"/>
            <a:ext cx="6309577" cy="1511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406" tIns="31702" rIns="63406" bIns="31702"/>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dirty="0">
                <a:latin typeface="微软雅黑" pitchFamily="34" charset="-122"/>
                <a:ea typeface="微软雅黑" pitchFamily="34" charset="-122"/>
              </a:rPr>
              <a:t>       这是一个专为年龄较小儿童设置的区域，以动手动脚、爬行、锻炼手眼协调为主的区域。展品包括今天你刷牙了吗？好饿的毛毛虫、双脚动起来、动动手动动脑、钻来钻去、搭积木、拼拼我等组成。为了保证安全，区域内整铺软包地垫。当儿童在里面玩时，家长可围坐在周围地台上休息，可以直接目视到孩子的活动，方便看管，确保安全。</a:t>
            </a:r>
            <a:endParaRPr lang="en-US" altLang="zh-CN" sz="1200" dirty="0">
              <a:latin typeface="微软雅黑" pitchFamily="34" charset="-122"/>
              <a:ea typeface="微软雅黑" pitchFamily="34" charset="-122"/>
            </a:endParaRPr>
          </a:p>
        </p:txBody>
      </p:sp>
      <p:pic>
        <p:nvPicPr>
          <p:cNvPr id="90119" name="Picture 3" descr="F:\2014\许昌科技馆5月\7月\展品参考\手绘草图\_0053481.JPG"/>
          <p:cNvPicPr>
            <a:picLocks noChangeAspect="1" noChangeArrowheads="1"/>
          </p:cNvPicPr>
          <p:nvPr/>
        </p:nvPicPr>
        <p:blipFill>
          <a:blip r:embed="rId3" cstate="email">
            <a:lum bright="20000" contrast="40000"/>
            <a:extLst>
              <a:ext uri="{28A0092B-C50C-407E-A947-70E740481C1C}">
                <a14:useLocalDpi xmlns:a14="http://schemas.microsoft.com/office/drawing/2010/main"/>
              </a:ext>
            </a:extLst>
          </a:blip>
          <a:srcRect/>
          <a:stretch>
            <a:fillRect/>
          </a:stretch>
        </p:blipFill>
        <p:spPr bwMode="auto">
          <a:xfrm>
            <a:off x="6705962" y="4991956"/>
            <a:ext cx="2438038" cy="186604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0120" name="矩形 8"/>
          <p:cNvSpPr>
            <a:spLocks noChangeArrowheads="1"/>
          </p:cNvSpPr>
          <p:nvPr/>
        </p:nvSpPr>
        <p:spPr bwMode="auto">
          <a:xfrm>
            <a:off x="472882" y="446354"/>
            <a:ext cx="3574653" cy="565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b="1">
                <a:solidFill>
                  <a:srgbClr val="C00000"/>
                </a:solidFill>
                <a:latin typeface="微软雅黑" pitchFamily="34" charset="-122"/>
                <a:ea typeface="微软雅黑" pitchFamily="34" charset="-122"/>
              </a:rPr>
              <a:t>低年龄动手爬行区（</a:t>
            </a:r>
            <a:r>
              <a:rPr lang="en-US" altLang="zh-CN" b="1">
                <a:solidFill>
                  <a:srgbClr val="C00000"/>
                </a:solidFill>
                <a:latin typeface="微软雅黑" pitchFamily="34" charset="-122"/>
                <a:ea typeface="微软雅黑" pitchFamily="34" charset="-122"/>
              </a:rPr>
              <a:t>2-4</a:t>
            </a:r>
            <a:r>
              <a:rPr lang="zh-CN" altLang="en-US" b="1">
                <a:solidFill>
                  <a:srgbClr val="C00000"/>
                </a:solidFill>
                <a:latin typeface="微软雅黑" pitchFamily="34" charset="-122"/>
                <a:ea typeface="微软雅黑" pitchFamily="34" charset="-122"/>
              </a:rPr>
              <a:t>岁）</a:t>
            </a:r>
            <a:endParaRPr lang="en-US" altLang="zh-CN" b="1">
              <a:solidFill>
                <a:srgbClr val="C00000"/>
              </a:solidFill>
              <a:latin typeface="微软雅黑" pitchFamily="34" charset="-122"/>
              <a:ea typeface="微软雅黑" pitchFamily="34" charset="-122"/>
            </a:endParaRPr>
          </a:p>
        </p:txBody>
      </p:sp>
      <p:sp>
        <p:nvSpPr>
          <p:cNvPr id="14" name="灯片编号占位符 13"/>
          <p:cNvSpPr>
            <a:spLocks noGrp="1"/>
          </p:cNvSpPr>
          <p:nvPr>
            <p:ph type="sldNum" sz="quarter" idx="12"/>
          </p:nvPr>
        </p:nvSpPr>
        <p:spPr/>
        <p:txBody>
          <a:bodyPr/>
          <a:lstStyle/>
          <a:p>
            <a:pPr>
              <a:defRPr/>
            </a:pPr>
            <a:fld id="{1CF13F99-0E2F-4BB4-B571-7C63EF867E8D}" type="slidenum">
              <a:rPr lang="zh-CN" altLang="en-US"/>
              <a:pPr>
                <a:defRPr/>
              </a:pPr>
              <a:t>20</a:t>
            </a:fld>
            <a:endParaRPr lang="zh-CN" altLang="en-US"/>
          </a:p>
        </p:txBody>
      </p:sp>
    </p:spTree>
    <p:extLst>
      <p:ext uri="{BB962C8B-B14F-4D97-AF65-F5344CB8AC3E}">
        <p14:creationId xmlns:p14="http://schemas.microsoft.com/office/powerpoint/2010/main" val="22306555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图片 23" descr="1.jpg"/>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297289"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1139"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72872" y="1229631"/>
            <a:ext cx="2208624" cy="3945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40"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zh-CN" altLang="en-US" sz="1200" dirty="0">
                <a:solidFill>
                  <a:srgbClr val="009EE0"/>
                </a:solidFill>
                <a:latin typeface="Times New Roman" pitchFamily="18" charset="0"/>
                <a:cs typeface="Times New Roman" pitchFamily="18" charset="0"/>
                <a:sym typeface="微软雅黑" pitchFamily="34" charset="-122"/>
              </a:rPr>
              <a:t>：</a:t>
            </a:r>
            <a:r>
              <a:rPr lang="en-US" altLang="zh-CN" sz="1200" dirty="0">
                <a:solidFill>
                  <a:srgbClr val="009EE0"/>
                </a:solidFill>
                <a:latin typeface="Times New Roman" pitchFamily="18" charset="0"/>
                <a:cs typeface="Times New Roman" pitchFamily="18" charset="0"/>
                <a:sym typeface="微软雅黑" pitchFamily="34" charset="-122"/>
              </a:rPr>
              <a:t> XC01-1-06  </a:t>
            </a:r>
            <a:r>
              <a:rPr lang="zh-CN" altLang="en-US" sz="1200" b="1" dirty="0">
                <a:solidFill>
                  <a:srgbClr val="000000"/>
                </a:solidFill>
                <a:latin typeface="微软雅黑" pitchFamily="34" charset="-122"/>
                <a:ea typeface="微软雅黑" pitchFamily="34" charset="-122"/>
                <a:sym typeface="微软雅黑" pitchFamily="34" charset="-122"/>
              </a:rPr>
              <a:t>今天你刷牙了吗？</a:t>
            </a:r>
            <a:endParaRPr lang="zh-CN" altLang="en-US" sz="1200" b="1" dirty="0">
              <a:latin typeface="微软雅黑" pitchFamily="34" charset="-122"/>
              <a:ea typeface="微软雅黑" pitchFamily="34" charset="-122"/>
            </a:endParaRPr>
          </a:p>
        </p:txBody>
      </p:sp>
      <p:sp>
        <p:nvSpPr>
          <p:cNvPr id="91141" name="TextBox 17"/>
          <p:cNvSpPr txBox="1">
            <a:spLocks noChangeArrowheads="1"/>
          </p:cNvSpPr>
          <p:nvPr/>
        </p:nvSpPr>
        <p:spPr bwMode="auto">
          <a:xfrm>
            <a:off x="4789198" y="499628"/>
            <a:ext cx="4022220" cy="2111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solidFill>
                  <a:srgbClr val="000000"/>
                </a:solidFill>
                <a:latin typeface="微软雅黑" pitchFamily="34" charset="-122"/>
                <a:ea typeface="微软雅黑" pitchFamily="34" charset="-122"/>
                <a:sym typeface="微软雅黑" pitchFamily="34" charset="-122"/>
              </a:rPr>
              <a:t>人物模型的嘴巴上下平行轻微运动，并用语音告诉参与者“快帮我刷刷牙吧！我的牙好疼”。刷牙的动作要正确，能够增强儿童的协调能力。因此，应该让儿童养成从小刷牙的习惯。一般来说，孩子到了两岁半，</a:t>
            </a:r>
            <a:r>
              <a:rPr lang="en-US" altLang="zh-CN" sz="1100">
                <a:solidFill>
                  <a:srgbClr val="000000"/>
                </a:solidFill>
                <a:latin typeface="微软雅黑" pitchFamily="34" charset="-122"/>
                <a:ea typeface="微软雅黑" pitchFamily="34" charset="-122"/>
                <a:sym typeface="微软雅黑" pitchFamily="34" charset="-122"/>
              </a:rPr>
              <a:t>20</a:t>
            </a:r>
            <a:r>
              <a:rPr lang="zh-CN" altLang="en-US" sz="1100">
                <a:solidFill>
                  <a:srgbClr val="000000"/>
                </a:solidFill>
                <a:latin typeface="微软雅黑" pitchFamily="34" charset="-122"/>
                <a:ea typeface="微软雅黑" pitchFamily="34" charset="-122"/>
                <a:sym typeface="微软雅黑" pitchFamily="34" charset="-122"/>
              </a:rPr>
              <a:t>颗乳牙都萌出后，就可以开始教孩子学刷牙；</a:t>
            </a: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岁左右应让孩子养成早晚刷牙、饭后漱口的习惯。家长是孩子的第一任老师，家长行为对孩子的影响是深远的。每天刷牙时，家长应有意识地让孩子在身边看，孩子就会模仿大人的刷牙动作。</a:t>
            </a: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91142" name="TextBox 19"/>
          <p:cNvSpPr txBox="1">
            <a:spLocks noChangeArrowheads="1"/>
          </p:cNvSpPr>
          <p:nvPr/>
        </p:nvSpPr>
        <p:spPr bwMode="auto">
          <a:xfrm>
            <a:off x="4816347" y="3325769"/>
            <a:ext cx="4022220" cy="6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展示方式：</a:t>
            </a:r>
            <a:r>
              <a:rPr lang="zh-CN" altLang="en-US" sz="1100" dirty="0">
                <a:solidFill>
                  <a:srgbClr val="000000"/>
                </a:solidFill>
                <a:latin typeface="微软雅黑" pitchFamily="34" charset="-122"/>
                <a:ea typeface="微软雅黑" pitchFamily="34" charset="-122"/>
                <a:sym typeface="微软雅黑" pitchFamily="34" charset="-122"/>
              </a:rPr>
              <a:t>儿童通过给模型刷牙练习刷牙的方法，并通过讲故事的方式引导儿童了解刷牙对保持牙齿健康的重要性。</a:t>
            </a:r>
          </a:p>
        </p:txBody>
      </p:sp>
      <p:sp>
        <p:nvSpPr>
          <p:cNvPr id="91143"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91145"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91146"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91147"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91148"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91149" name="TextBox 64"/>
          <p:cNvSpPr txBox="1">
            <a:spLocks noChangeArrowheads="1"/>
          </p:cNvSpPr>
          <p:nvPr/>
        </p:nvSpPr>
        <p:spPr bwMode="auto">
          <a:xfrm>
            <a:off x="4798700" y="2525672"/>
            <a:ext cx="4022219" cy="1372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科学原理：</a:t>
            </a:r>
            <a:r>
              <a:rPr lang="zh-CN" altLang="en-US" sz="1100" dirty="0">
                <a:solidFill>
                  <a:srgbClr val="000000"/>
                </a:solidFill>
                <a:latin typeface="微软雅黑" pitchFamily="34" charset="-122"/>
                <a:ea typeface="微软雅黑" pitchFamily="34" charset="-122"/>
                <a:sym typeface="微软雅黑" pitchFamily="34" charset="-122"/>
              </a:rPr>
              <a:t>口腔健康是全身健康的第一步。刷牙是保持口腔卫生的重要措施，它可以去除粘着在牙面或牙龈处的食物残渣，菌斑，减少细菌繁殖机会，并可按摩牙龈，增强组织抗病能力。</a:t>
            </a:r>
          </a:p>
          <a:p>
            <a:pPr eaLnBrk="1" hangingPunct="1">
              <a:lnSpc>
                <a:spcPct val="150000"/>
              </a:lnSpc>
            </a:pPr>
            <a:endParaRPr lang="en-US" altLang="zh-CN" sz="1100" dirty="0">
              <a:solidFill>
                <a:srgbClr val="000000"/>
              </a:solidFill>
              <a:latin typeface="微软雅黑" pitchFamily="34" charset="-122"/>
              <a:ea typeface="微软雅黑" pitchFamily="34" charset="-122"/>
              <a:sym typeface="微软雅黑" pitchFamily="34" charset="-122"/>
            </a:endParaRPr>
          </a:p>
          <a:p>
            <a:pPr eaLnBrk="1" hangingPunct="1">
              <a:lnSpc>
                <a:spcPct val="150000"/>
              </a:lnSpc>
              <a:buFont typeface="Arial" pitchFamily="34" charset="0"/>
              <a:buNone/>
            </a:pPr>
            <a:endParaRPr lang="en-US" altLang="zh-CN" sz="1100" dirty="0">
              <a:solidFill>
                <a:srgbClr val="000000"/>
              </a:solidFill>
              <a:latin typeface="微软雅黑" pitchFamily="34" charset="-122"/>
              <a:ea typeface="微软雅黑" pitchFamily="34" charset="-122"/>
              <a:sym typeface="微软雅黑" pitchFamily="34" charset="-122"/>
            </a:endParaRPr>
          </a:p>
        </p:txBody>
      </p:sp>
      <p:sp>
        <p:nvSpPr>
          <p:cNvPr id="91150" name="TextBox 14"/>
          <p:cNvSpPr txBox="1">
            <a:spLocks noChangeArrowheads="1"/>
          </p:cNvSpPr>
          <p:nvPr/>
        </p:nvSpPr>
        <p:spPr bwMode="auto">
          <a:xfrm>
            <a:off x="4755261" y="5702935"/>
            <a:ext cx="3177865" cy="101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dirty="0">
                <a:latin typeface="微软雅黑" pitchFamily="34" charset="-122"/>
                <a:ea typeface="微软雅黑" pitchFamily="34" charset="-122"/>
              </a:rPr>
              <a:t>目标人群：</a:t>
            </a:r>
            <a:r>
              <a:rPr lang="en-US" altLang="zh-CN" sz="1100" dirty="0">
                <a:latin typeface="微软雅黑" pitchFamily="34" charset="-122"/>
                <a:ea typeface="微软雅黑" pitchFamily="34" charset="-122"/>
              </a:rPr>
              <a:t>2-4</a:t>
            </a:r>
            <a:r>
              <a:rPr lang="zh-CN" altLang="en-US" sz="1100" dirty="0">
                <a:latin typeface="微软雅黑" pitchFamily="34" charset="-122"/>
                <a:ea typeface="微软雅黑" pitchFamily="34" charset="-122"/>
              </a:rPr>
              <a:t>岁</a:t>
            </a:r>
            <a:endParaRPr lang="en-US" altLang="zh-CN" sz="1100" dirty="0">
              <a:latin typeface="微软雅黑" pitchFamily="34" charset="-122"/>
              <a:ea typeface="微软雅黑" pitchFamily="34" charset="-122"/>
            </a:endParaRPr>
          </a:p>
          <a:p>
            <a:pPr eaLnBrk="1" hangingPunct="1">
              <a:lnSpc>
                <a:spcPct val="150000"/>
              </a:lnSpc>
            </a:pPr>
            <a:r>
              <a:rPr lang="zh-CN" altLang="en-US" sz="1100" dirty="0">
                <a:latin typeface="微软雅黑" pitchFamily="34" charset="-122"/>
                <a:ea typeface="微软雅黑" pitchFamily="34" charset="-122"/>
              </a:rPr>
              <a:t>参与人数：</a:t>
            </a: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人</a:t>
            </a:r>
            <a:endParaRPr lang="en-US" altLang="zh-CN" sz="1100" dirty="0">
              <a:latin typeface="微软雅黑" pitchFamily="34" charset="-122"/>
              <a:ea typeface="微软雅黑" pitchFamily="34" charset="-122"/>
            </a:endParaRPr>
          </a:p>
          <a:p>
            <a:pPr eaLnBrk="1" hangingPunct="1">
              <a:lnSpc>
                <a:spcPct val="150000"/>
              </a:lnSpc>
            </a:pPr>
            <a:r>
              <a:rPr lang="zh-CN" altLang="en-US" sz="1100" dirty="0">
                <a:latin typeface="微软雅黑" pitchFamily="34" charset="-122"/>
                <a:ea typeface="微软雅黑" pitchFamily="34" charset="-122"/>
              </a:rPr>
              <a:t>运营人员：无</a:t>
            </a:r>
            <a:endParaRPr lang="en-US" altLang="zh-CN" sz="1100" dirty="0">
              <a:latin typeface="微软雅黑" pitchFamily="34" charset="-122"/>
              <a:ea typeface="微软雅黑" pitchFamily="34" charset="-122"/>
            </a:endParaRPr>
          </a:p>
          <a:p>
            <a:pPr eaLnBrk="1" hangingPunct="1"/>
            <a:r>
              <a:rPr lang="zh-CN" altLang="en-US" sz="1100" dirty="0">
                <a:latin typeface="微软雅黑" pitchFamily="34" charset="-122"/>
                <a:ea typeface="微软雅黑" pitchFamily="34" charset="-122"/>
              </a:rPr>
              <a:t>    </a:t>
            </a:r>
          </a:p>
        </p:txBody>
      </p:sp>
      <p:sp>
        <p:nvSpPr>
          <p:cNvPr id="91151" name="TextBox 14"/>
          <p:cNvSpPr txBox="1">
            <a:spLocks noChangeArrowheads="1"/>
          </p:cNvSpPr>
          <p:nvPr/>
        </p:nvSpPr>
        <p:spPr bwMode="auto">
          <a:xfrm>
            <a:off x="4795985" y="3897849"/>
            <a:ext cx="4170185" cy="1888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r>
              <a:rPr lang="zh-CN" altLang="en-US" sz="1100">
                <a:solidFill>
                  <a:srgbClr val="000000"/>
                </a:solidFill>
                <a:latin typeface="微软雅黑" pitchFamily="34" charset="-122"/>
                <a:ea typeface="微软雅黑" pitchFamily="34" charset="-122"/>
                <a:sym typeface="微软雅黑" pitchFamily="34" charset="-122"/>
              </a:rPr>
              <a:t>参与者从刷牙杯中取出牙刷后，给人物模型刷牙。当牙刷触动到前门牙上的一颗坏牙时，语音启动告诉参与者“以后要少吃糖，保护牙齿哦！”当牙刷触动到侧面的坏牙时，语音启动告诉参与者“每天早晚刷牙，保持口腔卫生！”参与者刷完牙以后，把牙刷放回水杯，人物模型发出语音感谢参与者“谢谢你帮我刷牙。”</a:t>
            </a:r>
          </a:p>
          <a:p>
            <a:pPr eaLnBrk="1" hangingPunct="1">
              <a:lnSpc>
                <a:spcPct val="150000"/>
              </a:lnSpc>
            </a:pP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91152"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91156" name="TextBox 14"/>
          <p:cNvSpPr txBox="1">
            <a:spLocks noChangeArrowheads="1"/>
          </p:cNvSpPr>
          <p:nvPr/>
        </p:nvSpPr>
        <p:spPr bwMode="auto">
          <a:xfrm>
            <a:off x="4755261" y="5491277"/>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展品细节：</a:t>
            </a:r>
            <a:endParaRPr lang="en-US" altLang="zh-CN" sz="1200" dirty="0">
              <a:latin typeface="微软雅黑" pitchFamily="34" charset="-122"/>
              <a:ea typeface="微软雅黑" pitchFamily="34" charset="-122"/>
            </a:endParaRPr>
          </a:p>
        </p:txBody>
      </p:sp>
      <p:cxnSp>
        <p:nvCxnSpPr>
          <p:cNvPr id="25" name="直接箭头连接符 24"/>
          <p:cNvCxnSpPr/>
          <p:nvPr/>
        </p:nvCxnSpPr>
        <p:spPr>
          <a:xfrm rot="10800000" flipV="1">
            <a:off x="1938484" y="4106448"/>
            <a:ext cx="781910" cy="444914"/>
          </a:xfrm>
          <a:prstGeom prst="straightConnector1">
            <a:avLst/>
          </a:prstGeom>
          <a:ln w="15240">
            <a:solidFill>
              <a:srgbClr val="FFC000"/>
            </a:solidFill>
            <a:tailEnd type="arrow"/>
          </a:ln>
        </p:spPr>
        <p:style>
          <a:lnRef idx="1">
            <a:schemeClr val="accent1"/>
          </a:lnRef>
          <a:fillRef idx="0">
            <a:schemeClr val="accent1"/>
          </a:fillRef>
          <a:effectRef idx="0">
            <a:schemeClr val="accent1"/>
          </a:effectRef>
          <a:fontRef idx="minor">
            <a:schemeClr val="tx1"/>
          </a:fontRef>
        </p:style>
      </p:cxnSp>
      <p:sp>
        <p:nvSpPr>
          <p:cNvPr id="91158" name="TextBox 6"/>
          <p:cNvSpPr txBox="1">
            <a:spLocks noChangeArrowheads="1"/>
          </p:cNvSpPr>
          <p:nvPr/>
        </p:nvSpPr>
        <p:spPr bwMode="auto">
          <a:xfrm>
            <a:off x="1096845" y="4437614"/>
            <a:ext cx="792770" cy="347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3395" tIns="31696" rIns="63395" bIns="31696"/>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电子显示屏</a:t>
            </a:r>
          </a:p>
        </p:txBody>
      </p:sp>
      <p:sp>
        <p:nvSpPr>
          <p:cNvPr id="91159"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椭圆 26"/>
          <p:cNvSpPr/>
          <p:nvPr/>
        </p:nvSpPr>
        <p:spPr>
          <a:xfrm>
            <a:off x="403531" y="6272941"/>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33" name="灯片编号占位符 32"/>
          <p:cNvSpPr>
            <a:spLocks noGrp="1"/>
          </p:cNvSpPr>
          <p:nvPr>
            <p:ph type="sldNum" sz="quarter" idx="12"/>
          </p:nvPr>
        </p:nvSpPr>
        <p:spPr/>
        <p:txBody>
          <a:bodyPr/>
          <a:lstStyle/>
          <a:p>
            <a:pPr>
              <a:defRPr/>
            </a:pPr>
            <a:fld id="{99D8FA7F-9A60-468D-80D8-42AD4D59DBCC}" type="slidenum">
              <a:rPr lang="zh-CN" altLang="en-US"/>
              <a:pPr>
                <a:defRPr/>
              </a:pPr>
              <a:t>21</a:t>
            </a:fld>
            <a:endParaRPr lang="zh-CN" altLang="en-US"/>
          </a:p>
        </p:txBody>
      </p:sp>
    </p:spTree>
    <p:extLst>
      <p:ext uri="{BB962C8B-B14F-4D97-AF65-F5344CB8AC3E}">
        <p14:creationId xmlns:p14="http://schemas.microsoft.com/office/powerpoint/2010/main" val="42269315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92163"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92164"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10800000" flipV="1">
            <a:off x="6681527" y="5357678"/>
            <a:ext cx="2309078" cy="10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2167" name="对象 2"/>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09539" y="2056104"/>
            <a:ext cx="1402279" cy="2685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2168" name="组合 10"/>
          <p:cNvGrpSpPr>
            <a:grpSpLocks/>
          </p:cNvGrpSpPr>
          <p:nvPr/>
        </p:nvGrpSpPr>
        <p:grpSpPr bwMode="auto">
          <a:xfrm>
            <a:off x="3093703" y="4817734"/>
            <a:ext cx="1050691" cy="232217"/>
            <a:chOff x="3609975" y="5220653"/>
            <a:chExt cx="5083175" cy="256138"/>
          </a:xfrm>
        </p:grpSpPr>
        <p:cxnSp>
          <p:nvCxnSpPr>
            <p:cNvPr id="9" name="直接箭头连接符 21"/>
            <p:cNvCxnSpPr>
              <a:cxnSpLocks noChangeShapeType="1"/>
            </p:cNvCxnSpPr>
            <p:nvPr/>
          </p:nvCxnSpPr>
          <p:spPr bwMode="auto">
            <a:xfrm rot="10800000">
              <a:off x="3609975" y="5220653"/>
              <a:ext cx="5083175" cy="1589"/>
            </a:xfrm>
            <a:prstGeom prst="straightConnector1">
              <a:avLst/>
            </a:prstGeom>
            <a:ln w="1397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2174" name="TextBox 30"/>
            <p:cNvSpPr txBox="1">
              <a:spLocks noChangeArrowheads="1"/>
            </p:cNvSpPr>
            <p:nvPr/>
          </p:nvSpPr>
          <p:spPr bwMode="auto">
            <a:xfrm>
              <a:off x="5320127" y="5222240"/>
              <a:ext cx="2553409" cy="25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3" rIns="91388" bIns="45693">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900">
                  <a:latin typeface="微软雅黑" pitchFamily="34" charset="-122"/>
                  <a:ea typeface="微软雅黑" pitchFamily="34" charset="-122"/>
                </a:rPr>
                <a:t>500</a:t>
              </a:r>
              <a:endParaRPr lang="zh-CN" altLang="en-US" sz="900">
                <a:latin typeface="微软雅黑" pitchFamily="34" charset="-122"/>
                <a:ea typeface="微软雅黑" pitchFamily="34" charset="-122"/>
              </a:endParaRPr>
            </a:p>
          </p:txBody>
        </p:sp>
      </p:grpSp>
      <p:grpSp>
        <p:nvGrpSpPr>
          <p:cNvPr id="92169" name="组合 13"/>
          <p:cNvGrpSpPr>
            <a:grpSpLocks/>
          </p:cNvGrpSpPr>
          <p:nvPr/>
        </p:nvGrpSpPr>
        <p:grpSpPr bwMode="auto">
          <a:xfrm>
            <a:off x="4418610" y="2115139"/>
            <a:ext cx="265503" cy="2485179"/>
            <a:chOff x="5166677" y="3609658"/>
            <a:chExt cx="310820" cy="1462087"/>
          </a:xfrm>
        </p:grpSpPr>
        <p:cxnSp>
          <p:nvCxnSpPr>
            <p:cNvPr id="12" name="直接箭头连接符 21"/>
            <p:cNvCxnSpPr>
              <a:cxnSpLocks noChangeShapeType="1"/>
            </p:cNvCxnSpPr>
            <p:nvPr/>
          </p:nvCxnSpPr>
          <p:spPr bwMode="auto">
            <a:xfrm rot="5400000" flipH="1" flipV="1">
              <a:off x="4435633" y="4340702"/>
              <a:ext cx="1462087" cy="0"/>
            </a:xfrm>
            <a:prstGeom prst="straightConnector1">
              <a:avLst/>
            </a:prstGeom>
            <a:ln w="1397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2172" name="TextBox 30"/>
            <p:cNvSpPr txBox="1">
              <a:spLocks noChangeArrowheads="1"/>
            </p:cNvSpPr>
            <p:nvPr/>
          </p:nvSpPr>
          <p:spPr bwMode="auto">
            <a:xfrm rot="5400000">
              <a:off x="5206864" y="4237626"/>
              <a:ext cx="271098" cy="270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3" rIns="91388" bIns="45693">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900">
                  <a:latin typeface="微软雅黑" pitchFamily="34" charset="-122"/>
                  <a:ea typeface="微软雅黑" pitchFamily="34" charset="-122"/>
                </a:rPr>
                <a:t>1100</a:t>
              </a:r>
              <a:endParaRPr lang="zh-CN" altLang="en-US" sz="900">
                <a:latin typeface="微软雅黑" pitchFamily="34" charset="-122"/>
                <a:ea typeface="微软雅黑" pitchFamily="34" charset="-122"/>
              </a:endParaRPr>
            </a:p>
          </p:txBody>
        </p:sp>
      </p:grpSp>
      <p:sp>
        <p:nvSpPr>
          <p:cNvPr id="18" name="灯片编号占位符 17"/>
          <p:cNvSpPr>
            <a:spLocks noGrp="1"/>
          </p:cNvSpPr>
          <p:nvPr>
            <p:ph type="sldNum" sz="quarter" idx="12"/>
          </p:nvPr>
        </p:nvSpPr>
        <p:spPr/>
        <p:txBody>
          <a:bodyPr/>
          <a:lstStyle/>
          <a:p>
            <a:pPr>
              <a:defRPr/>
            </a:pPr>
            <a:fld id="{CDA5732C-A658-42E7-9684-2E2C1085ACEC}" type="slidenum">
              <a:rPr lang="zh-CN" altLang="en-US"/>
              <a:pPr>
                <a:defRPr/>
              </a:pPr>
              <a:t>22</a:t>
            </a:fld>
            <a:endParaRPr lang="zh-CN" altLang="en-US"/>
          </a:p>
        </p:txBody>
      </p:sp>
    </p:spTree>
    <p:extLst>
      <p:ext uri="{BB962C8B-B14F-4D97-AF65-F5344CB8AC3E}">
        <p14:creationId xmlns:p14="http://schemas.microsoft.com/office/powerpoint/2010/main" val="42792208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93187" name="TextBox 47"/>
          <p:cNvSpPr txBox="1">
            <a:spLocks noChangeArrowheads="1"/>
          </p:cNvSpPr>
          <p:nvPr/>
        </p:nvSpPr>
        <p:spPr bwMode="auto">
          <a:xfrm>
            <a:off x="503626" y="1716300"/>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93188" name="TextBox 57"/>
          <p:cNvSpPr txBox="1">
            <a:spLocks noChangeArrowheads="1"/>
          </p:cNvSpPr>
          <p:nvPr/>
        </p:nvSpPr>
        <p:spPr bwMode="auto">
          <a:xfrm>
            <a:off x="496839" y="642173"/>
            <a:ext cx="8577930" cy="1064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p>
        </p:txBody>
      </p:sp>
      <p:sp>
        <p:nvSpPr>
          <p:cNvPr id="93189"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9319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9319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93193"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93197" name="TextBox 33"/>
          <p:cNvSpPr txBox="1">
            <a:spLocks noChangeArrowheads="1"/>
          </p:cNvSpPr>
          <p:nvPr/>
        </p:nvSpPr>
        <p:spPr bwMode="auto">
          <a:xfrm>
            <a:off x="502269" y="1910680"/>
            <a:ext cx="8641732"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5</a:t>
            </a:r>
            <a:r>
              <a:rPr lang="zh-CN" altLang="en-US" sz="1100">
                <a:solidFill>
                  <a:srgbClr val="000000"/>
                </a:solidFill>
                <a:latin typeface="微软雅黑" pitchFamily="34" charset="-122"/>
                <a:ea typeface="微软雅黑" pitchFamily="34" charset="-122"/>
                <a:sym typeface="微软雅黑" pitchFamily="34" charset="-122"/>
              </a:rPr>
              <a:t>、防止观众（小朋友）用重物敲击展品；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6</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93198" name="TextBox 34"/>
          <p:cNvSpPr txBox="1">
            <a:spLocks noChangeArrowheads="1"/>
          </p:cNvSpPr>
          <p:nvPr/>
        </p:nvSpPr>
        <p:spPr bwMode="auto">
          <a:xfrm>
            <a:off x="485979" y="3449878"/>
            <a:ext cx="3750724"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93199" name="TextBox 35"/>
          <p:cNvSpPr txBox="1">
            <a:spLocks noChangeArrowheads="1"/>
          </p:cNvSpPr>
          <p:nvPr/>
        </p:nvSpPr>
        <p:spPr bwMode="auto">
          <a:xfrm>
            <a:off x="502269" y="3661536"/>
            <a:ext cx="8641732"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、片区内配备 </a:t>
            </a:r>
            <a:r>
              <a:rPr lang="en-US" altLang="zh-CN" sz="1100">
                <a:latin typeface="微软雅黑" pitchFamily="34" charset="-122"/>
                <a:ea typeface="微软雅黑" pitchFamily="34" charset="-122"/>
              </a:rPr>
              <a:t>1 </a:t>
            </a:r>
            <a:r>
              <a:rPr lang="zh-CN" altLang="en-US" sz="1100">
                <a:latin typeface="微软雅黑" pitchFamily="34" charset="-122"/>
                <a:ea typeface="微软雅黑" pitchFamily="34" charset="-122"/>
              </a:rPr>
              <a:t>名操作人员，指导观众参与，并负责管理和看护展品。</a:t>
            </a:r>
            <a:endParaRPr lang="en-US" altLang="zh-CN" sz="1100" b="1">
              <a:latin typeface="微软雅黑" pitchFamily="34" charset="-122"/>
              <a:ea typeface="微软雅黑" pitchFamily="34" charset="-122"/>
            </a:endParaRPr>
          </a:p>
        </p:txBody>
      </p:sp>
      <p:sp>
        <p:nvSpPr>
          <p:cNvPr id="93200" name="TextBox 15"/>
          <p:cNvSpPr txBox="1">
            <a:spLocks noChangeArrowheads="1"/>
          </p:cNvSpPr>
          <p:nvPr/>
        </p:nvSpPr>
        <p:spPr bwMode="auto">
          <a:xfrm>
            <a:off x="510413" y="4395859"/>
            <a:ext cx="8633587"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、用电需求：有，</a:t>
            </a:r>
            <a:r>
              <a:rPr lang="en-US" altLang="zh-CN" sz="1100">
                <a:latin typeface="微软雅黑" pitchFamily="34" charset="-122"/>
                <a:ea typeface="微软雅黑" pitchFamily="34" charset="-122"/>
              </a:rPr>
              <a:t>220V,1.5KW</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26C361A9-994F-4F03-807E-CCA6794696D2}" type="slidenum">
              <a:rPr lang="zh-CN" altLang="en-US"/>
              <a:pPr>
                <a:defRPr/>
              </a:pPr>
              <a:t>23</a:t>
            </a:fld>
            <a:endParaRPr lang="zh-CN" altLang="en-US"/>
          </a:p>
        </p:txBody>
      </p:sp>
    </p:spTree>
    <p:extLst>
      <p:ext uri="{BB962C8B-B14F-4D97-AF65-F5344CB8AC3E}">
        <p14:creationId xmlns:p14="http://schemas.microsoft.com/office/powerpoint/2010/main" val="30646310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extBox 57"/>
          <p:cNvSpPr txBox="1">
            <a:spLocks noChangeArrowheads="1"/>
          </p:cNvSpPr>
          <p:nvPr/>
        </p:nvSpPr>
        <p:spPr bwMode="auto">
          <a:xfrm>
            <a:off x="479192" y="447793"/>
            <a:ext cx="4240774" cy="5066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、台体：玻璃钢喷漆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、设备：显示器、媒体播放盒</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、其他</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9421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9421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9421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9421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94219"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9422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429929" y="2987687"/>
            <a:ext cx="1901833" cy="3398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3752AC08-C6C0-4493-8789-3B697085349A}" type="slidenum">
              <a:rPr lang="zh-CN" altLang="en-US"/>
              <a:pPr>
                <a:defRPr/>
              </a:pPr>
              <a:t>24</a:t>
            </a:fld>
            <a:endParaRPr lang="zh-CN" altLang="en-US"/>
          </a:p>
        </p:txBody>
      </p:sp>
    </p:spTree>
    <p:extLst>
      <p:ext uri="{BB962C8B-B14F-4D97-AF65-F5344CB8AC3E}">
        <p14:creationId xmlns:p14="http://schemas.microsoft.com/office/powerpoint/2010/main" val="4882283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图片 23" descr="1.jpg"/>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297289"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35"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zh-CN" altLang="en-US" sz="1200" dirty="0">
                <a:solidFill>
                  <a:srgbClr val="009EE0"/>
                </a:solidFill>
                <a:latin typeface="Times New Roman" pitchFamily="18" charset="0"/>
                <a:cs typeface="Times New Roman" pitchFamily="18" charset="0"/>
                <a:sym typeface="微软雅黑" pitchFamily="34" charset="-122"/>
              </a:rPr>
              <a:t>：</a:t>
            </a:r>
            <a:r>
              <a:rPr lang="en-US" altLang="zh-CN" sz="1200" dirty="0">
                <a:solidFill>
                  <a:srgbClr val="009EE0"/>
                </a:solidFill>
                <a:latin typeface="Times New Roman" pitchFamily="18" charset="0"/>
                <a:cs typeface="Times New Roman" pitchFamily="18" charset="0"/>
                <a:sym typeface="微软雅黑" pitchFamily="34" charset="-122"/>
              </a:rPr>
              <a:t> XC01-1-07  </a:t>
            </a:r>
            <a:r>
              <a:rPr lang="zh-CN" altLang="en-US" sz="1200" b="1" dirty="0">
                <a:latin typeface="微软雅黑" pitchFamily="34" charset="-122"/>
                <a:ea typeface="微软雅黑" pitchFamily="34" charset="-122"/>
              </a:rPr>
              <a:t>好饿的毛毛虫</a:t>
            </a:r>
          </a:p>
        </p:txBody>
      </p:sp>
      <p:sp>
        <p:nvSpPr>
          <p:cNvPr id="95236" name="TextBox 17"/>
          <p:cNvSpPr txBox="1">
            <a:spLocks noChangeArrowheads="1"/>
          </p:cNvSpPr>
          <p:nvPr/>
        </p:nvSpPr>
        <p:spPr bwMode="auto">
          <a:xfrm>
            <a:off x="4789198" y="499629"/>
            <a:ext cx="4022220" cy="2002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展示内容：</a:t>
            </a:r>
            <a:r>
              <a:rPr lang="zh-CN" altLang="en-US" sz="1050" dirty="0">
                <a:latin typeface="微软雅黑" pitchFamily="34" charset="-122"/>
                <a:ea typeface="微软雅黑" pitchFamily="34" charset="-122"/>
              </a:rPr>
              <a:t>好饿的毛毛虫是一组锻炼儿童手眼协调、认知能力和平衡能力的展项，其中包括了</a:t>
            </a:r>
            <a:r>
              <a:rPr lang="zh-CN" altLang="en-US" sz="1050" dirty="0">
                <a:solidFill>
                  <a:srgbClr val="C00000"/>
                </a:solidFill>
                <a:latin typeface="微软雅黑" pitchFamily="34" charset="-122"/>
                <a:ea typeface="微软雅黑" pitchFamily="34" charset="-122"/>
              </a:rPr>
              <a:t>毛毛虫的脑袋、迷宫板、平衡板、时钟板、转轮板</a:t>
            </a:r>
            <a:r>
              <a:rPr lang="zh-CN" altLang="en-US" sz="1050" dirty="0">
                <a:latin typeface="微软雅黑" pitchFamily="34" charset="-122"/>
                <a:ea typeface="微软雅黑" pitchFamily="34" charset="-122"/>
              </a:rPr>
              <a:t>展项。毛毛虫的脑袋：用手拨动不同形状的木珠，让它们在钢丝上自由地滑动；迷宫板：用红色磁铁移动珠子，让珠子从下方的起点出发经过三个可以转动的红色圆盘，在迷宫中游览一圈回到起点；平衡板：用红色磁铁将珠子移动到蚂蚁的身上；时钟板：转动两个转轮认识四季，拨动时钟上的指针认识时间；转轮板：拨动橙色的转轮，带动其他的轮子一起动起来。 </a:t>
            </a:r>
            <a:endParaRPr lang="en-US" altLang="zh-CN" sz="1050" dirty="0">
              <a:latin typeface="微软雅黑" pitchFamily="34" charset="-122"/>
              <a:ea typeface="微软雅黑" pitchFamily="34" charset="-122"/>
              <a:sym typeface="微软雅黑" pitchFamily="34" charset="-122"/>
            </a:endParaRPr>
          </a:p>
        </p:txBody>
      </p:sp>
      <p:sp>
        <p:nvSpPr>
          <p:cNvPr id="95237" name="TextBox 19"/>
          <p:cNvSpPr txBox="1">
            <a:spLocks noChangeArrowheads="1"/>
          </p:cNvSpPr>
          <p:nvPr/>
        </p:nvSpPr>
        <p:spPr bwMode="auto">
          <a:xfrm>
            <a:off x="4775623" y="3434040"/>
            <a:ext cx="4022220" cy="33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互动体验</a:t>
            </a:r>
          </a:p>
        </p:txBody>
      </p:sp>
      <p:sp>
        <p:nvSpPr>
          <p:cNvPr id="95238"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95240"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95241"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95242"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95243"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95244" name="TextBox 64"/>
          <p:cNvSpPr txBox="1">
            <a:spLocks noChangeArrowheads="1"/>
          </p:cNvSpPr>
          <p:nvPr/>
        </p:nvSpPr>
        <p:spPr bwMode="auto">
          <a:xfrm>
            <a:off x="4775623" y="2560051"/>
            <a:ext cx="4022220" cy="132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科学原理：</a:t>
            </a:r>
            <a:r>
              <a:rPr lang="zh-CN" altLang="en-US" sz="1050" dirty="0">
                <a:latin typeface="微软雅黑" pitchFamily="34" charset="-122"/>
                <a:ea typeface="微软雅黑" pitchFamily="34" charset="-122"/>
              </a:rPr>
              <a:t>锻炼儿童手的动作灵活性。能够根据图案的需求画出图形，线条基本平滑。能够沿着给定的轮廓线剪出由直线构成的简单图形，边线吻合。通过动手游戏，锻炼儿童手眼协调的能力。</a:t>
            </a: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buFont typeface="Arial" pitchFamily="34" charset="0"/>
              <a:buNone/>
            </a:pPr>
            <a:endParaRPr lang="en-US" altLang="zh-CN" sz="1100" dirty="0">
              <a:latin typeface="微软雅黑" pitchFamily="34" charset="-122"/>
              <a:ea typeface="微软雅黑" pitchFamily="34" charset="-122"/>
              <a:sym typeface="微软雅黑" pitchFamily="34" charset="-122"/>
            </a:endParaRPr>
          </a:p>
        </p:txBody>
      </p:sp>
      <p:sp>
        <p:nvSpPr>
          <p:cNvPr id="95245" name="TextBox 14"/>
          <p:cNvSpPr txBox="1">
            <a:spLocks noChangeArrowheads="1"/>
          </p:cNvSpPr>
          <p:nvPr/>
        </p:nvSpPr>
        <p:spPr bwMode="auto">
          <a:xfrm>
            <a:off x="4755261" y="5567896"/>
            <a:ext cx="3177865"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 2-4</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3-4</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    </a:t>
            </a:r>
          </a:p>
        </p:txBody>
      </p:sp>
      <p:sp>
        <p:nvSpPr>
          <p:cNvPr id="95246" name="TextBox 14"/>
          <p:cNvSpPr txBox="1">
            <a:spLocks noChangeArrowheads="1"/>
          </p:cNvSpPr>
          <p:nvPr/>
        </p:nvSpPr>
        <p:spPr bwMode="auto">
          <a:xfrm>
            <a:off x="4745758" y="3737847"/>
            <a:ext cx="4217698" cy="1888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操作说明：</a:t>
            </a:r>
            <a:r>
              <a:rPr lang="zh-CN" altLang="en-US" sz="1100" dirty="0">
                <a:latin typeface="微软雅黑" pitchFamily="34" charset="-122"/>
                <a:ea typeface="微软雅黑" pitchFamily="34" charset="-122"/>
              </a:rPr>
              <a:t>头部板： 拨动板上不同形状的木珠使它在钢丝曲线轨道上滑动。迷宫板： 用磁铁木棒将珠子通过</a:t>
            </a:r>
            <a:r>
              <a:rPr lang="en-US" altLang="en-US"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个转轮迷宫。平衡板： 用磁性木棒将珠子运到天平上。</a:t>
            </a:r>
            <a:r>
              <a:rPr lang="en-US" altLang="en-US" sz="1100" dirty="0">
                <a:latin typeface="微软雅黑" pitchFamily="34" charset="-122"/>
                <a:ea typeface="微软雅黑" pitchFamily="34" charset="-122"/>
              </a:rPr>
              <a:t> </a:t>
            </a:r>
            <a:r>
              <a:rPr lang="zh-CN" altLang="en-US" sz="1100" dirty="0">
                <a:latin typeface="微软雅黑" pitchFamily="34" charset="-122"/>
                <a:ea typeface="微软雅黑" pitchFamily="34" charset="-122"/>
              </a:rPr>
              <a:t>转轮板： 转动板上橙色转轮，带动板上其它转轮，看看图形发生了什么变化。时钟板： 指针可以自由拨动，认知时间的变化，两个转轮可以分别转出四季和一天的四个时间段。</a:t>
            </a:r>
          </a:p>
          <a:p>
            <a:pPr eaLnBrk="1" hangingPunct="1">
              <a:lnSpc>
                <a:spcPct val="150000"/>
              </a:lnSpc>
            </a:pPr>
            <a:endParaRPr lang="en-US" altLang="zh-CN" sz="1100" dirty="0">
              <a:latin typeface="微软雅黑" pitchFamily="34" charset="-122"/>
              <a:ea typeface="微软雅黑" pitchFamily="34" charset="-122"/>
            </a:endParaRPr>
          </a:p>
        </p:txBody>
      </p:sp>
      <p:sp>
        <p:nvSpPr>
          <p:cNvPr id="95247"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95251"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grpSp>
        <p:nvGrpSpPr>
          <p:cNvPr id="95252" name="组合 19"/>
          <p:cNvGrpSpPr>
            <a:grpSpLocks/>
          </p:cNvGrpSpPr>
          <p:nvPr/>
        </p:nvGrpSpPr>
        <p:grpSpPr bwMode="auto">
          <a:xfrm>
            <a:off x="234845" y="2174172"/>
            <a:ext cx="4425392" cy="1795243"/>
            <a:chOff x="3894138" y="3697287"/>
            <a:chExt cx="6483350" cy="2480504"/>
          </a:xfrm>
        </p:grpSpPr>
        <p:pic>
          <p:nvPicPr>
            <p:cNvPr id="95259" name="图片 2" descr="DSC01585.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94138" y="3697287"/>
              <a:ext cx="6483350" cy="184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60" name="TextBox 11"/>
            <p:cNvSpPr txBox="1">
              <a:spLocks noChangeArrowheads="1"/>
            </p:cNvSpPr>
            <p:nvPr/>
          </p:nvSpPr>
          <p:spPr bwMode="auto">
            <a:xfrm>
              <a:off x="6043613" y="5662614"/>
              <a:ext cx="892175" cy="30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48" tIns="32225" rIns="64448" bIns="32225">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000" b="1">
                  <a:latin typeface="微软雅黑" pitchFamily="34" charset="-122"/>
                  <a:ea typeface="微软雅黑" pitchFamily="34" charset="-122"/>
                </a:rPr>
                <a:t>迷宫板</a:t>
              </a:r>
            </a:p>
          </p:txBody>
        </p:sp>
        <p:sp>
          <p:nvSpPr>
            <p:cNvPr id="95261" name="TextBox 10"/>
            <p:cNvSpPr txBox="1">
              <a:spLocks noChangeArrowheads="1"/>
            </p:cNvSpPr>
            <p:nvPr/>
          </p:nvSpPr>
          <p:spPr bwMode="auto">
            <a:xfrm>
              <a:off x="7099300" y="5543548"/>
              <a:ext cx="760413" cy="30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48" tIns="32225" rIns="64448" bIns="32225">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000" b="1">
                  <a:latin typeface="微软雅黑" pitchFamily="34" charset="-122"/>
                  <a:ea typeface="微软雅黑" pitchFamily="34" charset="-122"/>
                </a:rPr>
                <a:t>平衡板</a:t>
              </a:r>
            </a:p>
          </p:txBody>
        </p:sp>
        <p:sp>
          <p:nvSpPr>
            <p:cNvPr id="95262" name="TextBox 14"/>
            <p:cNvSpPr txBox="1">
              <a:spLocks noChangeArrowheads="1"/>
            </p:cNvSpPr>
            <p:nvPr/>
          </p:nvSpPr>
          <p:spPr bwMode="auto">
            <a:xfrm>
              <a:off x="8088314" y="5662612"/>
              <a:ext cx="758825" cy="30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48" tIns="32225" rIns="64448" bIns="32225">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000" b="1">
                  <a:latin typeface="微软雅黑" pitchFamily="34" charset="-122"/>
                  <a:ea typeface="微软雅黑" pitchFamily="34" charset="-122"/>
                </a:rPr>
                <a:t>时钟板</a:t>
              </a:r>
            </a:p>
          </p:txBody>
        </p:sp>
        <p:sp>
          <p:nvSpPr>
            <p:cNvPr id="95263" name="TextBox 15"/>
            <p:cNvSpPr txBox="1">
              <a:spLocks noChangeArrowheads="1"/>
            </p:cNvSpPr>
            <p:nvPr/>
          </p:nvSpPr>
          <p:spPr bwMode="auto">
            <a:xfrm>
              <a:off x="9296401" y="5662612"/>
              <a:ext cx="708025" cy="515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48" tIns="32225" rIns="64448" bIns="32225">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000" b="1">
                  <a:latin typeface="微软雅黑" pitchFamily="34" charset="-122"/>
                  <a:ea typeface="微软雅黑" pitchFamily="34" charset="-122"/>
                </a:rPr>
                <a:t>转轮板</a:t>
              </a:r>
            </a:p>
          </p:txBody>
        </p:sp>
        <p:sp>
          <p:nvSpPr>
            <p:cNvPr id="95264" name="TextBox 11"/>
            <p:cNvSpPr txBox="1">
              <a:spLocks noChangeArrowheads="1"/>
            </p:cNvSpPr>
            <p:nvPr/>
          </p:nvSpPr>
          <p:spPr bwMode="auto">
            <a:xfrm>
              <a:off x="4803775" y="5345111"/>
              <a:ext cx="890588" cy="30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48" tIns="32225" rIns="64448" bIns="32225">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000" b="1">
                  <a:latin typeface="微软雅黑" pitchFamily="34" charset="-122"/>
                  <a:ea typeface="微软雅黑" pitchFamily="34" charset="-122"/>
                </a:rPr>
                <a:t>头部</a:t>
              </a:r>
            </a:p>
          </p:txBody>
        </p:sp>
      </p:grpSp>
      <p:sp>
        <p:nvSpPr>
          <p:cNvPr id="95253"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30" name="椭圆 29"/>
          <p:cNvSpPr/>
          <p:nvPr/>
        </p:nvSpPr>
        <p:spPr>
          <a:xfrm>
            <a:off x="321750" y="6318176"/>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36" name="灯片编号占位符 35"/>
          <p:cNvSpPr>
            <a:spLocks noGrp="1"/>
          </p:cNvSpPr>
          <p:nvPr>
            <p:ph type="sldNum" sz="quarter" idx="12"/>
          </p:nvPr>
        </p:nvSpPr>
        <p:spPr/>
        <p:txBody>
          <a:bodyPr/>
          <a:lstStyle/>
          <a:p>
            <a:pPr>
              <a:defRPr/>
            </a:pPr>
            <a:fld id="{B2CE0B1F-2B2E-4D79-83F0-5F7DFC7819F6}" type="slidenum">
              <a:rPr lang="zh-CN" altLang="en-US"/>
              <a:pPr>
                <a:defRPr/>
              </a:pPr>
              <a:t>25</a:t>
            </a:fld>
            <a:endParaRPr lang="zh-CN" altLang="en-US"/>
          </a:p>
        </p:txBody>
      </p:sp>
    </p:spTree>
    <p:extLst>
      <p:ext uri="{BB962C8B-B14F-4D97-AF65-F5344CB8AC3E}">
        <p14:creationId xmlns:p14="http://schemas.microsoft.com/office/powerpoint/2010/main" val="17088992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96259" name="TextBox 32"/>
          <p:cNvSpPr txBox="1">
            <a:spLocks noChangeArrowheads="1"/>
          </p:cNvSpPr>
          <p:nvPr/>
        </p:nvSpPr>
        <p:spPr bwMode="auto">
          <a:xfrm>
            <a:off x="6681527" y="5336079"/>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96260"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36469"/>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10800000" flipV="1">
            <a:off x="6669311" y="5326001"/>
            <a:ext cx="2309077" cy="10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6263" name="图片 15" descr="QQ截图20131228203319.pn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34413" y="2905615"/>
            <a:ext cx="2875147" cy="23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4" name="图片 13" descr="QQ截图20131228203404.pn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591934" y="4308028"/>
            <a:ext cx="1357482" cy="678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5" name="图片 2" descr="DSC01585.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924017" y="744402"/>
            <a:ext cx="4478334" cy="1353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6" name="图片 14" descr="QQ截图20131228203237.pn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552496" y="2948810"/>
            <a:ext cx="1512235" cy="2202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7" name="图片 16" descr="QQ截图20131228203342.png"/>
          <p:cNvPicPr>
            <a:picLocks noChangeAspect="1"/>
          </p:cNvPicPr>
          <p:nvPr/>
        </p:nvPicPr>
        <p:blipFill>
          <a:blip r:embed="rId6" cstate="print">
            <a:extLst>
              <a:ext uri="{28A0092B-C50C-407E-A947-70E740481C1C}">
                <a14:useLocalDpi xmlns:a14="http://schemas.microsoft.com/office/drawing/2010/main"/>
              </a:ext>
            </a:extLst>
          </a:blip>
          <a:srcRect/>
          <a:stretch>
            <a:fillRect/>
          </a:stretch>
        </p:blipFill>
        <p:spPr bwMode="auto">
          <a:xfrm>
            <a:off x="4749831" y="2895536"/>
            <a:ext cx="1597756" cy="23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8" name="图片 17" descr="QQ截图20131228203404.pn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6441254" y="2895537"/>
            <a:ext cx="1516307" cy="1412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9" name="直接箭头连接符 21"/>
          <p:cNvCxnSpPr>
            <a:cxnSpLocks noChangeShapeType="1"/>
          </p:cNvCxnSpPr>
          <p:nvPr/>
        </p:nvCxnSpPr>
        <p:spPr bwMode="auto">
          <a:xfrm rot="10800000">
            <a:off x="2924017" y="2336876"/>
            <a:ext cx="4346658" cy="1439"/>
          </a:xfrm>
          <a:prstGeom prst="straightConnector1">
            <a:avLst/>
          </a:prstGeom>
          <a:ln w="1397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6270" name="TextBox 30"/>
          <p:cNvSpPr txBox="1">
            <a:spLocks noChangeArrowheads="1"/>
          </p:cNvSpPr>
          <p:nvPr/>
        </p:nvSpPr>
        <p:spPr bwMode="auto">
          <a:xfrm>
            <a:off x="4656164" y="2338315"/>
            <a:ext cx="667881" cy="223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02" tIns="40050" rIns="80102" bIns="4005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900">
                <a:latin typeface="微软雅黑" pitchFamily="34" charset="-122"/>
                <a:ea typeface="微软雅黑" pitchFamily="34" charset="-122"/>
              </a:rPr>
              <a:t>2100</a:t>
            </a:r>
            <a:endParaRPr lang="zh-CN" altLang="en-US" sz="900">
              <a:latin typeface="微软雅黑" pitchFamily="34" charset="-122"/>
              <a:ea typeface="微软雅黑" pitchFamily="34" charset="-122"/>
            </a:endParaRPr>
          </a:p>
        </p:txBody>
      </p:sp>
      <p:cxnSp>
        <p:nvCxnSpPr>
          <p:cNvPr id="41" name="直接箭头连接符 21"/>
          <p:cNvCxnSpPr>
            <a:cxnSpLocks noChangeShapeType="1"/>
          </p:cNvCxnSpPr>
          <p:nvPr/>
        </p:nvCxnSpPr>
        <p:spPr bwMode="auto">
          <a:xfrm rot="5400000" flipH="1" flipV="1">
            <a:off x="6869619" y="1407453"/>
            <a:ext cx="1326100" cy="0"/>
          </a:xfrm>
          <a:prstGeom prst="straightConnector1">
            <a:avLst/>
          </a:prstGeom>
          <a:ln w="1397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6272" name="TextBox 30"/>
          <p:cNvSpPr txBox="1">
            <a:spLocks noChangeArrowheads="1"/>
          </p:cNvSpPr>
          <p:nvPr/>
        </p:nvSpPr>
        <p:spPr bwMode="auto">
          <a:xfrm rot="5400000">
            <a:off x="7409100" y="1370474"/>
            <a:ext cx="547143" cy="219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02" tIns="40050" rIns="80102" bIns="4005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900">
                <a:latin typeface="微软雅黑" pitchFamily="34" charset="-122"/>
                <a:ea typeface="微软雅黑" pitchFamily="34" charset="-122"/>
              </a:rPr>
              <a:t>500</a:t>
            </a:r>
            <a:endParaRPr lang="zh-CN" altLang="en-US" sz="9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13AEAC68-8429-4C36-8DF8-B9D7B2051685}" type="slidenum">
              <a:rPr lang="zh-CN" altLang="en-US"/>
              <a:pPr>
                <a:defRPr/>
              </a:pPr>
              <a:t>26</a:t>
            </a:fld>
            <a:endParaRPr lang="zh-CN" altLang="en-US"/>
          </a:p>
        </p:txBody>
      </p:sp>
    </p:spTree>
    <p:extLst>
      <p:ext uri="{BB962C8B-B14F-4D97-AF65-F5344CB8AC3E}">
        <p14:creationId xmlns:p14="http://schemas.microsoft.com/office/powerpoint/2010/main" val="42102179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97283" name="TextBox 47"/>
          <p:cNvSpPr txBox="1">
            <a:spLocks noChangeArrowheads="1"/>
          </p:cNvSpPr>
          <p:nvPr/>
        </p:nvSpPr>
        <p:spPr bwMode="auto">
          <a:xfrm>
            <a:off x="487336" y="1995631"/>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97284" name="TextBox 57"/>
          <p:cNvSpPr txBox="1">
            <a:spLocks noChangeArrowheads="1"/>
          </p:cNvSpPr>
          <p:nvPr/>
        </p:nvSpPr>
        <p:spPr bwMode="auto">
          <a:xfrm>
            <a:off x="495481" y="658012"/>
            <a:ext cx="8648519" cy="1314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、首先应确保展项的安全性和功能实现性；</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、展项在固定到墙面的时候，注意固定的稳固性，防止掉下来砸伤观众情况的发生；</a:t>
            </a: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、确保展项造型的美观性，应当与原设计保持一致；</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、其他在展品制作阶段需注意的问题。</a:t>
            </a:r>
          </a:p>
        </p:txBody>
      </p:sp>
      <p:sp>
        <p:nvSpPr>
          <p:cNvPr id="97285"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97287"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97288"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97289"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97293" name="TextBox 33"/>
          <p:cNvSpPr txBox="1">
            <a:spLocks noChangeArrowheads="1"/>
          </p:cNvSpPr>
          <p:nvPr/>
        </p:nvSpPr>
        <p:spPr bwMode="auto">
          <a:xfrm>
            <a:off x="495481" y="2236086"/>
            <a:ext cx="8648519" cy="5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、保证展品的清洁和卫生，定期对展品进行清洁；</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、展品出现故障，应及时维修，待修复后方可使用。</a:t>
            </a:r>
          </a:p>
        </p:txBody>
      </p:sp>
      <p:sp>
        <p:nvSpPr>
          <p:cNvPr id="97294" name="TextBox 34"/>
          <p:cNvSpPr txBox="1">
            <a:spLocks noChangeArrowheads="1"/>
          </p:cNvSpPr>
          <p:nvPr/>
        </p:nvSpPr>
        <p:spPr bwMode="auto">
          <a:xfrm>
            <a:off x="513128" y="2824983"/>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97295" name="TextBox 35"/>
          <p:cNvSpPr txBox="1">
            <a:spLocks noChangeArrowheads="1"/>
          </p:cNvSpPr>
          <p:nvPr/>
        </p:nvSpPr>
        <p:spPr bwMode="auto">
          <a:xfrm>
            <a:off x="504983" y="3102874"/>
            <a:ext cx="8639017"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、提醒</a:t>
            </a: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岁以下儿童需家长看护才能参与活动。</a:t>
            </a:r>
            <a:endParaRPr lang="en-US" altLang="zh-CN" sz="1100" b="1">
              <a:latin typeface="微软雅黑" pitchFamily="34" charset="-122"/>
              <a:ea typeface="微软雅黑" pitchFamily="34" charset="-122"/>
            </a:endParaRPr>
          </a:p>
        </p:txBody>
      </p:sp>
      <p:sp>
        <p:nvSpPr>
          <p:cNvPr id="97296" name="TextBox 15"/>
          <p:cNvSpPr txBox="1">
            <a:spLocks noChangeArrowheads="1"/>
          </p:cNvSpPr>
          <p:nvPr/>
        </p:nvSpPr>
        <p:spPr bwMode="auto">
          <a:xfrm>
            <a:off x="495482" y="3900551"/>
            <a:ext cx="8520915" cy="1899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针对现场基础条件的需求：</a:t>
            </a:r>
          </a:p>
          <a:p>
            <a:pPr eaLnBrk="1" hangingPunct="1">
              <a:lnSpc>
                <a:spcPts val="1665"/>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、展品吊挂基础需求：无</a:t>
            </a:r>
            <a:endParaRPr lang="en-US" altLang="zh-CN" sz="1100" dirty="0">
              <a:latin typeface="微软雅黑" pitchFamily="34" charset="-122"/>
              <a:ea typeface="微软雅黑" pitchFamily="34" charset="-122"/>
            </a:endParaRPr>
          </a:p>
          <a:p>
            <a:pPr eaLnBrk="1" hangingPunct="1">
              <a:lnSpc>
                <a:spcPts val="1665"/>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、展品壁挂基础需求</a:t>
            </a:r>
            <a:r>
              <a:rPr lang="zh-CN" altLang="en-US" sz="1100" dirty="0" smtClean="0">
                <a:latin typeface="微软雅黑" pitchFamily="34" charset="-122"/>
                <a:ea typeface="微软雅黑" pitchFamily="34" charset="-122"/>
              </a:rPr>
              <a:t>：</a:t>
            </a:r>
            <a:r>
              <a:rPr lang="en-US" altLang="zh-CN" sz="1100" dirty="0" smtClean="0">
                <a:latin typeface="微软雅黑" pitchFamily="34" charset="-122"/>
                <a:ea typeface="微软雅黑" pitchFamily="34" charset="-122"/>
              </a:rPr>
              <a:t>30KG</a:t>
            </a:r>
            <a:r>
              <a:rPr lang="en-US" altLang="zh-CN" sz="1100" dirty="0">
                <a:latin typeface="微软雅黑" pitchFamily="34" charset="-122"/>
                <a:ea typeface="微软雅黑" pitchFamily="34" charset="-122"/>
              </a:rPr>
              <a:t>/ m</a:t>
            </a:r>
            <a:r>
              <a:rPr lang="en-US" altLang="zh-CN" sz="1100" baseline="30000" dirty="0">
                <a:latin typeface="微软雅黑" pitchFamily="34" charset="-122"/>
                <a:ea typeface="微软雅黑" pitchFamily="34" charset="-122"/>
              </a:rPr>
              <a:t>2</a:t>
            </a:r>
            <a:endParaRPr lang="en-US" altLang="zh-CN" sz="1100" dirty="0">
              <a:latin typeface="微软雅黑" pitchFamily="34" charset="-122"/>
              <a:ea typeface="微软雅黑" pitchFamily="34" charset="-122"/>
            </a:endParaRPr>
          </a:p>
          <a:p>
            <a:pPr eaLnBrk="1" hangingPunct="1">
              <a:lnSpc>
                <a:spcPts val="1665"/>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、用电需求：无</a:t>
            </a:r>
            <a:endParaRPr lang="en-US" altLang="zh-CN" sz="1100" dirty="0">
              <a:latin typeface="微软雅黑" pitchFamily="34" charset="-122"/>
              <a:ea typeface="微软雅黑" pitchFamily="34" charset="-122"/>
            </a:endParaRPr>
          </a:p>
          <a:p>
            <a:pPr eaLnBrk="1" hangingPunct="1">
              <a:lnSpc>
                <a:spcPts val="1665"/>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、用水需求：无</a:t>
            </a:r>
            <a:endParaRPr lang="en-US" altLang="zh-CN" sz="1100" dirty="0">
              <a:latin typeface="微软雅黑" pitchFamily="34" charset="-122"/>
              <a:ea typeface="微软雅黑" pitchFamily="34" charset="-122"/>
            </a:endParaRPr>
          </a:p>
          <a:p>
            <a:pPr eaLnBrk="1" hangingPunct="1">
              <a:lnSpc>
                <a:spcPts val="1665"/>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、独立设备间需求：无</a:t>
            </a:r>
            <a:endParaRPr lang="en-US" altLang="zh-CN" sz="1100" dirty="0">
              <a:latin typeface="微软雅黑" pitchFamily="34" charset="-122"/>
              <a:ea typeface="微软雅黑" pitchFamily="34" charset="-122"/>
            </a:endParaRPr>
          </a:p>
          <a:p>
            <a:pPr eaLnBrk="1" hangingPunct="1">
              <a:lnSpc>
                <a:spcPts val="1665"/>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、环境灯光需求：不低于</a:t>
            </a:r>
            <a:r>
              <a:rPr lang="en-US" altLang="zh-CN" sz="1100" dirty="0">
                <a:latin typeface="微软雅黑" pitchFamily="34" charset="-122"/>
                <a:ea typeface="微软雅黑" pitchFamily="34" charset="-122"/>
              </a:rPr>
              <a:t>300LUX</a:t>
            </a:r>
            <a:r>
              <a:rPr lang="zh-CN" altLang="en-US" sz="1100" dirty="0">
                <a:latin typeface="微软雅黑" pitchFamily="34" charset="-122"/>
                <a:ea typeface="微软雅黑" pitchFamily="34" charset="-122"/>
              </a:rPr>
              <a:t>，色温</a:t>
            </a:r>
            <a:r>
              <a:rPr lang="en-US" altLang="zh-CN" sz="1100" dirty="0">
                <a:latin typeface="微软雅黑" pitchFamily="34" charset="-122"/>
                <a:ea typeface="微软雅黑" pitchFamily="34" charset="-122"/>
              </a:rPr>
              <a:t>4000K</a:t>
            </a:r>
            <a:r>
              <a:rPr lang="zh-CN" altLang="en-US" sz="1100" dirty="0">
                <a:latin typeface="微软雅黑" pitchFamily="34" charset="-122"/>
                <a:ea typeface="微软雅黑" pitchFamily="34" charset="-122"/>
              </a:rPr>
              <a:t>，显色性不低于</a:t>
            </a:r>
            <a:r>
              <a:rPr lang="en-US" altLang="zh-CN" sz="1100" dirty="0">
                <a:latin typeface="微软雅黑" pitchFamily="34" charset="-122"/>
                <a:ea typeface="微软雅黑" pitchFamily="34" charset="-122"/>
              </a:rPr>
              <a:t>80%</a:t>
            </a:r>
          </a:p>
          <a:p>
            <a:pPr eaLnBrk="1" hangingPunct="1">
              <a:lnSpc>
                <a:spcPts val="1665"/>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、其他特殊需求：无</a:t>
            </a:r>
            <a:endParaRPr lang="zh-CN" altLang="en-US" sz="1000" dirty="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F478F97B-BEA6-4C35-96BB-3907F864D213}" type="slidenum">
              <a:rPr lang="zh-CN" altLang="en-US"/>
              <a:pPr>
                <a:defRPr/>
              </a:pPr>
              <a:t>27</a:t>
            </a:fld>
            <a:endParaRPr lang="zh-CN" altLang="en-US"/>
          </a:p>
        </p:txBody>
      </p:sp>
    </p:spTree>
    <p:extLst>
      <p:ext uri="{BB962C8B-B14F-4D97-AF65-F5344CB8AC3E}">
        <p14:creationId xmlns:p14="http://schemas.microsoft.com/office/powerpoint/2010/main" val="397783027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extBox 57"/>
          <p:cNvSpPr txBox="1">
            <a:spLocks noChangeArrowheads="1"/>
          </p:cNvSpPr>
          <p:nvPr/>
        </p:nvSpPr>
        <p:spPr bwMode="auto">
          <a:xfrm>
            <a:off x="453399" y="447794"/>
            <a:ext cx="3460223" cy="5574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、台面：成品采购</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、展品费用为采购</a:t>
            </a: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套的价格（即</a:t>
            </a: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套备用），且需准备充足的备品备件。</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9830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9830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9831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9831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98315" name="TextBox 64"/>
          <p:cNvSpPr txBox="1">
            <a:spLocks noChangeArrowheads="1"/>
          </p:cNvSpPr>
          <p:nvPr/>
        </p:nvSpPr>
        <p:spPr bwMode="auto">
          <a:xfrm>
            <a:off x="4572000" y="447794"/>
            <a:ext cx="4240774" cy="1608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需布展单位配合制作内容：</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壁挂安装基础：</a:t>
            </a:r>
            <a:r>
              <a:rPr lang="en-US" altLang="zh-CN" sz="1100">
                <a:latin typeface="微软雅黑" pitchFamily="34" charset="-122"/>
                <a:ea typeface="微软雅黑" pitchFamily="34" charset="-122"/>
              </a:rPr>
              <a:t>50KG/</a:t>
            </a:r>
            <a:r>
              <a:rPr lang="zh-CN" altLang="en-US" sz="1100">
                <a:latin typeface="微软雅黑" pitchFamily="34" charset="-122"/>
                <a:ea typeface="微软雅黑" pitchFamily="34" charset="-122"/>
              </a:rPr>
              <a:t>㎡</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、展品说明牌：无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、展品图文板：无</a:t>
            </a:r>
            <a:endParaRPr lang="en-US" altLang="zh-CN" sz="1100">
              <a:latin typeface="微软雅黑" pitchFamily="34" charset="-122"/>
              <a:ea typeface="微软雅黑" pitchFamily="34" charset="-122"/>
            </a:endParaRPr>
          </a:p>
          <a:p>
            <a:pPr eaLnBrk="1" hangingPunct="1">
              <a:lnSpc>
                <a:spcPct val="150000"/>
              </a:lnSpc>
            </a:pPr>
            <a:r>
              <a:rPr lang="zh-CN" altLang="en-US" sz="1100" b="1">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a:latin typeface="微软雅黑" pitchFamily="34" charset="-122"/>
              <a:ea typeface="微软雅黑" pitchFamily="34" charset="-122"/>
            </a:endParaRPr>
          </a:p>
        </p:txBody>
      </p:sp>
      <p:grpSp>
        <p:nvGrpSpPr>
          <p:cNvPr id="98316" name="组合 19"/>
          <p:cNvGrpSpPr>
            <a:grpSpLocks/>
          </p:cNvGrpSpPr>
          <p:nvPr/>
        </p:nvGrpSpPr>
        <p:grpSpPr bwMode="auto">
          <a:xfrm>
            <a:off x="4808202" y="3817042"/>
            <a:ext cx="3851177" cy="1639279"/>
            <a:chOff x="3894138" y="3697287"/>
            <a:chExt cx="6483350" cy="2543949"/>
          </a:xfrm>
        </p:grpSpPr>
        <p:pic>
          <p:nvPicPr>
            <p:cNvPr id="98318" name="图片 2" descr="DSC01585.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3894138" y="3697287"/>
              <a:ext cx="6483350" cy="184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8319" name="TextBox 11"/>
            <p:cNvSpPr txBox="1">
              <a:spLocks noChangeArrowheads="1"/>
            </p:cNvSpPr>
            <p:nvPr/>
          </p:nvSpPr>
          <p:spPr bwMode="auto">
            <a:xfrm>
              <a:off x="6043612" y="5662613"/>
              <a:ext cx="892175" cy="339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48" tIns="32225" rIns="64448" bIns="32225">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000" b="1">
                  <a:latin typeface="微软雅黑" pitchFamily="34" charset="-122"/>
                  <a:ea typeface="微软雅黑" pitchFamily="34" charset="-122"/>
                </a:rPr>
                <a:t>迷宫板</a:t>
              </a:r>
            </a:p>
          </p:txBody>
        </p:sp>
        <p:sp>
          <p:nvSpPr>
            <p:cNvPr id="98320" name="TextBox 10"/>
            <p:cNvSpPr txBox="1">
              <a:spLocks noChangeArrowheads="1"/>
            </p:cNvSpPr>
            <p:nvPr/>
          </p:nvSpPr>
          <p:spPr bwMode="auto">
            <a:xfrm>
              <a:off x="7099299" y="5543549"/>
              <a:ext cx="760413" cy="57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48" tIns="32225" rIns="64448" bIns="32225">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000" b="1">
                  <a:latin typeface="微软雅黑" pitchFamily="34" charset="-122"/>
                  <a:ea typeface="微软雅黑" pitchFamily="34" charset="-122"/>
                </a:rPr>
                <a:t>平衡板</a:t>
              </a:r>
            </a:p>
          </p:txBody>
        </p:sp>
        <p:sp>
          <p:nvSpPr>
            <p:cNvPr id="98321" name="TextBox 14"/>
            <p:cNvSpPr txBox="1">
              <a:spLocks noChangeArrowheads="1"/>
            </p:cNvSpPr>
            <p:nvPr/>
          </p:nvSpPr>
          <p:spPr bwMode="auto">
            <a:xfrm>
              <a:off x="8088314" y="5662612"/>
              <a:ext cx="758825" cy="578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48" tIns="32225" rIns="64448" bIns="32225">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000" b="1">
                  <a:latin typeface="微软雅黑" pitchFamily="34" charset="-122"/>
                  <a:ea typeface="微软雅黑" pitchFamily="34" charset="-122"/>
                </a:rPr>
                <a:t>时钟板</a:t>
              </a:r>
            </a:p>
          </p:txBody>
        </p:sp>
        <p:sp>
          <p:nvSpPr>
            <p:cNvPr id="98322" name="TextBox 15"/>
            <p:cNvSpPr txBox="1">
              <a:spLocks noChangeArrowheads="1"/>
            </p:cNvSpPr>
            <p:nvPr/>
          </p:nvSpPr>
          <p:spPr bwMode="auto">
            <a:xfrm>
              <a:off x="9296401" y="5662612"/>
              <a:ext cx="708025" cy="578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48" tIns="32225" rIns="64448" bIns="32225">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000" b="1">
                  <a:latin typeface="微软雅黑" pitchFamily="34" charset="-122"/>
                  <a:ea typeface="微软雅黑" pitchFamily="34" charset="-122"/>
                </a:rPr>
                <a:t>转轮板</a:t>
              </a:r>
            </a:p>
          </p:txBody>
        </p:sp>
        <p:sp>
          <p:nvSpPr>
            <p:cNvPr id="98323" name="TextBox 11"/>
            <p:cNvSpPr txBox="1">
              <a:spLocks noChangeArrowheads="1"/>
            </p:cNvSpPr>
            <p:nvPr/>
          </p:nvSpPr>
          <p:spPr bwMode="auto">
            <a:xfrm>
              <a:off x="4803775" y="5345111"/>
              <a:ext cx="890587" cy="339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48" tIns="32225" rIns="64448" bIns="32225">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000" b="1">
                  <a:latin typeface="微软雅黑" pitchFamily="34" charset="-122"/>
                  <a:ea typeface="微软雅黑" pitchFamily="34" charset="-122"/>
                </a:rPr>
                <a:t>头部</a:t>
              </a:r>
            </a:p>
          </p:txBody>
        </p:sp>
      </p:grpSp>
      <p:sp>
        <p:nvSpPr>
          <p:cNvPr id="28" name="灯片编号占位符 27"/>
          <p:cNvSpPr>
            <a:spLocks noGrp="1"/>
          </p:cNvSpPr>
          <p:nvPr>
            <p:ph type="sldNum" sz="quarter" idx="12"/>
          </p:nvPr>
        </p:nvSpPr>
        <p:spPr/>
        <p:txBody>
          <a:bodyPr/>
          <a:lstStyle/>
          <a:p>
            <a:pPr>
              <a:defRPr/>
            </a:pPr>
            <a:fld id="{2F24E7B2-F640-4E5D-8646-773E1462B6C5}" type="slidenum">
              <a:rPr lang="zh-CN" altLang="en-US"/>
              <a:pPr>
                <a:defRPr/>
              </a:pPr>
              <a:t>28</a:t>
            </a:fld>
            <a:endParaRPr lang="zh-CN" altLang="en-US"/>
          </a:p>
        </p:txBody>
      </p:sp>
    </p:spTree>
    <p:extLst>
      <p:ext uri="{BB962C8B-B14F-4D97-AF65-F5344CB8AC3E}">
        <p14:creationId xmlns:p14="http://schemas.microsoft.com/office/powerpoint/2010/main" val="152668326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图片 23" descr="1.jpg"/>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263352"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1"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zh-CN" altLang="en-US" sz="1200" dirty="0">
                <a:solidFill>
                  <a:srgbClr val="009EE0"/>
                </a:solidFill>
                <a:latin typeface="Times New Roman" pitchFamily="18" charset="0"/>
                <a:cs typeface="Times New Roman" pitchFamily="18" charset="0"/>
                <a:sym typeface="微软雅黑" pitchFamily="34" charset="-122"/>
              </a:rPr>
              <a:t>：</a:t>
            </a:r>
            <a:r>
              <a:rPr lang="en-US" altLang="zh-CN" sz="1200" dirty="0">
                <a:solidFill>
                  <a:srgbClr val="009EE0"/>
                </a:solidFill>
                <a:latin typeface="Times New Roman" pitchFamily="18" charset="0"/>
                <a:cs typeface="Times New Roman" pitchFamily="18" charset="0"/>
                <a:sym typeface="微软雅黑" pitchFamily="34" charset="-122"/>
              </a:rPr>
              <a:t> XC01-1-08  </a:t>
            </a:r>
            <a:r>
              <a:rPr lang="zh-CN" altLang="en-US" sz="1200" b="1" dirty="0">
                <a:latin typeface="微软雅黑" pitchFamily="34" charset="-122"/>
                <a:ea typeface="微软雅黑" pitchFamily="34" charset="-122"/>
              </a:rPr>
              <a:t>双脚动起来</a:t>
            </a:r>
          </a:p>
        </p:txBody>
      </p:sp>
      <p:sp>
        <p:nvSpPr>
          <p:cNvPr id="99332" name="TextBox 17"/>
          <p:cNvSpPr txBox="1">
            <a:spLocks noChangeArrowheads="1"/>
          </p:cNvSpPr>
          <p:nvPr/>
        </p:nvSpPr>
        <p:spPr bwMode="auto">
          <a:xfrm>
            <a:off x="4789198" y="499628"/>
            <a:ext cx="4022220" cy="8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利用墙面设置动脚的游戏，其中包括蝴蝶游戏、山峰游戏和波浪游戏。儿童坐在底板上，穿上木屐，用脚带动沿着图案走，锻炼脚的灵活能力和大脑对脚的控制能力。</a:t>
            </a:r>
            <a:endParaRPr lang="en-US" altLang="zh-CN" sz="1100" b="1">
              <a:latin typeface="微软雅黑" pitchFamily="34" charset="-122"/>
              <a:ea typeface="微软雅黑" pitchFamily="34" charset="-122"/>
            </a:endParaRPr>
          </a:p>
        </p:txBody>
      </p:sp>
      <p:sp>
        <p:nvSpPr>
          <p:cNvPr id="99333" name="TextBox 19"/>
          <p:cNvSpPr txBox="1">
            <a:spLocks noChangeArrowheads="1"/>
          </p:cNvSpPr>
          <p:nvPr/>
        </p:nvSpPr>
        <p:spPr bwMode="auto">
          <a:xfrm>
            <a:off x="4789198" y="2262003"/>
            <a:ext cx="4022220" cy="60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儿童穿上木屐，用脚带动沿着图案走，锻炼脚的灵活能力和大脑对脚的控制能力。</a:t>
            </a:r>
          </a:p>
        </p:txBody>
      </p:sp>
      <p:sp>
        <p:nvSpPr>
          <p:cNvPr id="99334"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99336"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99337"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99338"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99339"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99340" name="TextBox 64"/>
          <p:cNvSpPr txBox="1">
            <a:spLocks noChangeArrowheads="1"/>
          </p:cNvSpPr>
          <p:nvPr/>
        </p:nvSpPr>
        <p:spPr bwMode="auto">
          <a:xfrm>
            <a:off x="4775623" y="1389455"/>
            <a:ext cx="4022220" cy="1496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该展项锻炼脚的灵活能力和大脑对脚的控制能力。既能作为环境装饰，容易整理，又能利用墙面节省空间，形式新颖，吸引儿童。</a:t>
            </a:r>
          </a:p>
          <a:p>
            <a:pPr eaLnBrk="1" hangingPunct="1">
              <a:lnSpc>
                <a:spcPct val="150000"/>
              </a:lnSpc>
            </a:pPr>
            <a:endParaRPr lang="zh-CN" altLang="en-US" sz="1100" b="1">
              <a:latin typeface="微软雅黑" pitchFamily="34" charset="-122"/>
              <a:ea typeface="微软雅黑" pitchFamily="34" charset="-122"/>
            </a:endParaRPr>
          </a:p>
          <a:p>
            <a:pPr eaLnBrk="1" hangingPunct="1"/>
            <a:endParaRPr lang="en-US" altLang="zh-CN" sz="1100">
              <a:latin typeface="微软雅黑" pitchFamily="34" charset="-122"/>
              <a:ea typeface="微软雅黑" pitchFamily="34" charset="-122"/>
            </a:endParaRPr>
          </a:p>
          <a:p>
            <a:pPr algn="just">
              <a:lnSpc>
                <a:spcPct val="150000"/>
              </a:lnSpc>
              <a:buFont typeface="Arial" pitchFamily="34" charset="0"/>
              <a:buNone/>
            </a:pPr>
            <a:endParaRPr lang="en-US" altLang="zh-CN" sz="1000">
              <a:solidFill>
                <a:srgbClr val="000000"/>
              </a:solidFill>
              <a:latin typeface="微软雅黑" pitchFamily="34" charset="-122"/>
              <a:ea typeface="微软雅黑" pitchFamily="34" charset="-122"/>
              <a:sym typeface="微软雅黑" pitchFamily="34" charset="-122"/>
            </a:endParaRPr>
          </a:p>
        </p:txBody>
      </p:sp>
      <p:sp>
        <p:nvSpPr>
          <p:cNvPr id="99341" name="TextBox 14"/>
          <p:cNvSpPr txBox="1">
            <a:spLocks noChangeArrowheads="1"/>
          </p:cNvSpPr>
          <p:nvPr/>
        </p:nvSpPr>
        <p:spPr bwMode="auto">
          <a:xfrm>
            <a:off x="4755261" y="5567895"/>
            <a:ext cx="3177865" cy="101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2-4</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1-3</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r>
              <a:rPr lang="zh-CN" altLang="en-US" sz="1100">
                <a:latin typeface="微软雅黑" pitchFamily="34" charset="-122"/>
                <a:ea typeface="微软雅黑" pitchFamily="34" charset="-122"/>
              </a:rPr>
              <a:t>    </a:t>
            </a:r>
          </a:p>
        </p:txBody>
      </p:sp>
      <p:sp>
        <p:nvSpPr>
          <p:cNvPr id="99342" name="TextBox 14"/>
          <p:cNvSpPr txBox="1">
            <a:spLocks noChangeArrowheads="1"/>
          </p:cNvSpPr>
          <p:nvPr/>
        </p:nvSpPr>
        <p:spPr bwMode="auto">
          <a:xfrm>
            <a:off x="4745758" y="2875379"/>
            <a:ext cx="3970636" cy="642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r>
              <a:rPr lang="zh-CN" altLang="en-US" sz="1100">
                <a:latin typeface="微软雅黑" pitchFamily="34" charset="-122"/>
                <a:ea typeface="微软雅黑" pitchFamily="34" charset="-122"/>
              </a:rPr>
              <a:t>穿上木板鞋，沿着图案走！看谁的脚灵活。</a:t>
            </a:r>
            <a:endParaRPr lang="en-US" altLang="zh-CN" sz="1100">
              <a:latin typeface="微软雅黑" pitchFamily="34" charset="-122"/>
              <a:ea typeface="微软雅黑" pitchFamily="34" charset="-122"/>
            </a:endParaRPr>
          </a:p>
          <a:p>
            <a:pPr eaLnBrk="1" hangingPunct="1">
              <a:lnSpc>
                <a:spcPct val="150000"/>
              </a:lnSpc>
            </a:pPr>
            <a:endParaRPr lang="en-US" altLang="zh-CN" sz="1200" b="1">
              <a:latin typeface="微软雅黑" pitchFamily="34" charset="-122"/>
              <a:ea typeface="微软雅黑" pitchFamily="34" charset="-122"/>
            </a:endParaRPr>
          </a:p>
        </p:txBody>
      </p:sp>
      <p:sp>
        <p:nvSpPr>
          <p:cNvPr id="99343"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99347"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99348"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151610" y="5438309"/>
            <a:ext cx="2367449" cy="114612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99349"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3400" y="2146816"/>
            <a:ext cx="4022220" cy="1281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50" name="TextBox 23"/>
          <p:cNvSpPr txBox="1">
            <a:spLocks noChangeArrowheads="1"/>
          </p:cNvSpPr>
          <p:nvPr/>
        </p:nvSpPr>
        <p:spPr bwMode="auto">
          <a:xfrm>
            <a:off x="826708" y="3576585"/>
            <a:ext cx="528060" cy="250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33" tIns="40067" rIns="80133" bIns="40067">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蝴蝶</a:t>
            </a:r>
          </a:p>
        </p:txBody>
      </p:sp>
      <p:sp>
        <p:nvSpPr>
          <p:cNvPr id="99351" name="TextBox 24"/>
          <p:cNvSpPr txBox="1">
            <a:spLocks noChangeArrowheads="1"/>
          </p:cNvSpPr>
          <p:nvPr/>
        </p:nvSpPr>
        <p:spPr bwMode="auto">
          <a:xfrm>
            <a:off x="2200479" y="3576585"/>
            <a:ext cx="526703" cy="250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33" tIns="40067" rIns="80133" bIns="40067">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波浪</a:t>
            </a:r>
          </a:p>
        </p:txBody>
      </p:sp>
      <p:sp>
        <p:nvSpPr>
          <p:cNvPr id="99352" name="TextBox 25"/>
          <p:cNvSpPr txBox="1">
            <a:spLocks noChangeArrowheads="1"/>
          </p:cNvSpPr>
          <p:nvPr/>
        </p:nvSpPr>
        <p:spPr bwMode="auto">
          <a:xfrm>
            <a:off x="3690995" y="3596742"/>
            <a:ext cx="518558" cy="250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33" tIns="40067" rIns="80133" bIns="40067">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山峰</a:t>
            </a:r>
          </a:p>
        </p:txBody>
      </p:sp>
      <p:sp>
        <p:nvSpPr>
          <p:cNvPr id="99353"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8" name="椭圆 27"/>
          <p:cNvSpPr/>
          <p:nvPr/>
        </p:nvSpPr>
        <p:spPr>
          <a:xfrm>
            <a:off x="306528" y="6368787"/>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34" name="灯片编号占位符 33"/>
          <p:cNvSpPr>
            <a:spLocks noGrp="1"/>
          </p:cNvSpPr>
          <p:nvPr>
            <p:ph type="sldNum" sz="quarter" idx="12"/>
          </p:nvPr>
        </p:nvSpPr>
        <p:spPr/>
        <p:txBody>
          <a:bodyPr/>
          <a:lstStyle/>
          <a:p>
            <a:pPr>
              <a:defRPr/>
            </a:pPr>
            <a:fld id="{C2D62A82-D8D7-4AF0-841A-F3560ED0C930}" type="slidenum">
              <a:rPr lang="zh-CN" altLang="en-US"/>
              <a:pPr>
                <a:defRPr/>
              </a:pPr>
              <a:t>29</a:t>
            </a:fld>
            <a:endParaRPr lang="zh-CN" altLang="en-US"/>
          </a:p>
        </p:txBody>
      </p:sp>
    </p:spTree>
    <p:extLst>
      <p:ext uri="{BB962C8B-B14F-4D97-AF65-F5344CB8AC3E}">
        <p14:creationId xmlns:p14="http://schemas.microsoft.com/office/powerpoint/2010/main" val="22551254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图片 72" descr="513求救电话.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48430" y="3831438"/>
            <a:ext cx="2303648" cy="1876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707" name="矩形 22"/>
          <p:cNvSpPr>
            <a:spLocks noChangeArrowheads="1"/>
          </p:cNvSpPr>
          <p:nvPr/>
        </p:nvSpPr>
        <p:spPr bwMode="auto">
          <a:xfrm>
            <a:off x="209052" y="450673"/>
            <a:ext cx="8769335" cy="5910579"/>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56644" tIns="28321" rIns="56644" bIns="28321" anchor="ct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72708"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、展品单位负责展品深化设计及制作。</a:t>
            </a:r>
          </a:p>
        </p:txBody>
      </p:sp>
      <p:sp>
        <p:nvSpPr>
          <p:cNvPr id="72709"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2710"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pic>
        <p:nvPicPr>
          <p:cNvPr id="72711" name="图片 72" descr="513求救电话.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981496" y="853831"/>
            <a:ext cx="1641196" cy="2532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2" name="图片 20" descr="513求救电话.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361161" y="659451"/>
            <a:ext cx="2314508" cy="3946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2713" name="组合 34"/>
          <p:cNvGrpSpPr>
            <a:grpSpLocks/>
          </p:cNvGrpSpPr>
          <p:nvPr/>
        </p:nvGrpSpPr>
        <p:grpSpPr bwMode="auto">
          <a:xfrm>
            <a:off x="4544850" y="3373572"/>
            <a:ext cx="582360" cy="169261"/>
            <a:chOff x="5102756" y="3718984"/>
            <a:chExt cx="1100401" cy="187125"/>
          </a:xfrm>
        </p:grpSpPr>
        <p:cxnSp>
          <p:nvCxnSpPr>
            <p:cNvPr id="72748" name="直接箭头连接符 80"/>
            <p:cNvCxnSpPr>
              <a:cxnSpLocks noChangeShapeType="1"/>
            </p:cNvCxnSpPr>
            <p:nvPr/>
          </p:nvCxnSpPr>
          <p:spPr bwMode="auto">
            <a:xfrm rot="10800000">
              <a:off x="5102756" y="3900489"/>
              <a:ext cx="1100401" cy="1"/>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72749" name="TextBox 97"/>
            <p:cNvSpPr txBox="1">
              <a:spLocks noChangeArrowheads="1"/>
            </p:cNvSpPr>
            <p:nvPr/>
          </p:nvSpPr>
          <p:spPr bwMode="auto">
            <a:xfrm>
              <a:off x="5375931" y="3718984"/>
              <a:ext cx="684865" cy="18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1000</a:t>
              </a:r>
            </a:p>
          </p:txBody>
        </p:sp>
      </p:grpSp>
      <p:sp>
        <p:nvSpPr>
          <p:cNvPr id="72714" name="TextBox 100"/>
          <p:cNvSpPr txBox="1">
            <a:spLocks noChangeArrowheads="1"/>
          </p:cNvSpPr>
          <p:nvPr/>
        </p:nvSpPr>
        <p:spPr bwMode="auto">
          <a:xfrm>
            <a:off x="7242168" y="4830693"/>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72715" name="TextBox 100"/>
          <p:cNvSpPr txBox="1">
            <a:spLocks noChangeArrowheads="1"/>
          </p:cNvSpPr>
          <p:nvPr/>
        </p:nvSpPr>
        <p:spPr bwMode="auto">
          <a:xfrm>
            <a:off x="1937128" y="5906259"/>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72716" name="TextBox 100"/>
          <p:cNvSpPr txBox="1">
            <a:spLocks noChangeArrowheads="1"/>
          </p:cNvSpPr>
          <p:nvPr/>
        </p:nvSpPr>
        <p:spPr bwMode="auto">
          <a:xfrm>
            <a:off x="1937128" y="3776724"/>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72717" name="TextBox 100"/>
          <p:cNvSpPr txBox="1">
            <a:spLocks noChangeArrowheads="1"/>
          </p:cNvSpPr>
          <p:nvPr/>
        </p:nvSpPr>
        <p:spPr bwMode="auto">
          <a:xfrm>
            <a:off x="4629014" y="3776724"/>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cxnSp>
        <p:nvCxnSpPr>
          <p:cNvPr id="72718"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pic>
        <p:nvPicPr>
          <p:cNvPr id="72719" name="图片 72" descr="513求救电话.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121280" y="813515"/>
            <a:ext cx="2303648" cy="2568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2720" name="组合 35"/>
          <p:cNvGrpSpPr>
            <a:grpSpLocks/>
          </p:cNvGrpSpPr>
          <p:nvPr/>
        </p:nvGrpSpPr>
        <p:grpSpPr bwMode="auto">
          <a:xfrm rot="5400000">
            <a:off x="4997903" y="2729555"/>
            <a:ext cx="1032372" cy="169261"/>
            <a:chOff x="5102756" y="3712089"/>
            <a:chExt cx="1100401" cy="197941"/>
          </a:xfrm>
        </p:grpSpPr>
        <p:cxnSp>
          <p:nvCxnSpPr>
            <p:cNvPr id="72746" name="直接箭头连接符 80"/>
            <p:cNvCxnSpPr>
              <a:cxnSpLocks noChangeShapeType="1"/>
            </p:cNvCxnSpPr>
            <p:nvPr/>
          </p:nvCxnSpPr>
          <p:spPr bwMode="auto">
            <a:xfrm rot="10800000">
              <a:off x="5102756" y="3900489"/>
              <a:ext cx="1100401" cy="1"/>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72747" name="TextBox 97"/>
            <p:cNvSpPr txBox="1">
              <a:spLocks noChangeArrowheads="1"/>
            </p:cNvSpPr>
            <p:nvPr/>
          </p:nvSpPr>
          <p:spPr bwMode="auto">
            <a:xfrm>
              <a:off x="5487856" y="3712089"/>
              <a:ext cx="379544" cy="19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1600</a:t>
              </a:r>
            </a:p>
          </p:txBody>
        </p:sp>
      </p:grpSp>
      <p:grpSp>
        <p:nvGrpSpPr>
          <p:cNvPr id="72721" name="组合 38"/>
          <p:cNvGrpSpPr>
            <a:grpSpLocks/>
          </p:cNvGrpSpPr>
          <p:nvPr/>
        </p:nvGrpSpPr>
        <p:grpSpPr bwMode="auto">
          <a:xfrm>
            <a:off x="4362948" y="3603937"/>
            <a:ext cx="942093" cy="292372"/>
            <a:chOff x="5102756" y="3718984"/>
            <a:chExt cx="1100401" cy="322355"/>
          </a:xfrm>
        </p:grpSpPr>
        <p:cxnSp>
          <p:nvCxnSpPr>
            <p:cNvPr id="72744" name="直接箭头连接符 80"/>
            <p:cNvCxnSpPr>
              <a:cxnSpLocks noChangeShapeType="1"/>
            </p:cNvCxnSpPr>
            <p:nvPr/>
          </p:nvCxnSpPr>
          <p:spPr bwMode="auto">
            <a:xfrm rot="10800000">
              <a:off x="5102756" y="3900489"/>
              <a:ext cx="1100401" cy="1"/>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72745" name="TextBox 97"/>
            <p:cNvSpPr txBox="1">
              <a:spLocks noChangeArrowheads="1"/>
            </p:cNvSpPr>
            <p:nvPr/>
          </p:nvSpPr>
          <p:spPr bwMode="auto">
            <a:xfrm>
              <a:off x="5487856" y="3718984"/>
              <a:ext cx="379544" cy="32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1600</a:t>
              </a:r>
            </a:p>
          </p:txBody>
        </p:sp>
      </p:grpSp>
      <p:grpSp>
        <p:nvGrpSpPr>
          <p:cNvPr id="72722" name="组合 41"/>
          <p:cNvGrpSpPr>
            <a:grpSpLocks/>
          </p:cNvGrpSpPr>
          <p:nvPr/>
        </p:nvGrpSpPr>
        <p:grpSpPr bwMode="auto">
          <a:xfrm rot="5400000">
            <a:off x="2469605" y="2623006"/>
            <a:ext cx="1245470" cy="169261"/>
            <a:chOff x="5102756" y="3712089"/>
            <a:chExt cx="1100401" cy="197941"/>
          </a:xfrm>
        </p:grpSpPr>
        <p:cxnSp>
          <p:nvCxnSpPr>
            <p:cNvPr id="72742" name="直接箭头连接符 80"/>
            <p:cNvCxnSpPr>
              <a:cxnSpLocks noChangeShapeType="1"/>
            </p:cNvCxnSpPr>
            <p:nvPr/>
          </p:nvCxnSpPr>
          <p:spPr bwMode="auto">
            <a:xfrm rot="10800000">
              <a:off x="5102756" y="3900489"/>
              <a:ext cx="1100401" cy="1"/>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72743" name="TextBox 97"/>
            <p:cNvSpPr txBox="1">
              <a:spLocks noChangeArrowheads="1"/>
            </p:cNvSpPr>
            <p:nvPr/>
          </p:nvSpPr>
          <p:spPr bwMode="auto">
            <a:xfrm>
              <a:off x="5487857" y="3712089"/>
              <a:ext cx="379544" cy="19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2000</a:t>
              </a:r>
            </a:p>
          </p:txBody>
        </p:sp>
      </p:grpSp>
      <p:grpSp>
        <p:nvGrpSpPr>
          <p:cNvPr id="72723" name="组合 44"/>
          <p:cNvGrpSpPr>
            <a:grpSpLocks/>
          </p:cNvGrpSpPr>
          <p:nvPr/>
        </p:nvGrpSpPr>
        <p:grpSpPr bwMode="auto">
          <a:xfrm rot="5400000">
            <a:off x="3642470" y="2623006"/>
            <a:ext cx="1245470" cy="169261"/>
            <a:chOff x="5102756" y="3712089"/>
            <a:chExt cx="1100401" cy="197941"/>
          </a:xfrm>
        </p:grpSpPr>
        <p:cxnSp>
          <p:nvCxnSpPr>
            <p:cNvPr id="72740" name="直接箭头连接符 80"/>
            <p:cNvCxnSpPr>
              <a:cxnSpLocks noChangeShapeType="1"/>
            </p:cNvCxnSpPr>
            <p:nvPr/>
          </p:nvCxnSpPr>
          <p:spPr bwMode="auto">
            <a:xfrm rot="10800000">
              <a:off x="5102756" y="3900489"/>
              <a:ext cx="1100401" cy="1"/>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72741" name="TextBox 97"/>
            <p:cNvSpPr txBox="1">
              <a:spLocks noChangeArrowheads="1"/>
            </p:cNvSpPr>
            <p:nvPr/>
          </p:nvSpPr>
          <p:spPr bwMode="auto">
            <a:xfrm>
              <a:off x="5487857" y="3712089"/>
              <a:ext cx="379544" cy="19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2000</a:t>
              </a:r>
            </a:p>
          </p:txBody>
        </p:sp>
      </p:grpSp>
      <p:grpSp>
        <p:nvGrpSpPr>
          <p:cNvPr id="72724" name="组合 47"/>
          <p:cNvGrpSpPr>
            <a:grpSpLocks/>
          </p:cNvGrpSpPr>
          <p:nvPr/>
        </p:nvGrpSpPr>
        <p:grpSpPr bwMode="auto">
          <a:xfrm>
            <a:off x="1968349" y="3350524"/>
            <a:ext cx="942093" cy="292372"/>
            <a:chOff x="5102756" y="3718984"/>
            <a:chExt cx="1100401" cy="322355"/>
          </a:xfrm>
        </p:grpSpPr>
        <p:cxnSp>
          <p:nvCxnSpPr>
            <p:cNvPr id="72738" name="直接箭头连接符 80"/>
            <p:cNvCxnSpPr>
              <a:cxnSpLocks noChangeShapeType="1"/>
            </p:cNvCxnSpPr>
            <p:nvPr/>
          </p:nvCxnSpPr>
          <p:spPr bwMode="auto">
            <a:xfrm rot="10800000">
              <a:off x="5102756" y="3900489"/>
              <a:ext cx="1100401" cy="1"/>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72739" name="TextBox 97"/>
            <p:cNvSpPr txBox="1">
              <a:spLocks noChangeArrowheads="1"/>
            </p:cNvSpPr>
            <p:nvPr/>
          </p:nvSpPr>
          <p:spPr bwMode="auto">
            <a:xfrm>
              <a:off x="5487856" y="3718984"/>
              <a:ext cx="379544" cy="32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1600</a:t>
              </a:r>
            </a:p>
          </p:txBody>
        </p:sp>
      </p:grpSp>
      <p:grpSp>
        <p:nvGrpSpPr>
          <p:cNvPr id="72725" name="组合 50"/>
          <p:cNvGrpSpPr>
            <a:grpSpLocks/>
          </p:cNvGrpSpPr>
          <p:nvPr/>
        </p:nvGrpSpPr>
        <p:grpSpPr bwMode="auto">
          <a:xfrm>
            <a:off x="1968349" y="5631244"/>
            <a:ext cx="942093" cy="292372"/>
            <a:chOff x="5102756" y="3718984"/>
            <a:chExt cx="1100401" cy="322355"/>
          </a:xfrm>
        </p:grpSpPr>
        <p:cxnSp>
          <p:nvCxnSpPr>
            <p:cNvPr id="72736" name="直接箭头连接符 80"/>
            <p:cNvCxnSpPr>
              <a:cxnSpLocks noChangeShapeType="1"/>
            </p:cNvCxnSpPr>
            <p:nvPr/>
          </p:nvCxnSpPr>
          <p:spPr bwMode="auto">
            <a:xfrm rot="10800000">
              <a:off x="5102756" y="3900489"/>
              <a:ext cx="1100401" cy="1"/>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72737" name="TextBox 97"/>
            <p:cNvSpPr txBox="1">
              <a:spLocks noChangeArrowheads="1"/>
            </p:cNvSpPr>
            <p:nvPr/>
          </p:nvSpPr>
          <p:spPr bwMode="auto">
            <a:xfrm>
              <a:off x="5487856" y="3718984"/>
              <a:ext cx="379544" cy="32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1600</a:t>
              </a:r>
            </a:p>
          </p:txBody>
        </p:sp>
      </p:grpSp>
      <p:grpSp>
        <p:nvGrpSpPr>
          <p:cNvPr id="72726" name="组合 53"/>
          <p:cNvGrpSpPr>
            <a:grpSpLocks/>
          </p:cNvGrpSpPr>
          <p:nvPr/>
        </p:nvGrpSpPr>
        <p:grpSpPr bwMode="auto">
          <a:xfrm>
            <a:off x="1350696" y="5631247"/>
            <a:ext cx="620369" cy="292372"/>
            <a:chOff x="5102756" y="3718984"/>
            <a:chExt cx="1100401" cy="323230"/>
          </a:xfrm>
        </p:grpSpPr>
        <p:cxnSp>
          <p:nvCxnSpPr>
            <p:cNvPr id="72734" name="直接箭头连接符 80"/>
            <p:cNvCxnSpPr>
              <a:cxnSpLocks noChangeShapeType="1"/>
            </p:cNvCxnSpPr>
            <p:nvPr/>
          </p:nvCxnSpPr>
          <p:spPr bwMode="auto">
            <a:xfrm rot="10800000">
              <a:off x="5102756" y="3900489"/>
              <a:ext cx="1100401" cy="1"/>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72735" name="TextBox 97"/>
            <p:cNvSpPr txBox="1">
              <a:spLocks noChangeArrowheads="1"/>
            </p:cNvSpPr>
            <p:nvPr/>
          </p:nvSpPr>
          <p:spPr bwMode="auto">
            <a:xfrm>
              <a:off x="5409426" y="3718984"/>
              <a:ext cx="559221" cy="323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1190</a:t>
              </a:r>
            </a:p>
          </p:txBody>
        </p:sp>
      </p:grpSp>
      <p:grpSp>
        <p:nvGrpSpPr>
          <p:cNvPr id="72727" name="组合 56"/>
          <p:cNvGrpSpPr>
            <a:grpSpLocks/>
          </p:cNvGrpSpPr>
          <p:nvPr/>
        </p:nvGrpSpPr>
        <p:grpSpPr bwMode="auto">
          <a:xfrm rot="5400000">
            <a:off x="3010549" y="4684869"/>
            <a:ext cx="1032372" cy="169261"/>
            <a:chOff x="5102756" y="3712089"/>
            <a:chExt cx="1100401" cy="197941"/>
          </a:xfrm>
        </p:grpSpPr>
        <p:cxnSp>
          <p:nvCxnSpPr>
            <p:cNvPr id="72732" name="直接箭头连接符 80"/>
            <p:cNvCxnSpPr>
              <a:cxnSpLocks noChangeShapeType="1"/>
            </p:cNvCxnSpPr>
            <p:nvPr/>
          </p:nvCxnSpPr>
          <p:spPr bwMode="auto">
            <a:xfrm rot="10800000">
              <a:off x="5102756" y="3900489"/>
              <a:ext cx="1100401" cy="1"/>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72733" name="TextBox 97"/>
            <p:cNvSpPr txBox="1">
              <a:spLocks noChangeArrowheads="1"/>
            </p:cNvSpPr>
            <p:nvPr/>
          </p:nvSpPr>
          <p:spPr bwMode="auto">
            <a:xfrm>
              <a:off x="5487856" y="3712089"/>
              <a:ext cx="379544" cy="19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1600</a:t>
              </a:r>
            </a:p>
          </p:txBody>
        </p:sp>
      </p:grpSp>
      <p:grpSp>
        <p:nvGrpSpPr>
          <p:cNvPr id="72728" name="组合 59"/>
          <p:cNvGrpSpPr>
            <a:grpSpLocks/>
          </p:cNvGrpSpPr>
          <p:nvPr/>
        </p:nvGrpSpPr>
        <p:grpSpPr bwMode="auto">
          <a:xfrm rot="5400000">
            <a:off x="4647573" y="2170174"/>
            <a:ext cx="2151134" cy="169261"/>
            <a:chOff x="5102756" y="3712090"/>
            <a:chExt cx="1100401" cy="197941"/>
          </a:xfrm>
        </p:grpSpPr>
        <p:cxnSp>
          <p:nvCxnSpPr>
            <p:cNvPr id="72730" name="直接箭头连接符 80"/>
            <p:cNvCxnSpPr>
              <a:cxnSpLocks noChangeShapeType="1"/>
            </p:cNvCxnSpPr>
            <p:nvPr/>
          </p:nvCxnSpPr>
          <p:spPr bwMode="auto">
            <a:xfrm rot="10800000">
              <a:off x="5102756" y="3900489"/>
              <a:ext cx="1100401" cy="1"/>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72731" name="TextBox 97"/>
            <p:cNvSpPr txBox="1">
              <a:spLocks noChangeArrowheads="1"/>
            </p:cNvSpPr>
            <p:nvPr/>
          </p:nvSpPr>
          <p:spPr bwMode="auto">
            <a:xfrm>
              <a:off x="5547514" y="3712090"/>
              <a:ext cx="180537" cy="19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3430</a:t>
              </a:r>
            </a:p>
          </p:txBody>
        </p:sp>
      </p:grpSp>
      <p:sp>
        <p:nvSpPr>
          <p:cNvPr id="49" name="灯片编号占位符 48"/>
          <p:cNvSpPr>
            <a:spLocks noGrp="1"/>
          </p:cNvSpPr>
          <p:nvPr>
            <p:ph type="sldNum" sz="quarter" idx="12"/>
          </p:nvPr>
        </p:nvSpPr>
        <p:spPr/>
        <p:txBody>
          <a:bodyPr/>
          <a:lstStyle/>
          <a:p>
            <a:pPr>
              <a:defRPr/>
            </a:pPr>
            <a:fld id="{CF8E5F04-400A-4550-AA78-8195E636B7B5}" type="slidenum">
              <a:rPr lang="zh-CN" altLang="en-US"/>
              <a:pPr>
                <a:defRPr/>
              </a:pPr>
              <a:t>3</a:t>
            </a:fld>
            <a:endParaRPr lang="zh-CN" altLang="en-US"/>
          </a:p>
        </p:txBody>
      </p:sp>
    </p:spTree>
    <p:extLst>
      <p:ext uri="{BB962C8B-B14F-4D97-AF65-F5344CB8AC3E}">
        <p14:creationId xmlns:p14="http://schemas.microsoft.com/office/powerpoint/2010/main" val="87910498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100355"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100356"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10800000" flipV="1">
            <a:off x="6681527" y="5357678"/>
            <a:ext cx="2309078" cy="10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0359"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07245" y="1840127"/>
            <a:ext cx="7984710" cy="266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0360" name="直接箭头连接符 33"/>
          <p:cNvCxnSpPr>
            <a:cxnSpLocks noChangeShapeType="1"/>
          </p:cNvCxnSpPr>
          <p:nvPr/>
        </p:nvCxnSpPr>
        <p:spPr bwMode="auto">
          <a:xfrm rot="10800000" flipV="1">
            <a:off x="487337" y="4724144"/>
            <a:ext cx="2262922" cy="0"/>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00361" name="TextBox 34"/>
          <p:cNvSpPr txBox="1">
            <a:spLocks noChangeArrowheads="1"/>
          </p:cNvSpPr>
          <p:nvPr/>
        </p:nvSpPr>
        <p:spPr bwMode="auto">
          <a:xfrm>
            <a:off x="1436216" y="4545603"/>
            <a:ext cx="551138" cy="19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72" tIns="28336" rIns="56672"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900">
                <a:latin typeface="微软雅黑" pitchFamily="34" charset="-122"/>
                <a:ea typeface="微软雅黑" pitchFamily="34" charset="-122"/>
              </a:rPr>
              <a:t>500</a:t>
            </a:r>
          </a:p>
        </p:txBody>
      </p:sp>
      <p:cxnSp>
        <p:nvCxnSpPr>
          <p:cNvPr id="100362" name="直接箭头连接符 35"/>
          <p:cNvCxnSpPr>
            <a:cxnSpLocks noChangeShapeType="1"/>
          </p:cNvCxnSpPr>
          <p:nvPr/>
        </p:nvCxnSpPr>
        <p:spPr bwMode="auto">
          <a:xfrm rot="16200000" flipV="1">
            <a:off x="1595802" y="3197184"/>
            <a:ext cx="2512537" cy="0"/>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00363" name="TextBox 36"/>
          <p:cNvSpPr txBox="1">
            <a:spLocks noChangeArrowheads="1"/>
          </p:cNvSpPr>
          <p:nvPr/>
        </p:nvSpPr>
        <p:spPr bwMode="auto">
          <a:xfrm>
            <a:off x="2818133" y="3006405"/>
            <a:ext cx="552496" cy="19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72" tIns="28336" rIns="56672"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900">
                <a:latin typeface="微软雅黑" pitchFamily="34" charset="-122"/>
                <a:ea typeface="微软雅黑" pitchFamily="34" charset="-122"/>
              </a:rPr>
              <a:t>500</a:t>
            </a:r>
          </a:p>
        </p:txBody>
      </p:sp>
      <p:cxnSp>
        <p:nvCxnSpPr>
          <p:cNvPr id="100364" name="直接箭头连接符 37"/>
          <p:cNvCxnSpPr>
            <a:cxnSpLocks noChangeShapeType="1"/>
          </p:cNvCxnSpPr>
          <p:nvPr/>
        </p:nvCxnSpPr>
        <p:spPr bwMode="auto">
          <a:xfrm rot="10800000" flipV="1">
            <a:off x="3286465" y="4724144"/>
            <a:ext cx="2262922" cy="0"/>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00365" name="TextBox 38"/>
          <p:cNvSpPr txBox="1">
            <a:spLocks noChangeArrowheads="1"/>
          </p:cNvSpPr>
          <p:nvPr/>
        </p:nvSpPr>
        <p:spPr bwMode="auto">
          <a:xfrm>
            <a:off x="4235345" y="4545603"/>
            <a:ext cx="552496" cy="19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72" tIns="28336" rIns="56672"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900">
                <a:latin typeface="微软雅黑" pitchFamily="34" charset="-122"/>
                <a:ea typeface="微软雅黑" pitchFamily="34" charset="-122"/>
              </a:rPr>
              <a:t>500</a:t>
            </a:r>
          </a:p>
        </p:txBody>
      </p:sp>
      <p:cxnSp>
        <p:nvCxnSpPr>
          <p:cNvPr id="100366" name="直接箭头连接符 39"/>
          <p:cNvCxnSpPr>
            <a:cxnSpLocks noChangeShapeType="1"/>
          </p:cNvCxnSpPr>
          <p:nvPr/>
        </p:nvCxnSpPr>
        <p:spPr bwMode="auto">
          <a:xfrm rot="16200000" flipV="1">
            <a:off x="4394930" y="3197184"/>
            <a:ext cx="2512537" cy="0"/>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00367" name="TextBox 40"/>
          <p:cNvSpPr txBox="1">
            <a:spLocks noChangeArrowheads="1"/>
          </p:cNvSpPr>
          <p:nvPr/>
        </p:nvSpPr>
        <p:spPr bwMode="auto">
          <a:xfrm>
            <a:off x="5617262" y="3006405"/>
            <a:ext cx="552496" cy="19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72" tIns="28336" rIns="56672"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900">
                <a:latin typeface="微软雅黑" pitchFamily="34" charset="-122"/>
                <a:ea typeface="微软雅黑" pitchFamily="34" charset="-122"/>
              </a:rPr>
              <a:t>500</a:t>
            </a:r>
          </a:p>
        </p:txBody>
      </p:sp>
      <p:cxnSp>
        <p:nvCxnSpPr>
          <p:cNvPr id="100368" name="直接箭头连接符 41"/>
          <p:cNvCxnSpPr>
            <a:cxnSpLocks noChangeShapeType="1"/>
          </p:cNvCxnSpPr>
          <p:nvPr/>
        </p:nvCxnSpPr>
        <p:spPr bwMode="auto">
          <a:xfrm rot="10800000" flipV="1">
            <a:off x="6095096" y="4724144"/>
            <a:ext cx="2262923" cy="0"/>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00369" name="TextBox 42"/>
          <p:cNvSpPr txBox="1">
            <a:spLocks noChangeArrowheads="1"/>
          </p:cNvSpPr>
          <p:nvPr/>
        </p:nvSpPr>
        <p:spPr bwMode="auto">
          <a:xfrm>
            <a:off x="7043975" y="4545603"/>
            <a:ext cx="552495" cy="19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72" tIns="28336" rIns="56672"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900">
                <a:latin typeface="微软雅黑" pitchFamily="34" charset="-122"/>
                <a:ea typeface="微软雅黑" pitchFamily="34" charset="-122"/>
              </a:rPr>
              <a:t>500</a:t>
            </a:r>
          </a:p>
        </p:txBody>
      </p:sp>
      <p:cxnSp>
        <p:nvCxnSpPr>
          <p:cNvPr id="100370" name="直接箭头连接符 43"/>
          <p:cNvCxnSpPr>
            <a:cxnSpLocks noChangeShapeType="1"/>
          </p:cNvCxnSpPr>
          <p:nvPr/>
        </p:nvCxnSpPr>
        <p:spPr bwMode="auto">
          <a:xfrm rot="16200000" flipV="1">
            <a:off x="7203560" y="3197184"/>
            <a:ext cx="2512537" cy="0"/>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00371" name="TextBox 44"/>
          <p:cNvSpPr txBox="1">
            <a:spLocks noChangeArrowheads="1"/>
          </p:cNvSpPr>
          <p:nvPr/>
        </p:nvSpPr>
        <p:spPr bwMode="auto">
          <a:xfrm>
            <a:off x="8425892" y="3006405"/>
            <a:ext cx="552495" cy="19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72" tIns="28336" rIns="56672"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900">
                <a:latin typeface="微软雅黑" pitchFamily="34" charset="-122"/>
                <a:ea typeface="微软雅黑" pitchFamily="34" charset="-122"/>
              </a:rPr>
              <a:t>500</a:t>
            </a:r>
          </a:p>
        </p:txBody>
      </p:sp>
      <p:sp>
        <p:nvSpPr>
          <p:cNvPr id="25" name="灯片编号占位符 24"/>
          <p:cNvSpPr>
            <a:spLocks noGrp="1"/>
          </p:cNvSpPr>
          <p:nvPr>
            <p:ph type="sldNum" sz="quarter" idx="12"/>
          </p:nvPr>
        </p:nvSpPr>
        <p:spPr/>
        <p:txBody>
          <a:bodyPr/>
          <a:lstStyle/>
          <a:p>
            <a:pPr>
              <a:defRPr/>
            </a:pPr>
            <a:fld id="{BAF63F02-7D25-43DF-A366-C788BBE34AC3}" type="slidenum">
              <a:rPr lang="zh-CN" altLang="en-US"/>
              <a:pPr>
                <a:defRPr/>
              </a:pPr>
              <a:t>30</a:t>
            </a:fld>
            <a:endParaRPr lang="zh-CN" altLang="en-US"/>
          </a:p>
        </p:txBody>
      </p:sp>
    </p:spTree>
    <p:extLst>
      <p:ext uri="{BB962C8B-B14F-4D97-AF65-F5344CB8AC3E}">
        <p14:creationId xmlns:p14="http://schemas.microsoft.com/office/powerpoint/2010/main" val="19177298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101379" name="TextBox 47"/>
          <p:cNvSpPr txBox="1">
            <a:spLocks noChangeArrowheads="1"/>
          </p:cNvSpPr>
          <p:nvPr/>
        </p:nvSpPr>
        <p:spPr bwMode="auto">
          <a:xfrm>
            <a:off x="479191" y="1986991"/>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101380" name="TextBox 57"/>
          <p:cNvSpPr txBox="1">
            <a:spLocks noChangeArrowheads="1"/>
          </p:cNvSpPr>
          <p:nvPr/>
        </p:nvSpPr>
        <p:spPr bwMode="auto">
          <a:xfrm>
            <a:off x="496839" y="630654"/>
            <a:ext cx="8577930" cy="131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、首先应确保展项的安全性和功能实现性；</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、展项在固定到墙面的时候，注意固定的稳固性，防止掉下来砸伤观众情况的发生；</a:t>
            </a: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、确保展项造型的美观性，应当与原设计保持一致；</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、其他在展品制作阶段需注意的问题。</a:t>
            </a:r>
          </a:p>
        </p:txBody>
      </p:sp>
      <p:sp>
        <p:nvSpPr>
          <p:cNvPr id="10138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0138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0138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0138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01389" name="TextBox 33"/>
          <p:cNvSpPr txBox="1">
            <a:spLocks noChangeArrowheads="1"/>
          </p:cNvSpPr>
          <p:nvPr/>
        </p:nvSpPr>
        <p:spPr bwMode="auto">
          <a:xfrm>
            <a:off x="479192" y="2227447"/>
            <a:ext cx="8664808" cy="5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、保证展品的清洁和卫生，定期对展品进行清洁；</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、展品出现故障，应及时维修，待修复后方可使用。</a:t>
            </a:r>
          </a:p>
        </p:txBody>
      </p:sp>
      <p:sp>
        <p:nvSpPr>
          <p:cNvPr id="101390" name="TextBox 34"/>
          <p:cNvSpPr txBox="1">
            <a:spLocks noChangeArrowheads="1"/>
          </p:cNvSpPr>
          <p:nvPr/>
        </p:nvSpPr>
        <p:spPr bwMode="auto">
          <a:xfrm>
            <a:off x="479191" y="2879698"/>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101391" name="TextBox 35"/>
          <p:cNvSpPr txBox="1">
            <a:spLocks noChangeArrowheads="1"/>
          </p:cNvSpPr>
          <p:nvPr/>
        </p:nvSpPr>
        <p:spPr bwMode="auto">
          <a:xfrm>
            <a:off x="495481" y="3104314"/>
            <a:ext cx="8648519"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、提醒</a:t>
            </a: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岁以下儿童需家长看护才能参与活动。</a:t>
            </a:r>
            <a:endParaRPr lang="en-US" altLang="zh-CN" sz="1100" b="1">
              <a:latin typeface="微软雅黑" pitchFamily="34" charset="-122"/>
              <a:ea typeface="微软雅黑" pitchFamily="34" charset="-122"/>
            </a:endParaRPr>
          </a:p>
        </p:txBody>
      </p:sp>
      <p:sp>
        <p:nvSpPr>
          <p:cNvPr id="101392" name="TextBox 15"/>
          <p:cNvSpPr txBox="1">
            <a:spLocks noChangeArrowheads="1"/>
          </p:cNvSpPr>
          <p:nvPr/>
        </p:nvSpPr>
        <p:spPr bwMode="auto">
          <a:xfrm>
            <a:off x="504983" y="3901991"/>
            <a:ext cx="8639017" cy="1899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ts val="1665"/>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a:t>
            </a:r>
            <a:r>
              <a:rPr lang="en-US" altLang="zh-CN" sz="1100">
                <a:latin typeface="微软雅黑" pitchFamily="34" charset="-122"/>
                <a:ea typeface="微软雅黑" pitchFamily="34" charset="-122"/>
              </a:rPr>
              <a:t>50KG/ m</a:t>
            </a:r>
            <a:r>
              <a:rPr lang="en-US" altLang="zh-CN" sz="1100" baseline="30000">
                <a:latin typeface="微软雅黑" pitchFamily="34" charset="-122"/>
                <a:ea typeface="微软雅黑" pitchFamily="34" charset="-122"/>
              </a:rPr>
              <a:t>2</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ts val="1665"/>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666AABF0-A7AE-459E-95C3-21FCC404418F}" type="slidenum">
              <a:rPr lang="zh-CN" altLang="en-US"/>
              <a:pPr>
                <a:defRPr/>
              </a:pPr>
              <a:t>31</a:t>
            </a:fld>
            <a:endParaRPr lang="zh-CN" altLang="en-US"/>
          </a:p>
        </p:txBody>
      </p:sp>
    </p:spTree>
    <p:extLst>
      <p:ext uri="{BB962C8B-B14F-4D97-AF65-F5344CB8AC3E}">
        <p14:creationId xmlns:p14="http://schemas.microsoft.com/office/powerpoint/2010/main" val="2891942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Box 57"/>
          <p:cNvSpPr txBox="1">
            <a:spLocks noChangeArrowheads="1"/>
          </p:cNvSpPr>
          <p:nvPr/>
        </p:nvSpPr>
        <p:spPr bwMode="auto">
          <a:xfrm>
            <a:off x="453399" y="447794"/>
            <a:ext cx="3458864" cy="5343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、台面：成品采购</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、展品费用为</a:t>
            </a:r>
            <a:r>
              <a:rPr lang="zh-CN" altLang="en-US" sz="1100" dirty="0" smtClean="0">
                <a:latin typeface="微软雅黑" pitchFamily="34" charset="-122"/>
                <a:ea typeface="微软雅黑" pitchFamily="34" charset="-122"/>
              </a:rPr>
              <a:t>采购</a:t>
            </a:r>
            <a:r>
              <a:rPr lang="en-US" altLang="zh-CN" sz="1100" dirty="0" smtClean="0">
                <a:latin typeface="微软雅黑" pitchFamily="34" charset="-122"/>
                <a:ea typeface="微软雅黑" pitchFamily="34" charset="-122"/>
              </a:rPr>
              <a:t>4</a:t>
            </a:r>
            <a:r>
              <a:rPr lang="zh-CN" altLang="en-US" sz="1100" dirty="0" smtClean="0">
                <a:latin typeface="微软雅黑" pitchFamily="34" charset="-122"/>
                <a:ea typeface="微软雅黑" pitchFamily="34" charset="-122"/>
              </a:rPr>
              <a:t>套（每</a:t>
            </a:r>
            <a:r>
              <a:rPr lang="en-US" altLang="zh-CN" sz="1100" dirty="0" smtClean="0">
                <a:latin typeface="微软雅黑" pitchFamily="34" charset="-122"/>
                <a:ea typeface="微软雅黑" pitchFamily="34" charset="-122"/>
              </a:rPr>
              <a:t>1</a:t>
            </a:r>
            <a:r>
              <a:rPr lang="zh-CN" altLang="en-US" sz="1100" dirty="0" smtClean="0">
                <a:latin typeface="微软雅黑" pitchFamily="34" charset="-122"/>
                <a:ea typeface="微软雅黑" pitchFamily="34" charset="-122"/>
              </a:rPr>
              <a:t>套含</a:t>
            </a:r>
            <a:r>
              <a:rPr lang="en-US" altLang="zh-CN" sz="1100" dirty="0" smtClean="0">
                <a:latin typeface="微软雅黑" pitchFamily="34" charset="-122"/>
                <a:ea typeface="微软雅黑" pitchFamily="34" charset="-122"/>
              </a:rPr>
              <a:t>3</a:t>
            </a:r>
            <a:r>
              <a:rPr lang="zh-CN" altLang="en-US" sz="1100" dirty="0" smtClean="0">
                <a:latin typeface="微软雅黑" pitchFamily="34" charset="-122"/>
                <a:ea typeface="微软雅黑" pitchFamily="34" charset="-122"/>
              </a:rPr>
              <a:t>个）的</a:t>
            </a:r>
            <a:r>
              <a:rPr lang="zh-CN" altLang="en-US" sz="1100" dirty="0">
                <a:latin typeface="微软雅黑" pitchFamily="34" charset="-122"/>
                <a:ea typeface="微软雅黑" pitchFamily="34" charset="-122"/>
              </a:rPr>
              <a:t>价格（</a:t>
            </a:r>
            <a:r>
              <a:rPr lang="zh-CN" altLang="en-US" sz="1100" dirty="0" smtClean="0">
                <a:latin typeface="微软雅黑" pitchFamily="34" charset="-122"/>
                <a:ea typeface="微软雅黑" pitchFamily="34" charset="-122"/>
              </a:rPr>
              <a:t>即</a:t>
            </a:r>
            <a:r>
              <a:rPr lang="en-US" altLang="zh-CN" sz="1100" dirty="0" smtClean="0">
                <a:latin typeface="微软雅黑" pitchFamily="34" charset="-122"/>
                <a:ea typeface="微软雅黑" pitchFamily="34" charset="-122"/>
              </a:rPr>
              <a:t>3</a:t>
            </a:r>
            <a:r>
              <a:rPr lang="zh-CN" altLang="en-US" sz="1100" dirty="0" smtClean="0">
                <a:latin typeface="微软雅黑" pitchFamily="34" charset="-122"/>
                <a:ea typeface="微软雅黑" pitchFamily="34" charset="-122"/>
              </a:rPr>
              <a:t>套</a:t>
            </a:r>
            <a:r>
              <a:rPr lang="zh-CN" altLang="en-US" sz="1100" dirty="0">
                <a:latin typeface="微软雅黑" pitchFamily="34" charset="-122"/>
                <a:ea typeface="微软雅黑" pitchFamily="34" charset="-122"/>
              </a:rPr>
              <a:t>备用</a:t>
            </a:r>
            <a:r>
              <a:rPr lang="zh-CN" altLang="en-US" sz="1100" dirty="0" smtClean="0">
                <a:latin typeface="微软雅黑" pitchFamily="34" charset="-122"/>
                <a:ea typeface="微软雅黑" pitchFamily="34" charset="-122"/>
              </a:rPr>
              <a:t>），</a:t>
            </a:r>
            <a:r>
              <a:rPr lang="zh-CN" altLang="en-US" sz="1100" dirty="0">
                <a:latin typeface="微软雅黑" pitchFamily="34" charset="-122"/>
                <a:ea typeface="微软雅黑" pitchFamily="34" charset="-122"/>
              </a:rPr>
              <a:t>且需准备充足的备品备件。</a:t>
            </a: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102403"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02405"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02406"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02407"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02411"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需布展单位配合制作内容：</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壁挂安装基础：</a:t>
            </a:r>
            <a:r>
              <a:rPr lang="en-US" altLang="zh-CN" sz="1100">
                <a:latin typeface="微软雅黑" pitchFamily="34" charset="-122"/>
                <a:ea typeface="微软雅黑" pitchFamily="34" charset="-122"/>
              </a:rPr>
              <a:t>50KG/</a:t>
            </a:r>
            <a:r>
              <a:rPr lang="zh-CN" altLang="en-US" sz="1100">
                <a:latin typeface="微软雅黑" pitchFamily="34" charset="-122"/>
                <a:ea typeface="微软雅黑" pitchFamily="34" charset="-122"/>
              </a:rPr>
              <a:t>㎡</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、展品说明牌：无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、展品图文板：无</a:t>
            </a:r>
            <a:endParaRPr lang="en-US" altLang="zh-CN" sz="1100">
              <a:latin typeface="微软雅黑" pitchFamily="34" charset="-122"/>
              <a:ea typeface="微软雅黑" pitchFamily="34" charset="-122"/>
            </a:endParaRPr>
          </a:p>
          <a:p>
            <a:pPr eaLnBrk="1" hangingPunct="1">
              <a:lnSpc>
                <a:spcPct val="150000"/>
              </a:lnSpc>
            </a:pPr>
            <a:endParaRPr lang="en-US" altLang="zh-CN" sz="1100">
              <a:latin typeface="微软雅黑" pitchFamily="34" charset="-122"/>
              <a:ea typeface="微软雅黑" pitchFamily="34" charset="-122"/>
            </a:endParaRPr>
          </a:p>
          <a:p>
            <a:pPr eaLnBrk="1" hangingPunct="1">
              <a:lnSpc>
                <a:spcPct val="150000"/>
              </a:lnSpc>
            </a:pPr>
            <a:r>
              <a:rPr lang="zh-CN" altLang="en-US" sz="1100" b="1">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a:latin typeface="微软雅黑" pitchFamily="34" charset="-122"/>
              <a:ea typeface="微软雅黑" pitchFamily="34" charset="-122"/>
            </a:endParaRPr>
          </a:p>
        </p:txBody>
      </p:sp>
      <p:pic>
        <p:nvPicPr>
          <p:cNvPr id="102412"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867931" y="4001340"/>
            <a:ext cx="3741221" cy="1192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68A86E31-2AB3-42CB-B69F-ABAADFC95D4A}" type="slidenum">
              <a:rPr lang="zh-CN" altLang="en-US"/>
              <a:pPr>
                <a:defRPr/>
              </a:pPr>
              <a:t>32</a:t>
            </a:fld>
            <a:endParaRPr lang="zh-CN" altLang="en-US"/>
          </a:p>
        </p:txBody>
      </p:sp>
    </p:spTree>
    <p:extLst>
      <p:ext uri="{BB962C8B-B14F-4D97-AF65-F5344CB8AC3E}">
        <p14:creationId xmlns:p14="http://schemas.microsoft.com/office/powerpoint/2010/main" val="16046647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图片 23" descr="1.jpg"/>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297289"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7"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zh-CN" altLang="en-US" sz="1200" dirty="0">
                <a:solidFill>
                  <a:srgbClr val="009EE0"/>
                </a:solidFill>
                <a:latin typeface="Times New Roman" pitchFamily="18" charset="0"/>
                <a:cs typeface="Times New Roman" pitchFamily="18" charset="0"/>
                <a:sym typeface="微软雅黑" pitchFamily="34" charset="-122"/>
              </a:rPr>
              <a:t>：</a:t>
            </a:r>
            <a:r>
              <a:rPr lang="en-US" altLang="zh-CN" sz="1200" dirty="0">
                <a:solidFill>
                  <a:srgbClr val="009EE0"/>
                </a:solidFill>
                <a:latin typeface="Times New Roman" pitchFamily="18" charset="0"/>
                <a:cs typeface="Times New Roman" pitchFamily="18" charset="0"/>
                <a:sym typeface="微软雅黑" pitchFamily="34" charset="-122"/>
              </a:rPr>
              <a:t> XC01-1-09  </a:t>
            </a:r>
            <a:r>
              <a:rPr lang="zh-CN" altLang="en-US" sz="1200" b="1" dirty="0">
                <a:latin typeface="微软雅黑" pitchFamily="34" charset="-122"/>
                <a:ea typeface="微软雅黑" pitchFamily="34" charset="-122"/>
              </a:rPr>
              <a:t>动动手  动动脑</a:t>
            </a:r>
          </a:p>
        </p:txBody>
      </p:sp>
      <p:sp>
        <p:nvSpPr>
          <p:cNvPr id="103428" name="TextBox 17"/>
          <p:cNvSpPr txBox="1">
            <a:spLocks noChangeArrowheads="1"/>
          </p:cNvSpPr>
          <p:nvPr/>
        </p:nvSpPr>
        <p:spPr bwMode="auto">
          <a:xfrm>
            <a:off x="4789198" y="499629"/>
            <a:ext cx="4022220" cy="236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几何形状：将不同的形状放到对应的孔里边，你做到了吗？螃蟹迷宫：转动小转盘让螃蟹动起来，左转转、右转转，让六颗小珠子排成一串，在螃蟹迷宫里自由穿行。不要让任何一颗小珠子掉队哦！彩色果树：用红色的磁铁棒运送彩色珠子到每一片树叶上，组成一颗彩色树。也可以把珠子运送到树底下，按颜色进行分类。三个排成行：按照卡片上的图案，用</a:t>
            </a:r>
            <a:r>
              <a:rPr lang="en-US" altLang="zh-CN" sz="1100">
                <a:latin typeface="微软雅黑" pitchFamily="34" charset="-122"/>
                <a:ea typeface="微软雅黑" pitchFamily="34" charset="-122"/>
              </a:rPr>
              <a:t>9</a:t>
            </a:r>
            <a:r>
              <a:rPr lang="zh-CN" altLang="en-US" sz="1100">
                <a:latin typeface="微软雅黑" pitchFamily="34" charset="-122"/>
                <a:ea typeface="微软雅黑" pitchFamily="34" charset="-122"/>
              </a:rPr>
              <a:t>个不同花色的木片排出来。马赛克：用</a:t>
            </a:r>
            <a:r>
              <a:rPr lang="en-US" altLang="zh-CN" sz="1100">
                <a:latin typeface="微软雅黑" pitchFamily="34" charset="-122"/>
                <a:ea typeface="微软雅黑" pitchFamily="34" charset="-122"/>
              </a:rPr>
              <a:t>36</a:t>
            </a:r>
            <a:r>
              <a:rPr lang="zh-CN" altLang="en-US" sz="1100">
                <a:latin typeface="微软雅黑" pitchFamily="34" charset="-122"/>
                <a:ea typeface="微软雅黑" pitchFamily="34" charset="-122"/>
              </a:rPr>
              <a:t>块马赛克能拼出多少种图案，快来试一试！左手右手动起来：左手和右手一起按照上边的图形画，看谁画得准，画得好！</a:t>
            </a:r>
            <a:endParaRPr lang="en-US" altLang="zh-CN" sz="1100">
              <a:latin typeface="微软雅黑" pitchFamily="34" charset="-122"/>
              <a:ea typeface="微软雅黑" pitchFamily="34" charset="-122"/>
              <a:sym typeface="微软雅黑" pitchFamily="34" charset="-122"/>
            </a:endParaRPr>
          </a:p>
        </p:txBody>
      </p:sp>
      <p:sp>
        <p:nvSpPr>
          <p:cNvPr id="103429" name="TextBox 19"/>
          <p:cNvSpPr txBox="1">
            <a:spLocks noChangeArrowheads="1"/>
          </p:cNvSpPr>
          <p:nvPr/>
        </p:nvSpPr>
        <p:spPr bwMode="auto">
          <a:xfrm>
            <a:off x="4789198" y="3102898"/>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展示方式：</a:t>
            </a:r>
            <a:r>
              <a:rPr lang="zh-CN" altLang="en-US" sz="1100" dirty="0">
                <a:latin typeface="微软雅黑" pitchFamily="34" charset="-122"/>
                <a:ea typeface="微软雅黑" pitchFamily="34" charset="-122"/>
              </a:rPr>
              <a:t>互动体验</a:t>
            </a:r>
          </a:p>
        </p:txBody>
      </p:sp>
      <p:sp>
        <p:nvSpPr>
          <p:cNvPr id="103430"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103432"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03433"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03434"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103435"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103436" name="TextBox 64"/>
          <p:cNvSpPr txBox="1">
            <a:spLocks noChangeArrowheads="1"/>
          </p:cNvSpPr>
          <p:nvPr/>
        </p:nvSpPr>
        <p:spPr bwMode="auto">
          <a:xfrm>
            <a:off x="4789198" y="2794771"/>
            <a:ext cx="4022220" cy="472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科学原理：</a:t>
            </a:r>
            <a:r>
              <a:rPr lang="zh-CN" altLang="en-US" sz="1100" dirty="0">
                <a:latin typeface="微软雅黑" pitchFamily="34" charset="-122"/>
                <a:ea typeface="微软雅黑" pitchFamily="34" charset="-122"/>
              </a:rPr>
              <a:t>该展项锻炼手的灵活能力和大脑对脚的控制能力。</a:t>
            </a:r>
            <a:endParaRPr lang="en-US" altLang="zh-CN" sz="1100" dirty="0">
              <a:latin typeface="微软雅黑" pitchFamily="34" charset="-122"/>
              <a:ea typeface="微软雅黑" pitchFamily="34" charset="-122"/>
            </a:endParaRPr>
          </a:p>
          <a:p>
            <a:pPr algn="just">
              <a:lnSpc>
                <a:spcPct val="150000"/>
              </a:lnSpc>
              <a:buFont typeface="Arial" pitchFamily="34" charset="0"/>
              <a:buNone/>
            </a:pPr>
            <a:endParaRPr lang="en-US" altLang="zh-CN" sz="1000" dirty="0">
              <a:solidFill>
                <a:srgbClr val="000000"/>
              </a:solidFill>
              <a:latin typeface="微软雅黑" pitchFamily="34" charset="-122"/>
              <a:ea typeface="微软雅黑" pitchFamily="34" charset="-122"/>
              <a:sym typeface="微软雅黑" pitchFamily="34" charset="-122"/>
            </a:endParaRPr>
          </a:p>
        </p:txBody>
      </p:sp>
      <p:sp>
        <p:nvSpPr>
          <p:cNvPr id="103437" name="TextBox 14"/>
          <p:cNvSpPr txBox="1">
            <a:spLocks noChangeArrowheads="1"/>
          </p:cNvSpPr>
          <p:nvPr/>
        </p:nvSpPr>
        <p:spPr bwMode="auto">
          <a:xfrm>
            <a:off x="4755261" y="5833738"/>
            <a:ext cx="3177865" cy="849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dirty="0">
                <a:latin typeface="微软雅黑" pitchFamily="34" charset="-122"/>
                <a:ea typeface="微软雅黑" pitchFamily="34" charset="-122"/>
              </a:rPr>
              <a:t>目标人群：</a:t>
            </a:r>
            <a:r>
              <a:rPr lang="en-US" altLang="zh-CN" sz="1100" dirty="0">
                <a:latin typeface="微软雅黑" pitchFamily="34" charset="-122"/>
                <a:ea typeface="微软雅黑" pitchFamily="34" charset="-122"/>
              </a:rPr>
              <a:t>2-4</a:t>
            </a:r>
            <a:r>
              <a:rPr lang="zh-CN" altLang="en-US" sz="1100" dirty="0">
                <a:latin typeface="微软雅黑" pitchFamily="34" charset="-122"/>
                <a:ea typeface="微软雅黑" pitchFamily="34" charset="-122"/>
              </a:rPr>
              <a:t>岁</a:t>
            </a:r>
            <a:endParaRPr lang="en-US" altLang="zh-CN" sz="1100" dirty="0">
              <a:latin typeface="微软雅黑" pitchFamily="34" charset="-122"/>
              <a:ea typeface="微软雅黑" pitchFamily="34" charset="-122"/>
            </a:endParaRPr>
          </a:p>
          <a:p>
            <a:pPr eaLnBrk="1" hangingPunct="1">
              <a:lnSpc>
                <a:spcPct val="150000"/>
              </a:lnSpc>
            </a:pPr>
            <a:r>
              <a:rPr lang="zh-CN" altLang="en-US" sz="1100" dirty="0">
                <a:latin typeface="微软雅黑" pitchFamily="34" charset="-122"/>
                <a:ea typeface="微软雅黑" pitchFamily="34" charset="-122"/>
              </a:rPr>
              <a:t>参与人数：</a:t>
            </a: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人</a:t>
            </a:r>
            <a:endParaRPr lang="en-US" altLang="zh-CN" sz="1100" dirty="0">
              <a:latin typeface="微软雅黑" pitchFamily="34" charset="-122"/>
              <a:ea typeface="微软雅黑" pitchFamily="34" charset="-122"/>
            </a:endParaRPr>
          </a:p>
          <a:p>
            <a:pPr eaLnBrk="1" hangingPunct="1">
              <a:lnSpc>
                <a:spcPct val="150000"/>
              </a:lnSpc>
            </a:pPr>
            <a:r>
              <a:rPr lang="zh-CN" altLang="en-US" sz="1100" dirty="0">
                <a:latin typeface="微软雅黑" pitchFamily="34" charset="-122"/>
                <a:ea typeface="微软雅黑" pitchFamily="34" charset="-122"/>
              </a:rPr>
              <a:t>运营人员：</a:t>
            </a:r>
            <a:r>
              <a:rPr lang="zh-CN" altLang="en-US" sz="1100" dirty="0" smtClean="0">
                <a:latin typeface="微软雅黑" pitchFamily="34" charset="-122"/>
                <a:ea typeface="微软雅黑" pitchFamily="34" charset="-122"/>
              </a:rPr>
              <a:t>无</a:t>
            </a:r>
            <a:endParaRPr lang="zh-CN" altLang="en-US" sz="1100" dirty="0">
              <a:latin typeface="微软雅黑" pitchFamily="34" charset="-122"/>
              <a:ea typeface="微软雅黑" pitchFamily="34" charset="-122"/>
            </a:endParaRPr>
          </a:p>
        </p:txBody>
      </p:sp>
      <p:sp>
        <p:nvSpPr>
          <p:cNvPr id="103438" name="TextBox 14"/>
          <p:cNvSpPr txBox="1">
            <a:spLocks noChangeArrowheads="1"/>
          </p:cNvSpPr>
          <p:nvPr/>
        </p:nvSpPr>
        <p:spPr bwMode="auto">
          <a:xfrm>
            <a:off x="4756617" y="3357752"/>
            <a:ext cx="3970636" cy="2396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操作说明：</a:t>
            </a:r>
            <a:r>
              <a:rPr lang="zh-CN" altLang="en-US" sz="1100" dirty="0">
                <a:latin typeface="微软雅黑" pitchFamily="34" charset="-122"/>
                <a:ea typeface="微软雅黑" pitchFamily="34" charset="-122"/>
              </a:rPr>
              <a:t>几何形状：将不同的形状放到对应的孔里面。螃蟹迷宫：转动小转盘让螃蟹动起来；左转转、右转转，让六颗小珠子排成一串，在螃蟹迷宫里自由穿行；不要让任何一颗小珠子掉队哦。彩色果树：用红色的磁铁棒运送彩色柱子到每片树叶上，组成一颗彩色树。也可以把柱子运送到树底下，按颜色进行分类。三个排成行：按照卡片上的图案，用</a:t>
            </a:r>
            <a:r>
              <a:rPr lang="en-US" altLang="zh-CN" sz="1100" dirty="0">
                <a:latin typeface="微软雅黑" pitchFamily="34" charset="-122"/>
                <a:ea typeface="微软雅黑" pitchFamily="34" charset="-122"/>
              </a:rPr>
              <a:t>9</a:t>
            </a:r>
            <a:r>
              <a:rPr lang="zh-CN" altLang="en-US" sz="1100" dirty="0">
                <a:latin typeface="微软雅黑" pitchFamily="34" charset="-122"/>
                <a:ea typeface="微软雅黑" pitchFamily="34" charset="-122"/>
              </a:rPr>
              <a:t>个不同花色的木片排出来。马赛克：用</a:t>
            </a:r>
            <a:r>
              <a:rPr lang="en-US" altLang="zh-CN" sz="1100" dirty="0">
                <a:latin typeface="微软雅黑" pitchFamily="34" charset="-122"/>
                <a:ea typeface="微软雅黑" pitchFamily="34" charset="-122"/>
              </a:rPr>
              <a:t>36</a:t>
            </a:r>
            <a:r>
              <a:rPr lang="zh-CN" altLang="en-US" sz="1100" dirty="0">
                <a:latin typeface="微软雅黑" pitchFamily="34" charset="-122"/>
                <a:ea typeface="微软雅黑" pitchFamily="34" charset="-122"/>
              </a:rPr>
              <a:t>块马赛克能拼出多少种图案，快来试一试。左手右手动起来：左手和右手一起按照图形画，看谁画的准，画的好。</a:t>
            </a:r>
            <a:endParaRPr lang="en-US" altLang="zh-CN" sz="1100" dirty="0">
              <a:latin typeface="微软雅黑" pitchFamily="34" charset="-122"/>
              <a:ea typeface="微软雅黑" pitchFamily="34" charset="-122"/>
            </a:endParaRPr>
          </a:p>
        </p:txBody>
      </p:sp>
      <p:sp>
        <p:nvSpPr>
          <p:cNvPr id="103439"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03443" name="TextBox 14"/>
          <p:cNvSpPr txBox="1">
            <a:spLocks noChangeArrowheads="1"/>
          </p:cNvSpPr>
          <p:nvPr/>
        </p:nvSpPr>
        <p:spPr bwMode="auto">
          <a:xfrm>
            <a:off x="4755261" y="5622080"/>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grpSp>
        <p:nvGrpSpPr>
          <p:cNvPr id="103444" name="组合 26"/>
          <p:cNvGrpSpPr>
            <a:grpSpLocks/>
          </p:cNvGrpSpPr>
          <p:nvPr/>
        </p:nvGrpSpPr>
        <p:grpSpPr bwMode="auto">
          <a:xfrm>
            <a:off x="617655" y="1516161"/>
            <a:ext cx="3724931" cy="2894908"/>
            <a:chOff x="5421313" y="1509065"/>
            <a:chExt cx="5088300" cy="3729955"/>
          </a:xfrm>
        </p:grpSpPr>
        <p:pic>
          <p:nvPicPr>
            <p:cNvPr id="103451" name="图片 2" descr="DSC01375.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29250" y="1509065"/>
              <a:ext cx="1550827" cy="1557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52" name="图片 3" descr="DSC01376.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129463" y="3390900"/>
              <a:ext cx="1482725"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53" name="图片 4" descr="DSC01378.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5421313" y="3354388"/>
              <a:ext cx="1566862" cy="157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54" name="图片 5" descr="DSC01379.JP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7102475" y="1524000"/>
              <a:ext cx="1468438"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55" name="图片 7" descr="DSC01380.JP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8696325" y="1524000"/>
              <a:ext cx="1617663"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56" name="图片 14" descr="DSC01384.JPG"/>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8847138" y="3271838"/>
              <a:ext cx="1366837"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57" name="TextBox 10"/>
            <p:cNvSpPr txBox="1">
              <a:spLocks noChangeArrowheads="1"/>
            </p:cNvSpPr>
            <p:nvPr/>
          </p:nvSpPr>
          <p:spPr bwMode="auto">
            <a:xfrm>
              <a:off x="5788024" y="2997094"/>
              <a:ext cx="2114550" cy="381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48" tIns="32225" rIns="64448" bIns="32225">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000" b="1">
                  <a:latin typeface="微软雅黑" pitchFamily="34" charset="-122"/>
                  <a:ea typeface="微软雅黑" pitchFamily="34" charset="-122"/>
                </a:rPr>
                <a:t>几何形状</a:t>
              </a:r>
              <a:endParaRPr lang="en-US" altLang="zh-CN" sz="1000" b="1">
                <a:latin typeface="微软雅黑" pitchFamily="34" charset="-122"/>
                <a:ea typeface="微软雅黑" pitchFamily="34" charset="-122"/>
              </a:endParaRPr>
            </a:p>
          </p:txBody>
        </p:sp>
        <p:sp>
          <p:nvSpPr>
            <p:cNvPr id="103458" name="TextBox 11"/>
            <p:cNvSpPr txBox="1">
              <a:spLocks noChangeArrowheads="1"/>
            </p:cNvSpPr>
            <p:nvPr/>
          </p:nvSpPr>
          <p:spPr bwMode="auto">
            <a:xfrm>
              <a:off x="5830888" y="4857751"/>
              <a:ext cx="1098549" cy="381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48" tIns="32225" rIns="64448" bIns="32225">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000" b="1">
                  <a:latin typeface="微软雅黑" pitchFamily="34" charset="-122"/>
                  <a:ea typeface="微软雅黑" pitchFamily="34" charset="-122"/>
                </a:rPr>
                <a:t>三个排成行</a:t>
              </a:r>
              <a:endParaRPr lang="en-US" altLang="zh-CN" sz="1000" b="1">
                <a:latin typeface="微软雅黑" pitchFamily="34" charset="-122"/>
                <a:ea typeface="微软雅黑" pitchFamily="34" charset="-122"/>
              </a:endParaRPr>
            </a:p>
          </p:txBody>
        </p:sp>
        <p:sp>
          <p:nvSpPr>
            <p:cNvPr id="103459" name="TextBox 16"/>
            <p:cNvSpPr txBox="1">
              <a:spLocks noChangeArrowheads="1"/>
            </p:cNvSpPr>
            <p:nvPr/>
          </p:nvSpPr>
          <p:spPr bwMode="auto">
            <a:xfrm>
              <a:off x="7532688" y="4857749"/>
              <a:ext cx="1079500" cy="381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48" tIns="32225" rIns="64448" bIns="32225">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000" b="1">
                  <a:latin typeface="微软雅黑" pitchFamily="34" charset="-122"/>
                  <a:ea typeface="微软雅黑" pitchFamily="34" charset="-122"/>
                </a:rPr>
                <a:t>马赛克</a:t>
              </a:r>
              <a:endParaRPr lang="en-US" altLang="zh-CN" sz="1000" b="1">
                <a:latin typeface="微软雅黑" pitchFamily="34" charset="-122"/>
                <a:ea typeface="微软雅黑" pitchFamily="34" charset="-122"/>
              </a:endParaRPr>
            </a:p>
          </p:txBody>
        </p:sp>
        <p:sp>
          <p:nvSpPr>
            <p:cNvPr id="103460" name="TextBox 12"/>
            <p:cNvSpPr txBox="1">
              <a:spLocks noChangeArrowheads="1"/>
            </p:cNvSpPr>
            <p:nvPr/>
          </p:nvSpPr>
          <p:spPr bwMode="auto">
            <a:xfrm>
              <a:off x="7381875" y="3038475"/>
              <a:ext cx="1189038" cy="381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48" tIns="32225" rIns="64448" bIns="32225">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000" b="1">
                  <a:latin typeface="微软雅黑" pitchFamily="34" charset="-122"/>
                  <a:ea typeface="微软雅黑" pitchFamily="34" charset="-122"/>
                </a:rPr>
                <a:t>螃蟹迷宫</a:t>
              </a:r>
              <a:endParaRPr lang="en-US" altLang="zh-CN" sz="1000" b="1">
                <a:latin typeface="微软雅黑" pitchFamily="34" charset="-122"/>
                <a:ea typeface="微软雅黑" pitchFamily="34" charset="-122"/>
              </a:endParaRPr>
            </a:p>
          </p:txBody>
        </p:sp>
        <p:sp>
          <p:nvSpPr>
            <p:cNvPr id="103461" name="TextBox 13"/>
            <p:cNvSpPr txBox="1">
              <a:spLocks noChangeArrowheads="1"/>
            </p:cNvSpPr>
            <p:nvPr/>
          </p:nvSpPr>
          <p:spPr bwMode="auto">
            <a:xfrm>
              <a:off x="9099550" y="2987076"/>
              <a:ext cx="1214438" cy="381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48" tIns="32225" rIns="64448" bIns="32225">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000" b="1">
                  <a:latin typeface="微软雅黑" pitchFamily="34" charset="-122"/>
                  <a:ea typeface="微软雅黑" pitchFamily="34" charset="-122"/>
                </a:rPr>
                <a:t>彩色果树</a:t>
              </a:r>
              <a:endParaRPr lang="en-US" altLang="zh-CN" sz="1000" b="1">
                <a:latin typeface="微软雅黑" pitchFamily="34" charset="-122"/>
                <a:ea typeface="微软雅黑" pitchFamily="34" charset="-122"/>
              </a:endParaRPr>
            </a:p>
          </p:txBody>
        </p:sp>
        <p:sp>
          <p:nvSpPr>
            <p:cNvPr id="103462" name="TextBox 15"/>
            <p:cNvSpPr txBox="1">
              <a:spLocks noChangeArrowheads="1"/>
            </p:cNvSpPr>
            <p:nvPr/>
          </p:nvSpPr>
          <p:spPr bwMode="auto">
            <a:xfrm>
              <a:off x="8899525" y="4857749"/>
              <a:ext cx="1610088" cy="381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48" tIns="32225" rIns="64448" bIns="32225">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000" b="1">
                  <a:latin typeface="微软雅黑" pitchFamily="34" charset="-122"/>
                  <a:ea typeface="微软雅黑" pitchFamily="34" charset="-122"/>
                </a:rPr>
                <a:t>左手右手动起来</a:t>
              </a:r>
              <a:endParaRPr lang="en-US" altLang="zh-CN" sz="1000" b="1">
                <a:latin typeface="微软雅黑" pitchFamily="34" charset="-122"/>
                <a:ea typeface="微软雅黑" pitchFamily="34" charset="-122"/>
              </a:endParaRPr>
            </a:p>
          </p:txBody>
        </p:sp>
      </p:grpSp>
      <p:sp>
        <p:nvSpPr>
          <p:cNvPr id="103445"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36" name="椭圆 35"/>
          <p:cNvSpPr/>
          <p:nvPr/>
        </p:nvSpPr>
        <p:spPr>
          <a:xfrm>
            <a:off x="322884" y="6369990"/>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43" name="灯片编号占位符 42"/>
          <p:cNvSpPr>
            <a:spLocks noGrp="1"/>
          </p:cNvSpPr>
          <p:nvPr>
            <p:ph type="sldNum" sz="quarter" idx="12"/>
          </p:nvPr>
        </p:nvSpPr>
        <p:spPr/>
        <p:txBody>
          <a:bodyPr/>
          <a:lstStyle/>
          <a:p>
            <a:pPr>
              <a:defRPr/>
            </a:pPr>
            <a:fld id="{9E9A73DE-712F-4DB7-A2A7-A918A6478426}" type="slidenum">
              <a:rPr lang="zh-CN" altLang="en-US"/>
              <a:pPr>
                <a:defRPr/>
              </a:pPr>
              <a:t>33</a:t>
            </a:fld>
            <a:endParaRPr lang="zh-CN" altLang="en-US"/>
          </a:p>
        </p:txBody>
      </p:sp>
    </p:spTree>
    <p:extLst>
      <p:ext uri="{BB962C8B-B14F-4D97-AF65-F5344CB8AC3E}">
        <p14:creationId xmlns:p14="http://schemas.microsoft.com/office/powerpoint/2010/main" val="27404501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图片 4" descr="DSC01378.JPG"/>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bwMode="auto">
          <a:xfrm>
            <a:off x="906799" y="3428281"/>
            <a:ext cx="5602329" cy="2600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104452"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104453"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10800000" flipV="1">
            <a:off x="6681527" y="5357678"/>
            <a:ext cx="2309078" cy="10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4456" name="图片 4" descr="DSC01378.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906798" y="1053969"/>
            <a:ext cx="6515914" cy="2073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4457" name="直接箭头连接符 84"/>
          <p:cNvCxnSpPr>
            <a:cxnSpLocks noChangeShapeType="1"/>
          </p:cNvCxnSpPr>
          <p:nvPr/>
        </p:nvCxnSpPr>
        <p:spPr bwMode="auto">
          <a:xfrm rot="10800000">
            <a:off x="3320402" y="1091405"/>
            <a:ext cx="1528525" cy="1440"/>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104458" name="直接箭头连接符 85"/>
          <p:cNvCxnSpPr>
            <a:cxnSpLocks noChangeShapeType="1"/>
          </p:cNvCxnSpPr>
          <p:nvPr/>
        </p:nvCxnSpPr>
        <p:spPr bwMode="auto">
          <a:xfrm rot="16200000" flipV="1">
            <a:off x="4276590" y="2190010"/>
            <a:ext cx="1690382" cy="0"/>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04459" name="TextBox 86"/>
          <p:cNvSpPr txBox="1">
            <a:spLocks noChangeArrowheads="1"/>
          </p:cNvSpPr>
          <p:nvPr/>
        </p:nvSpPr>
        <p:spPr bwMode="auto">
          <a:xfrm>
            <a:off x="3961133" y="897026"/>
            <a:ext cx="689601" cy="164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72" tIns="28336" rIns="56672"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700">
                <a:latin typeface="微软雅黑" pitchFamily="34" charset="-122"/>
                <a:ea typeface="微软雅黑" pitchFamily="34" charset="-122"/>
              </a:rPr>
              <a:t>400</a:t>
            </a:r>
          </a:p>
        </p:txBody>
      </p:sp>
      <p:sp>
        <p:nvSpPr>
          <p:cNvPr id="104460" name="TextBox 87"/>
          <p:cNvSpPr txBox="1">
            <a:spLocks noChangeArrowheads="1"/>
          </p:cNvSpPr>
          <p:nvPr/>
        </p:nvSpPr>
        <p:spPr bwMode="auto">
          <a:xfrm>
            <a:off x="5182867" y="2149695"/>
            <a:ext cx="689601" cy="164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72" tIns="28336" rIns="56672"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700">
                <a:latin typeface="微软雅黑" pitchFamily="34" charset="-122"/>
                <a:ea typeface="微软雅黑" pitchFamily="34" charset="-122"/>
              </a:rPr>
              <a:t>400</a:t>
            </a:r>
          </a:p>
        </p:txBody>
      </p:sp>
      <p:sp>
        <p:nvSpPr>
          <p:cNvPr id="104461" name="TextBox 97"/>
          <p:cNvSpPr txBox="1">
            <a:spLocks noChangeArrowheads="1"/>
          </p:cNvSpPr>
          <p:nvPr/>
        </p:nvSpPr>
        <p:spPr bwMode="auto">
          <a:xfrm>
            <a:off x="1505449" y="3137431"/>
            <a:ext cx="1647983" cy="22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47" tIns="40074" rIns="80147" bIns="40074">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900">
                <a:latin typeface="微软雅黑" pitchFamily="34" charset="-122"/>
                <a:ea typeface="微软雅黑" pitchFamily="34" charset="-122"/>
              </a:rPr>
              <a:t>几何形状</a:t>
            </a:r>
          </a:p>
        </p:txBody>
      </p:sp>
      <p:sp>
        <p:nvSpPr>
          <p:cNvPr id="104462" name="TextBox 98"/>
          <p:cNvSpPr txBox="1">
            <a:spLocks noChangeArrowheads="1"/>
          </p:cNvSpPr>
          <p:nvPr/>
        </p:nvSpPr>
        <p:spPr bwMode="auto">
          <a:xfrm>
            <a:off x="6237631" y="3085596"/>
            <a:ext cx="1650698" cy="22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47" tIns="40074" rIns="80147" bIns="40074">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900">
                <a:latin typeface="微软雅黑" pitchFamily="34" charset="-122"/>
                <a:ea typeface="微软雅黑" pitchFamily="34" charset="-122"/>
              </a:rPr>
              <a:t>螃蟹迷宫</a:t>
            </a:r>
          </a:p>
        </p:txBody>
      </p:sp>
      <p:sp>
        <p:nvSpPr>
          <p:cNvPr id="104463" name="TextBox 99"/>
          <p:cNvSpPr txBox="1">
            <a:spLocks noChangeArrowheads="1"/>
          </p:cNvSpPr>
          <p:nvPr/>
        </p:nvSpPr>
        <p:spPr bwMode="auto">
          <a:xfrm>
            <a:off x="3900047" y="3137431"/>
            <a:ext cx="1649340" cy="22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47" tIns="40074" rIns="80147" bIns="40074">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900">
                <a:latin typeface="微软雅黑" pitchFamily="34" charset="-122"/>
                <a:ea typeface="微软雅黑" pitchFamily="34" charset="-122"/>
              </a:rPr>
              <a:t>彩色果树</a:t>
            </a:r>
          </a:p>
        </p:txBody>
      </p:sp>
      <p:sp>
        <p:nvSpPr>
          <p:cNvPr id="104464" name="TextBox 110"/>
          <p:cNvSpPr txBox="1">
            <a:spLocks noChangeArrowheads="1"/>
          </p:cNvSpPr>
          <p:nvPr/>
        </p:nvSpPr>
        <p:spPr bwMode="auto">
          <a:xfrm>
            <a:off x="1364270" y="5972493"/>
            <a:ext cx="1649340" cy="223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47" tIns="40074" rIns="80147" bIns="40074">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900">
                <a:latin typeface="微软雅黑" pitchFamily="34" charset="-122"/>
                <a:ea typeface="微软雅黑" pitchFamily="34" charset="-122"/>
              </a:rPr>
              <a:t>马赛克</a:t>
            </a:r>
          </a:p>
        </p:txBody>
      </p:sp>
      <p:cxnSp>
        <p:nvCxnSpPr>
          <p:cNvPr id="104465" name="直接箭头连接符 111"/>
          <p:cNvCxnSpPr>
            <a:cxnSpLocks noChangeShapeType="1"/>
          </p:cNvCxnSpPr>
          <p:nvPr/>
        </p:nvCxnSpPr>
        <p:spPr bwMode="auto">
          <a:xfrm rot="10800000">
            <a:off x="999107" y="4178441"/>
            <a:ext cx="1330333" cy="1440"/>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104466" name="直接箭头连接符 112"/>
          <p:cNvCxnSpPr>
            <a:cxnSpLocks noChangeShapeType="1"/>
          </p:cNvCxnSpPr>
          <p:nvPr/>
        </p:nvCxnSpPr>
        <p:spPr bwMode="auto">
          <a:xfrm rot="5400000" flipH="1" flipV="1">
            <a:off x="1843663" y="5143181"/>
            <a:ext cx="1369296" cy="1358"/>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04467" name="TextBox 113"/>
          <p:cNvSpPr txBox="1">
            <a:spLocks noChangeArrowheads="1"/>
          </p:cNvSpPr>
          <p:nvPr/>
        </p:nvSpPr>
        <p:spPr bwMode="auto">
          <a:xfrm>
            <a:off x="1356125" y="3940867"/>
            <a:ext cx="689601" cy="164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72" tIns="28336" rIns="56672"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700">
                <a:latin typeface="微软雅黑" pitchFamily="34" charset="-122"/>
                <a:ea typeface="微软雅黑" pitchFamily="34" charset="-122"/>
              </a:rPr>
              <a:t>400</a:t>
            </a:r>
          </a:p>
        </p:txBody>
      </p:sp>
      <p:sp>
        <p:nvSpPr>
          <p:cNvPr id="104468" name="TextBox 116"/>
          <p:cNvSpPr txBox="1">
            <a:spLocks noChangeArrowheads="1"/>
          </p:cNvSpPr>
          <p:nvPr/>
        </p:nvSpPr>
        <p:spPr bwMode="auto">
          <a:xfrm>
            <a:off x="3378774" y="5962414"/>
            <a:ext cx="1649340" cy="22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47" tIns="40074" rIns="80147" bIns="40074">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900">
                <a:latin typeface="微软雅黑" pitchFamily="34" charset="-122"/>
                <a:ea typeface="微软雅黑" pitchFamily="34" charset="-122"/>
              </a:rPr>
              <a:t>三个排成行</a:t>
            </a:r>
          </a:p>
        </p:txBody>
      </p:sp>
      <p:cxnSp>
        <p:nvCxnSpPr>
          <p:cNvPr id="104469" name="直接箭头连接符 117"/>
          <p:cNvCxnSpPr>
            <a:cxnSpLocks noChangeShapeType="1"/>
          </p:cNvCxnSpPr>
          <p:nvPr/>
        </p:nvCxnSpPr>
        <p:spPr bwMode="auto">
          <a:xfrm rot="10800000">
            <a:off x="3013611" y="4179881"/>
            <a:ext cx="1436216" cy="0"/>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104470" name="直接箭头连接符 118"/>
          <p:cNvCxnSpPr>
            <a:cxnSpLocks noChangeShapeType="1"/>
          </p:cNvCxnSpPr>
          <p:nvPr/>
        </p:nvCxnSpPr>
        <p:spPr bwMode="auto">
          <a:xfrm rot="5400000" flipH="1" flipV="1">
            <a:off x="3854155" y="5153981"/>
            <a:ext cx="1390894" cy="1357"/>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04471" name="TextBox 119"/>
          <p:cNvSpPr txBox="1">
            <a:spLocks noChangeArrowheads="1"/>
          </p:cNvSpPr>
          <p:nvPr/>
        </p:nvSpPr>
        <p:spPr bwMode="auto">
          <a:xfrm>
            <a:off x="3415425" y="3940867"/>
            <a:ext cx="689601" cy="164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72" tIns="28336" rIns="56672"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700">
                <a:latin typeface="微软雅黑" pitchFamily="34" charset="-122"/>
                <a:ea typeface="微软雅黑" pitchFamily="34" charset="-122"/>
              </a:rPr>
              <a:t>400</a:t>
            </a:r>
          </a:p>
        </p:txBody>
      </p:sp>
      <p:sp>
        <p:nvSpPr>
          <p:cNvPr id="104472" name="TextBox 120"/>
          <p:cNvSpPr txBox="1">
            <a:spLocks noChangeArrowheads="1"/>
          </p:cNvSpPr>
          <p:nvPr/>
        </p:nvSpPr>
        <p:spPr bwMode="auto">
          <a:xfrm>
            <a:off x="5343050" y="5942256"/>
            <a:ext cx="1649341" cy="22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47" tIns="40074" rIns="80147" bIns="40074">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900">
                <a:latin typeface="微软雅黑" pitchFamily="34" charset="-122"/>
                <a:ea typeface="微软雅黑" pitchFamily="34" charset="-122"/>
              </a:rPr>
              <a:t>左手右手动起来</a:t>
            </a:r>
          </a:p>
        </p:txBody>
      </p:sp>
      <p:cxnSp>
        <p:nvCxnSpPr>
          <p:cNvPr id="104473" name="直接箭头连接符 121"/>
          <p:cNvCxnSpPr>
            <a:cxnSpLocks noChangeShapeType="1"/>
          </p:cNvCxnSpPr>
          <p:nvPr/>
        </p:nvCxnSpPr>
        <p:spPr bwMode="auto">
          <a:xfrm rot="10800000">
            <a:off x="5112278" y="3531950"/>
            <a:ext cx="1448434" cy="1439"/>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104474" name="直接箭头连接符 122"/>
          <p:cNvCxnSpPr>
            <a:cxnSpLocks noChangeShapeType="1"/>
          </p:cNvCxnSpPr>
          <p:nvPr/>
        </p:nvCxnSpPr>
        <p:spPr bwMode="auto">
          <a:xfrm rot="5400000" flipH="1" flipV="1">
            <a:off x="5523997" y="4763740"/>
            <a:ext cx="2192889" cy="0"/>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04475" name="TextBox 123"/>
          <p:cNvSpPr txBox="1">
            <a:spLocks noChangeArrowheads="1"/>
          </p:cNvSpPr>
          <p:nvPr/>
        </p:nvSpPr>
        <p:spPr bwMode="auto">
          <a:xfrm>
            <a:off x="5527667" y="3308773"/>
            <a:ext cx="689601" cy="164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72" tIns="28336" rIns="56672"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700">
                <a:latin typeface="微软雅黑" pitchFamily="34" charset="-122"/>
                <a:ea typeface="微软雅黑" pitchFamily="34" charset="-122"/>
              </a:rPr>
              <a:t>400</a:t>
            </a:r>
          </a:p>
        </p:txBody>
      </p:sp>
      <p:sp>
        <p:nvSpPr>
          <p:cNvPr id="104476" name="TextBox 124"/>
          <p:cNvSpPr txBox="1">
            <a:spLocks noChangeArrowheads="1"/>
          </p:cNvSpPr>
          <p:nvPr/>
        </p:nvSpPr>
        <p:spPr bwMode="auto">
          <a:xfrm>
            <a:off x="6718180" y="4457772"/>
            <a:ext cx="690958" cy="171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72" tIns="28336" rIns="56672"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700">
                <a:latin typeface="微软雅黑" pitchFamily="34" charset="-122"/>
                <a:ea typeface="微软雅黑" pitchFamily="34" charset="-122"/>
              </a:rPr>
              <a:t>600</a:t>
            </a:r>
          </a:p>
        </p:txBody>
      </p:sp>
      <p:cxnSp>
        <p:nvCxnSpPr>
          <p:cNvPr id="104477" name="直接箭头连接符 135"/>
          <p:cNvCxnSpPr>
            <a:cxnSpLocks noChangeShapeType="1"/>
          </p:cNvCxnSpPr>
          <p:nvPr/>
        </p:nvCxnSpPr>
        <p:spPr bwMode="auto">
          <a:xfrm rot="10800000">
            <a:off x="999107" y="1035252"/>
            <a:ext cx="1528525" cy="1439"/>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104478" name="直接箭头连接符 136"/>
          <p:cNvCxnSpPr>
            <a:cxnSpLocks noChangeShapeType="1"/>
          </p:cNvCxnSpPr>
          <p:nvPr/>
        </p:nvCxnSpPr>
        <p:spPr bwMode="auto">
          <a:xfrm rot="16200000" flipV="1">
            <a:off x="1955295" y="2133857"/>
            <a:ext cx="1690382" cy="0"/>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04479" name="TextBox 137"/>
          <p:cNvSpPr txBox="1">
            <a:spLocks noChangeArrowheads="1"/>
          </p:cNvSpPr>
          <p:nvPr/>
        </p:nvSpPr>
        <p:spPr bwMode="auto">
          <a:xfrm>
            <a:off x="1639838" y="840872"/>
            <a:ext cx="689601" cy="164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72" tIns="28336" rIns="56672"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700">
                <a:latin typeface="微软雅黑" pitchFamily="34" charset="-122"/>
                <a:ea typeface="微软雅黑" pitchFamily="34" charset="-122"/>
              </a:rPr>
              <a:t>400</a:t>
            </a:r>
          </a:p>
        </p:txBody>
      </p:sp>
      <p:sp>
        <p:nvSpPr>
          <p:cNvPr id="104480" name="TextBox 138"/>
          <p:cNvSpPr txBox="1">
            <a:spLocks noChangeArrowheads="1"/>
          </p:cNvSpPr>
          <p:nvPr/>
        </p:nvSpPr>
        <p:spPr bwMode="auto">
          <a:xfrm>
            <a:off x="2861572" y="2093540"/>
            <a:ext cx="689601" cy="164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72" tIns="28336" rIns="56672"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700">
                <a:latin typeface="微软雅黑" pitchFamily="34" charset="-122"/>
                <a:ea typeface="微软雅黑" pitchFamily="34" charset="-122"/>
              </a:rPr>
              <a:t>400</a:t>
            </a:r>
          </a:p>
        </p:txBody>
      </p:sp>
      <p:cxnSp>
        <p:nvCxnSpPr>
          <p:cNvPr id="104481" name="直接箭头连接符 139"/>
          <p:cNvCxnSpPr>
            <a:cxnSpLocks noChangeShapeType="1"/>
          </p:cNvCxnSpPr>
          <p:nvPr/>
        </p:nvCxnSpPr>
        <p:spPr bwMode="auto">
          <a:xfrm rot="10800000">
            <a:off x="5732648" y="1091405"/>
            <a:ext cx="1528525" cy="1440"/>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104482" name="直接箭头连接符 140"/>
          <p:cNvCxnSpPr>
            <a:cxnSpLocks noChangeShapeType="1"/>
          </p:cNvCxnSpPr>
          <p:nvPr/>
        </p:nvCxnSpPr>
        <p:spPr bwMode="auto">
          <a:xfrm rot="16200000" flipV="1">
            <a:off x="6688835" y="2190010"/>
            <a:ext cx="1690382" cy="0"/>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04483" name="TextBox 141"/>
          <p:cNvSpPr txBox="1">
            <a:spLocks noChangeArrowheads="1"/>
          </p:cNvSpPr>
          <p:nvPr/>
        </p:nvSpPr>
        <p:spPr bwMode="auto">
          <a:xfrm>
            <a:off x="6373379" y="897026"/>
            <a:ext cx="689601" cy="164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72" tIns="28336" rIns="56672"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700">
                <a:latin typeface="微软雅黑" pitchFamily="34" charset="-122"/>
                <a:ea typeface="微软雅黑" pitchFamily="34" charset="-122"/>
              </a:rPr>
              <a:t>400</a:t>
            </a:r>
          </a:p>
        </p:txBody>
      </p:sp>
      <p:sp>
        <p:nvSpPr>
          <p:cNvPr id="104484" name="TextBox 142"/>
          <p:cNvSpPr txBox="1">
            <a:spLocks noChangeArrowheads="1"/>
          </p:cNvSpPr>
          <p:nvPr/>
        </p:nvSpPr>
        <p:spPr bwMode="auto">
          <a:xfrm>
            <a:off x="7595113" y="2149695"/>
            <a:ext cx="689601" cy="164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72" tIns="28336" rIns="56672"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700">
                <a:latin typeface="微软雅黑" pitchFamily="34" charset="-122"/>
                <a:ea typeface="微软雅黑" pitchFamily="34" charset="-122"/>
              </a:rPr>
              <a:t>400</a:t>
            </a:r>
          </a:p>
        </p:txBody>
      </p:sp>
      <p:sp>
        <p:nvSpPr>
          <p:cNvPr id="104485" name="TextBox 161"/>
          <p:cNvSpPr txBox="1">
            <a:spLocks noChangeArrowheads="1"/>
          </p:cNvSpPr>
          <p:nvPr/>
        </p:nvSpPr>
        <p:spPr bwMode="auto">
          <a:xfrm>
            <a:off x="2533062" y="4885407"/>
            <a:ext cx="689601" cy="164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72" tIns="28336" rIns="56672"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700">
                <a:latin typeface="微软雅黑" pitchFamily="34" charset="-122"/>
                <a:ea typeface="微软雅黑" pitchFamily="34" charset="-122"/>
              </a:rPr>
              <a:t>400</a:t>
            </a:r>
          </a:p>
        </p:txBody>
      </p:sp>
      <p:sp>
        <p:nvSpPr>
          <p:cNvPr id="104486" name="TextBox 162"/>
          <p:cNvSpPr txBox="1">
            <a:spLocks noChangeArrowheads="1"/>
          </p:cNvSpPr>
          <p:nvPr/>
        </p:nvSpPr>
        <p:spPr bwMode="auto">
          <a:xfrm>
            <a:off x="4574715" y="4885407"/>
            <a:ext cx="689601" cy="164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72" tIns="28336" rIns="56672"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700">
                <a:latin typeface="微软雅黑" pitchFamily="34" charset="-122"/>
                <a:ea typeface="微软雅黑" pitchFamily="34" charset="-122"/>
              </a:rPr>
              <a:t>400</a:t>
            </a:r>
          </a:p>
        </p:txBody>
      </p:sp>
      <p:sp>
        <p:nvSpPr>
          <p:cNvPr id="43" name="灯片编号占位符 42"/>
          <p:cNvSpPr>
            <a:spLocks noGrp="1"/>
          </p:cNvSpPr>
          <p:nvPr>
            <p:ph type="sldNum" sz="quarter" idx="12"/>
          </p:nvPr>
        </p:nvSpPr>
        <p:spPr/>
        <p:txBody>
          <a:bodyPr/>
          <a:lstStyle/>
          <a:p>
            <a:pPr>
              <a:defRPr/>
            </a:pPr>
            <a:fld id="{5F98753D-6C85-4616-9DC6-8A8D43954560}" type="slidenum">
              <a:rPr lang="zh-CN" altLang="en-US"/>
              <a:pPr>
                <a:defRPr/>
              </a:pPr>
              <a:t>34</a:t>
            </a:fld>
            <a:endParaRPr lang="zh-CN" altLang="en-US"/>
          </a:p>
        </p:txBody>
      </p:sp>
    </p:spTree>
    <p:extLst>
      <p:ext uri="{BB962C8B-B14F-4D97-AF65-F5344CB8AC3E}">
        <p14:creationId xmlns:p14="http://schemas.microsoft.com/office/powerpoint/2010/main" val="146771941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extBox 45"/>
          <p:cNvSpPr txBox="1">
            <a:spLocks noChangeArrowheads="1"/>
          </p:cNvSpPr>
          <p:nvPr/>
        </p:nvSpPr>
        <p:spPr bwMode="auto">
          <a:xfrm>
            <a:off x="487336" y="465072"/>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105475" name="TextBox 47"/>
          <p:cNvSpPr txBox="1">
            <a:spLocks noChangeArrowheads="1"/>
          </p:cNvSpPr>
          <p:nvPr/>
        </p:nvSpPr>
        <p:spPr bwMode="auto">
          <a:xfrm>
            <a:off x="504983" y="1978352"/>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105476" name="TextBox 57"/>
          <p:cNvSpPr txBox="1">
            <a:spLocks noChangeArrowheads="1"/>
          </p:cNvSpPr>
          <p:nvPr/>
        </p:nvSpPr>
        <p:spPr bwMode="auto">
          <a:xfrm>
            <a:off x="521274" y="683929"/>
            <a:ext cx="8511413" cy="131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、首先应确保展项的安全性和功能实现性；</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、展项在固定到墙面的时候，注意固定的稳固性，防止掉下来砸伤观众情况的发生；</a:t>
            </a: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、确保展项造型的美观性，应当与原设计保持一致；</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、其他在展品安装阶段需注意的问题。</a:t>
            </a:r>
          </a:p>
        </p:txBody>
      </p:sp>
      <p:sp>
        <p:nvSpPr>
          <p:cNvPr id="10547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0547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0548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0548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05485" name="TextBox 33"/>
          <p:cNvSpPr txBox="1">
            <a:spLocks noChangeArrowheads="1"/>
          </p:cNvSpPr>
          <p:nvPr/>
        </p:nvSpPr>
        <p:spPr bwMode="auto">
          <a:xfrm>
            <a:off x="504983" y="2200089"/>
            <a:ext cx="8639017" cy="5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、保证展品的清洁和卫生，定期对展品进行清洁；</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、展品出现故障，应及时维修，待修复后方可使用。</a:t>
            </a:r>
          </a:p>
        </p:txBody>
      </p:sp>
      <p:sp>
        <p:nvSpPr>
          <p:cNvPr id="105486" name="TextBox 34"/>
          <p:cNvSpPr txBox="1">
            <a:spLocks noChangeArrowheads="1"/>
          </p:cNvSpPr>
          <p:nvPr/>
        </p:nvSpPr>
        <p:spPr bwMode="auto">
          <a:xfrm>
            <a:off x="504983" y="2771709"/>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105487" name="TextBox 35"/>
          <p:cNvSpPr txBox="1">
            <a:spLocks noChangeArrowheads="1"/>
          </p:cNvSpPr>
          <p:nvPr/>
        </p:nvSpPr>
        <p:spPr bwMode="auto">
          <a:xfrm>
            <a:off x="495481" y="2987686"/>
            <a:ext cx="8648519"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、提醒</a:t>
            </a: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岁以下儿童需家长看护才能参与活动。</a:t>
            </a:r>
            <a:endParaRPr lang="en-US" altLang="zh-CN" sz="1100" b="1">
              <a:latin typeface="微软雅黑" pitchFamily="34" charset="-122"/>
              <a:ea typeface="微软雅黑" pitchFamily="34" charset="-122"/>
            </a:endParaRPr>
          </a:p>
        </p:txBody>
      </p:sp>
      <p:sp>
        <p:nvSpPr>
          <p:cNvPr id="105488" name="TextBox 15"/>
          <p:cNvSpPr txBox="1">
            <a:spLocks noChangeArrowheads="1"/>
          </p:cNvSpPr>
          <p:nvPr/>
        </p:nvSpPr>
        <p:spPr bwMode="auto">
          <a:xfrm>
            <a:off x="504983" y="3766645"/>
            <a:ext cx="8639017" cy="1899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ts val="1665"/>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a:t>
            </a:r>
            <a:r>
              <a:rPr lang="en-US" altLang="zh-CN" sz="1100">
                <a:latin typeface="微软雅黑" pitchFamily="34" charset="-122"/>
                <a:ea typeface="微软雅黑" pitchFamily="34" charset="-122"/>
              </a:rPr>
              <a:t>50KG/ m</a:t>
            </a:r>
            <a:r>
              <a:rPr lang="en-US" altLang="zh-CN" sz="1100" baseline="30000">
                <a:latin typeface="微软雅黑" pitchFamily="34" charset="-122"/>
                <a:ea typeface="微软雅黑" pitchFamily="34" charset="-122"/>
              </a:rPr>
              <a:t>2</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ts val="1665"/>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42A685DC-31B1-439A-8CEF-ECF5EAC16D62}" type="slidenum">
              <a:rPr lang="zh-CN" altLang="en-US"/>
              <a:pPr>
                <a:defRPr/>
              </a:pPr>
              <a:t>35</a:t>
            </a:fld>
            <a:endParaRPr lang="zh-CN" altLang="en-US"/>
          </a:p>
        </p:txBody>
      </p:sp>
    </p:spTree>
    <p:extLst>
      <p:ext uri="{BB962C8B-B14F-4D97-AF65-F5344CB8AC3E}">
        <p14:creationId xmlns:p14="http://schemas.microsoft.com/office/powerpoint/2010/main" val="10696551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extBox 57"/>
          <p:cNvSpPr txBox="1">
            <a:spLocks noChangeArrowheads="1"/>
          </p:cNvSpPr>
          <p:nvPr/>
        </p:nvSpPr>
        <p:spPr bwMode="auto">
          <a:xfrm>
            <a:off x="209053" y="447794"/>
            <a:ext cx="3634108" cy="5343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、台面：成品采购</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、展品费用为采购</a:t>
            </a: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套的价格（即</a:t>
            </a: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套备用），且需准备充足的备品备件。</a:t>
            </a: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106499"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0650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0650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06503"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06507"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a:t>
            </a:r>
            <a:r>
              <a:rPr lang="en-US" altLang="zh-CN" sz="1100" dirty="0">
                <a:latin typeface="微软雅黑" pitchFamily="34" charset="-122"/>
                <a:ea typeface="微软雅黑" pitchFamily="34" charset="-122"/>
              </a:rPr>
              <a:t>50KG/</a:t>
            </a:r>
            <a:r>
              <a:rPr lang="zh-CN" altLang="en-US" sz="1100" dirty="0">
                <a:latin typeface="微软雅黑" pitchFamily="34" charset="-122"/>
                <a:ea typeface="微软雅黑" pitchFamily="34" charset="-122"/>
              </a:rPr>
              <a:t>㎡</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grpSp>
        <p:nvGrpSpPr>
          <p:cNvPr id="106508" name="组合 26"/>
          <p:cNvGrpSpPr>
            <a:grpSpLocks/>
          </p:cNvGrpSpPr>
          <p:nvPr/>
        </p:nvGrpSpPr>
        <p:grpSpPr bwMode="auto">
          <a:xfrm>
            <a:off x="4956168" y="3495953"/>
            <a:ext cx="3199585" cy="2756613"/>
            <a:chOff x="5421313" y="1509065"/>
            <a:chExt cx="5088300" cy="4139717"/>
          </a:xfrm>
        </p:grpSpPr>
        <p:pic>
          <p:nvPicPr>
            <p:cNvPr id="106510" name="图片 2" descr="DSC01375.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5429250" y="1509065"/>
              <a:ext cx="1550827" cy="1557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11" name="图片 3" descr="DSC01376.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29463" y="3390900"/>
              <a:ext cx="1482725"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12" name="图片 4" descr="DSC01378.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421313" y="3354388"/>
              <a:ext cx="1566862" cy="157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13" name="图片 5" descr="DSC01379.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7102475" y="1524000"/>
              <a:ext cx="1468438"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14" name="图片 7" descr="DSC01380.JPG"/>
            <p:cNvPicPr>
              <a:picLocks noChangeAspect="1"/>
            </p:cNvPicPr>
            <p:nvPr/>
          </p:nvPicPr>
          <p:blipFill>
            <a:blip r:embed="rId6" cstate="email">
              <a:extLst>
                <a:ext uri="{28A0092B-C50C-407E-A947-70E740481C1C}">
                  <a14:useLocalDpi xmlns:a14="http://schemas.microsoft.com/office/drawing/2010/main"/>
                </a:ext>
              </a:extLst>
            </a:blip>
            <a:srcRect/>
            <a:stretch>
              <a:fillRect/>
            </a:stretch>
          </p:blipFill>
          <p:spPr bwMode="auto">
            <a:xfrm>
              <a:off x="8696325" y="1524000"/>
              <a:ext cx="1617663" cy="156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6515" name="图片 14" descr="DSC01384.JPG"/>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bwMode="auto">
            <a:xfrm>
              <a:off x="8847138" y="3271838"/>
              <a:ext cx="1366837"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516" name="TextBox 10"/>
            <p:cNvSpPr txBox="1">
              <a:spLocks noChangeArrowheads="1"/>
            </p:cNvSpPr>
            <p:nvPr/>
          </p:nvSpPr>
          <p:spPr bwMode="auto">
            <a:xfrm>
              <a:off x="5788025" y="2997093"/>
              <a:ext cx="2114550" cy="444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48" tIns="32225" rIns="64448" bIns="32225">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000" b="1">
                  <a:latin typeface="微软雅黑" pitchFamily="34" charset="-122"/>
                  <a:ea typeface="微软雅黑" pitchFamily="34" charset="-122"/>
                </a:rPr>
                <a:t>几何形状</a:t>
              </a:r>
              <a:endParaRPr lang="en-US" altLang="zh-CN" sz="1000" b="1">
                <a:latin typeface="微软雅黑" pitchFamily="34" charset="-122"/>
                <a:ea typeface="微软雅黑" pitchFamily="34" charset="-122"/>
              </a:endParaRPr>
            </a:p>
          </p:txBody>
        </p:sp>
        <p:sp>
          <p:nvSpPr>
            <p:cNvPr id="106517" name="TextBox 11"/>
            <p:cNvSpPr txBox="1">
              <a:spLocks noChangeArrowheads="1"/>
            </p:cNvSpPr>
            <p:nvPr/>
          </p:nvSpPr>
          <p:spPr bwMode="auto">
            <a:xfrm>
              <a:off x="5670430" y="4884533"/>
              <a:ext cx="1309135" cy="444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48" tIns="32225" rIns="64448" bIns="32225">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000" b="1">
                  <a:latin typeface="微软雅黑" pitchFamily="34" charset="-122"/>
                  <a:ea typeface="微软雅黑" pitchFamily="34" charset="-122"/>
                </a:rPr>
                <a:t>三个排成行</a:t>
              </a:r>
              <a:endParaRPr lang="en-US" altLang="zh-CN" sz="1000" b="1">
                <a:latin typeface="微软雅黑" pitchFamily="34" charset="-122"/>
                <a:ea typeface="微软雅黑" pitchFamily="34" charset="-122"/>
              </a:endParaRPr>
            </a:p>
          </p:txBody>
        </p:sp>
        <p:sp>
          <p:nvSpPr>
            <p:cNvPr id="106518" name="TextBox 16"/>
            <p:cNvSpPr txBox="1">
              <a:spLocks noChangeArrowheads="1"/>
            </p:cNvSpPr>
            <p:nvPr/>
          </p:nvSpPr>
          <p:spPr bwMode="auto">
            <a:xfrm>
              <a:off x="7532688" y="4857749"/>
              <a:ext cx="1079500" cy="444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48" tIns="32225" rIns="64448" bIns="32225">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000" b="1">
                  <a:latin typeface="微软雅黑" pitchFamily="34" charset="-122"/>
                  <a:ea typeface="微软雅黑" pitchFamily="34" charset="-122"/>
                </a:rPr>
                <a:t>马赛克</a:t>
              </a:r>
              <a:endParaRPr lang="en-US" altLang="zh-CN" sz="1000" b="1">
                <a:latin typeface="微软雅黑" pitchFamily="34" charset="-122"/>
                <a:ea typeface="微软雅黑" pitchFamily="34" charset="-122"/>
              </a:endParaRPr>
            </a:p>
          </p:txBody>
        </p:sp>
        <p:sp>
          <p:nvSpPr>
            <p:cNvPr id="106519" name="TextBox 12"/>
            <p:cNvSpPr txBox="1">
              <a:spLocks noChangeArrowheads="1"/>
            </p:cNvSpPr>
            <p:nvPr/>
          </p:nvSpPr>
          <p:spPr bwMode="auto">
            <a:xfrm>
              <a:off x="7381875" y="3038475"/>
              <a:ext cx="1189039" cy="444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48" tIns="32225" rIns="64448" bIns="32225">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000" b="1">
                  <a:latin typeface="微软雅黑" pitchFamily="34" charset="-122"/>
                  <a:ea typeface="微软雅黑" pitchFamily="34" charset="-122"/>
                </a:rPr>
                <a:t>螃蟹迷宫</a:t>
              </a:r>
              <a:endParaRPr lang="en-US" altLang="zh-CN" sz="1000" b="1">
                <a:latin typeface="微软雅黑" pitchFamily="34" charset="-122"/>
                <a:ea typeface="微软雅黑" pitchFamily="34" charset="-122"/>
              </a:endParaRPr>
            </a:p>
          </p:txBody>
        </p:sp>
        <p:sp>
          <p:nvSpPr>
            <p:cNvPr id="106520" name="TextBox 13"/>
            <p:cNvSpPr txBox="1">
              <a:spLocks noChangeArrowheads="1"/>
            </p:cNvSpPr>
            <p:nvPr/>
          </p:nvSpPr>
          <p:spPr bwMode="auto">
            <a:xfrm>
              <a:off x="9099550" y="2987076"/>
              <a:ext cx="1214437" cy="444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48" tIns="32225" rIns="64448" bIns="32225">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000" b="1">
                  <a:latin typeface="微软雅黑" pitchFamily="34" charset="-122"/>
                  <a:ea typeface="微软雅黑" pitchFamily="34" charset="-122"/>
                </a:rPr>
                <a:t>彩色果树</a:t>
              </a:r>
              <a:endParaRPr lang="en-US" altLang="zh-CN" sz="1000" b="1">
                <a:latin typeface="微软雅黑" pitchFamily="34" charset="-122"/>
                <a:ea typeface="微软雅黑" pitchFamily="34" charset="-122"/>
              </a:endParaRPr>
            </a:p>
          </p:txBody>
        </p:sp>
        <p:sp>
          <p:nvSpPr>
            <p:cNvPr id="106521" name="TextBox 15"/>
            <p:cNvSpPr txBox="1">
              <a:spLocks noChangeArrowheads="1"/>
            </p:cNvSpPr>
            <p:nvPr/>
          </p:nvSpPr>
          <p:spPr bwMode="auto">
            <a:xfrm>
              <a:off x="8899525" y="4857749"/>
              <a:ext cx="1610088" cy="791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4448" tIns="32225" rIns="64448" bIns="32225">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000" b="1">
                  <a:latin typeface="微软雅黑" pitchFamily="34" charset="-122"/>
                  <a:ea typeface="微软雅黑" pitchFamily="34" charset="-122"/>
                </a:rPr>
                <a:t>左手右手动起来</a:t>
              </a:r>
              <a:endParaRPr lang="en-US" altLang="zh-CN" sz="1000" b="1">
                <a:latin typeface="微软雅黑" pitchFamily="34" charset="-122"/>
                <a:ea typeface="微软雅黑" pitchFamily="34" charset="-122"/>
              </a:endParaRPr>
            </a:p>
          </p:txBody>
        </p:sp>
      </p:grpSp>
      <p:sp>
        <p:nvSpPr>
          <p:cNvPr id="43" name="灯片编号占位符 42"/>
          <p:cNvSpPr>
            <a:spLocks noGrp="1"/>
          </p:cNvSpPr>
          <p:nvPr>
            <p:ph type="sldNum" sz="quarter" idx="12"/>
          </p:nvPr>
        </p:nvSpPr>
        <p:spPr/>
        <p:txBody>
          <a:bodyPr/>
          <a:lstStyle/>
          <a:p>
            <a:pPr>
              <a:defRPr/>
            </a:pPr>
            <a:fld id="{A6F56FDB-13BD-46BF-84DB-D81AD0E66F0C}" type="slidenum">
              <a:rPr lang="zh-CN" altLang="en-US"/>
              <a:pPr>
                <a:defRPr/>
              </a:pPr>
              <a:t>36</a:t>
            </a:fld>
            <a:endParaRPr lang="zh-CN" altLang="en-US"/>
          </a:p>
        </p:txBody>
      </p:sp>
    </p:spTree>
    <p:extLst>
      <p:ext uri="{BB962C8B-B14F-4D97-AF65-F5344CB8AC3E}">
        <p14:creationId xmlns:p14="http://schemas.microsoft.com/office/powerpoint/2010/main" val="324021671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图片 23" descr="1.jpg"/>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297289"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7523"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zh-CN" altLang="en-US" sz="1200" dirty="0">
                <a:solidFill>
                  <a:srgbClr val="009EE0"/>
                </a:solidFill>
                <a:latin typeface="Times New Roman" pitchFamily="18" charset="0"/>
                <a:cs typeface="Times New Roman" pitchFamily="18" charset="0"/>
                <a:sym typeface="微软雅黑" pitchFamily="34" charset="-122"/>
              </a:rPr>
              <a:t>：</a:t>
            </a:r>
            <a:r>
              <a:rPr lang="en-US" altLang="zh-CN" sz="1200" dirty="0">
                <a:solidFill>
                  <a:srgbClr val="009EE0"/>
                </a:solidFill>
                <a:latin typeface="Times New Roman" pitchFamily="18" charset="0"/>
                <a:cs typeface="Times New Roman" pitchFamily="18" charset="0"/>
                <a:sym typeface="微软雅黑" pitchFamily="34" charset="-122"/>
              </a:rPr>
              <a:t> XC01-1-10  </a:t>
            </a:r>
            <a:r>
              <a:rPr lang="zh-CN" altLang="en-US" sz="1200" b="1" dirty="0">
                <a:latin typeface="微软雅黑" pitchFamily="34" charset="-122"/>
                <a:ea typeface="微软雅黑" pitchFamily="34" charset="-122"/>
              </a:rPr>
              <a:t>钻来钻去</a:t>
            </a:r>
          </a:p>
        </p:txBody>
      </p:sp>
      <p:sp>
        <p:nvSpPr>
          <p:cNvPr id="107524" name="TextBox 17"/>
          <p:cNvSpPr txBox="1">
            <a:spLocks noChangeArrowheads="1"/>
          </p:cNvSpPr>
          <p:nvPr/>
        </p:nvSpPr>
        <p:spPr bwMode="auto">
          <a:xfrm>
            <a:off x="4789198" y="499628"/>
            <a:ext cx="4022220" cy="1857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爬“隧道”是一个非常神秘和令人激动的游戏。人忽然不见了，又忽然出现了，就像变魔术一样。参与者可以钻爬大小不同高低不同的洞，提高肌肉的耐力和身体的协调性，</a:t>
            </a:r>
            <a:r>
              <a:rPr lang="zh-CN" altLang="en-US" sz="1100">
                <a:solidFill>
                  <a:srgbClr val="000000"/>
                </a:solidFill>
                <a:latin typeface="微软雅黑" pitchFamily="34" charset="-122"/>
                <a:ea typeface="微软雅黑" pitchFamily="34" charset="-122"/>
                <a:sym typeface="微软雅黑" pitchFamily="34" charset="-122"/>
              </a:rPr>
              <a:t>发展孩子的运动能力。在洞里面设置镜子，儿童可以自己照自己。攀爬可培养儿童的平衡感和身体知觉，培养儿童坚定的意志、信心和勇敢精神。同时，让儿童在攀爬玩耍的时候能享受喜悦</a:t>
            </a:r>
            <a:r>
              <a:rPr lang="en-US" altLang="zh-CN" sz="1100">
                <a:solidFill>
                  <a:srgbClr val="000000"/>
                </a:solidFill>
                <a:latin typeface="微软雅黑" pitchFamily="34" charset="-122"/>
                <a:ea typeface="微软雅黑" pitchFamily="34" charset="-122"/>
                <a:sym typeface="微软雅黑" pitchFamily="34" charset="-122"/>
              </a:rPr>
              <a:t>.</a:t>
            </a:r>
            <a:r>
              <a:rPr lang="zh-CN" altLang="en-US" sz="1100">
                <a:solidFill>
                  <a:srgbClr val="000000"/>
                </a:solidFill>
                <a:latin typeface="微软雅黑" pitchFamily="34" charset="-122"/>
                <a:ea typeface="微软雅黑" pitchFamily="34" charset="-122"/>
                <a:sym typeface="微软雅黑" pitchFamily="34" charset="-122"/>
              </a:rPr>
              <a:t>。</a:t>
            </a:r>
            <a:endParaRPr lang="en-US" altLang="zh-CN" sz="1100">
              <a:latin typeface="微软雅黑" pitchFamily="34" charset="-122"/>
              <a:ea typeface="微软雅黑" pitchFamily="34" charset="-122"/>
              <a:sym typeface="微软雅黑" pitchFamily="34" charset="-122"/>
            </a:endParaRPr>
          </a:p>
        </p:txBody>
      </p:sp>
      <p:sp>
        <p:nvSpPr>
          <p:cNvPr id="107525" name="TextBox 19"/>
          <p:cNvSpPr txBox="1">
            <a:spLocks noChangeArrowheads="1"/>
          </p:cNvSpPr>
          <p:nvPr/>
        </p:nvSpPr>
        <p:spPr bwMode="auto">
          <a:xfrm>
            <a:off x="4789198" y="3003525"/>
            <a:ext cx="4022220" cy="6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展示方式：</a:t>
            </a:r>
            <a:r>
              <a:rPr lang="zh-CN" altLang="en-US" sz="1100" dirty="0">
                <a:latin typeface="微软雅黑" pitchFamily="34" charset="-122"/>
                <a:ea typeface="微软雅黑" pitchFamily="34" charset="-122"/>
              </a:rPr>
              <a:t>在幼儿区设计大小不同，高度不同的洞洞，内部互相连接，方便尽快找到出口。洞内设置镜子，可以自己照自己。</a:t>
            </a:r>
          </a:p>
        </p:txBody>
      </p:sp>
      <p:sp>
        <p:nvSpPr>
          <p:cNvPr id="107526"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107528"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07529"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07530"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107531"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107532" name="TextBox 64"/>
          <p:cNvSpPr txBox="1">
            <a:spLocks noChangeArrowheads="1"/>
          </p:cNvSpPr>
          <p:nvPr/>
        </p:nvSpPr>
        <p:spPr bwMode="auto">
          <a:xfrm>
            <a:off x="4774265" y="2253364"/>
            <a:ext cx="4022219" cy="33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科学原理：</a:t>
            </a:r>
            <a:r>
              <a:rPr lang="zh-CN" altLang="en-US" sz="1100" dirty="0">
                <a:latin typeface="微软雅黑" pitchFamily="34" charset="-122"/>
                <a:ea typeface="微软雅黑" pitchFamily="34" charset="-122"/>
              </a:rPr>
              <a:t>该展项锻炼脚的灵活能力。</a:t>
            </a:r>
            <a:endParaRPr lang="en-US" altLang="zh-CN" sz="1100" dirty="0">
              <a:latin typeface="微软雅黑" pitchFamily="34" charset="-122"/>
              <a:ea typeface="微软雅黑" pitchFamily="34" charset="-122"/>
              <a:sym typeface="微软雅黑" pitchFamily="34" charset="-122"/>
            </a:endParaRPr>
          </a:p>
        </p:txBody>
      </p:sp>
      <p:sp>
        <p:nvSpPr>
          <p:cNvPr id="107533" name="TextBox 14"/>
          <p:cNvSpPr txBox="1">
            <a:spLocks noChangeArrowheads="1"/>
          </p:cNvSpPr>
          <p:nvPr/>
        </p:nvSpPr>
        <p:spPr bwMode="auto">
          <a:xfrm>
            <a:off x="4755261" y="5567896"/>
            <a:ext cx="3177865" cy="101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2-4</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参与人数：多人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r>
              <a:rPr lang="zh-CN" altLang="en-US" sz="1100">
                <a:latin typeface="微软雅黑" pitchFamily="34" charset="-122"/>
                <a:ea typeface="微软雅黑" pitchFamily="34" charset="-122"/>
              </a:rPr>
              <a:t>    </a:t>
            </a:r>
          </a:p>
        </p:txBody>
      </p:sp>
      <p:sp>
        <p:nvSpPr>
          <p:cNvPr id="107534" name="TextBox 14"/>
          <p:cNvSpPr txBox="1">
            <a:spLocks noChangeArrowheads="1"/>
          </p:cNvSpPr>
          <p:nvPr/>
        </p:nvSpPr>
        <p:spPr bwMode="auto">
          <a:xfrm>
            <a:off x="4755261" y="3733529"/>
            <a:ext cx="3970635" cy="63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r>
              <a:rPr lang="zh-CN" altLang="en-US" sz="1100">
                <a:latin typeface="微软雅黑" pitchFamily="34" charset="-122"/>
                <a:ea typeface="微软雅黑" pitchFamily="34" charset="-122"/>
              </a:rPr>
              <a:t>儿童弯腰从一个洞口爬进隧道，寻找出口，然后从出口爬出。可以尝试不同的路线。在洞里面自己照自己。</a:t>
            </a:r>
            <a:endParaRPr lang="en-US" altLang="zh-CN" sz="1100">
              <a:latin typeface="微软雅黑" pitchFamily="34" charset="-122"/>
              <a:ea typeface="微软雅黑" pitchFamily="34" charset="-122"/>
            </a:endParaRPr>
          </a:p>
        </p:txBody>
      </p:sp>
      <p:sp>
        <p:nvSpPr>
          <p:cNvPr id="107535"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07539"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107540"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5" name="椭圆 24"/>
          <p:cNvSpPr/>
          <p:nvPr/>
        </p:nvSpPr>
        <p:spPr>
          <a:xfrm>
            <a:off x="335619" y="6287432"/>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107545" name="Picture 6" descr="F:\2014年\许昌科技馆儿童展厅5月\2015.1.15\展品\效果图\幼儿区——轴侧图2.ti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40728" y="1563676"/>
            <a:ext cx="3909549" cy="3130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椭圆 26"/>
          <p:cNvSpPr/>
          <p:nvPr/>
        </p:nvSpPr>
        <p:spPr>
          <a:xfrm>
            <a:off x="2553424" y="2423266"/>
            <a:ext cx="1775587" cy="1327541"/>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0147" tIns="40074" rIns="80147" bIns="40074" anchor="ctr"/>
          <a:lstStyle/>
          <a:p>
            <a:pPr algn="ctr" defTabSz="914077">
              <a:defRPr/>
            </a:pPr>
            <a:endParaRPr lang="zh-CN" altLang="en-US"/>
          </a:p>
        </p:txBody>
      </p:sp>
      <p:pic>
        <p:nvPicPr>
          <p:cNvPr id="107547" name="Picture 2" descr="http://img3.winxuancdn.com/6015/11626015_5_1.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577859" y="4986197"/>
            <a:ext cx="1863823" cy="157807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3" name="灯片编号占位符 32"/>
          <p:cNvSpPr>
            <a:spLocks noGrp="1"/>
          </p:cNvSpPr>
          <p:nvPr>
            <p:ph type="sldNum" sz="quarter" idx="12"/>
          </p:nvPr>
        </p:nvSpPr>
        <p:spPr/>
        <p:txBody>
          <a:bodyPr/>
          <a:lstStyle/>
          <a:p>
            <a:pPr>
              <a:defRPr/>
            </a:pPr>
            <a:fld id="{C03F73E2-AA85-4FF1-AB27-05843503BA2C}" type="slidenum">
              <a:rPr lang="zh-CN" altLang="en-US"/>
              <a:pPr>
                <a:defRPr/>
              </a:pPr>
              <a:t>37</a:t>
            </a:fld>
            <a:endParaRPr lang="zh-CN" altLang="en-US"/>
          </a:p>
        </p:txBody>
      </p:sp>
    </p:spTree>
    <p:extLst>
      <p:ext uri="{BB962C8B-B14F-4D97-AF65-F5344CB8AC3E}">
        <p14:creationId xmlns:p14="http://schemas.microsoft.com/office/powerpoint/2010/main" val="42402390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6" descr="F:\2014年\许昌科技馆儿童展厅5月\2015.1.15\展品\效果图\幼儿区——轴侧图2.ti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73308" y="1069809"/>
            <a:ext cx="5896903" cy="4719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108548"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108549"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22" name="直接连接符 21"/>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08551" name="TextBox 97"/>
          <p:cNvSpPr txBox="1">
            <a:spLocks noChangeArrowheads="1"/>
          </p:cNvSpPr>
          <p:nvPr/>
        </p:nvSpPr>
        <p:spPr bwMode="auto">
          <a:xfrm>
            <a:off x="6266138" y="4264832"/>
            <a:ext cx="2205909" cy="31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900">
                <a:latin typeface="微软雅黑" pitchFamily="34" charset="-122"/>
                <a:ea typeface="微软雅黑" pitchFamily="34" charset="-122"/>
              </a:rPr>
              <a:t>洞口尺寸分别为</a:t>
            </a:r>
            <a:r>
              <a:rPr lang="en-US" altLang="zh-CN" sz="900">
                <a:latin typeface="微软雅黑" pitchFamily="34" charset="-122"/>
                <a:ea typeface="微软雅黑" pitchFamily="34" charset="-122"/>
              </a:rPr>
              <a:t>200mm/400mm/580mm</a:t>
            </a:r>
          </a:p>
        </p:txBody>
      </p:sp>
      <p:sp>
        <p:nvSpPr>
          <p:cNvPr id="108552" name="TextBox 97"/>
          <p:cNvSpPr txBox="1">
            <a:spLocks noChangeArrowheads="1"/>
          </p:cNvSpPr>
          <p:nvPr/>
        </p:nvSpPr>
        <p:spPr bwMode="auto">
          <a:xfrm>
            <a:off x="6422249" y="2791868"/>
            <a:ext cx="1852963" cy="181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900" dirty="0">
                <a:latin typeface="微软雅黑" pitchFamily="34" charset="-122"/>
                <a:ea typeface="微软雅黑" pitchFamily="34" charset="-122"/>
              </a:rPr>
              <a:t>洞口尺寸分别</a:t>
            </a:r>
            <a:r>
              <a:rPr lang="zh-CN" altLang="en-US" sz="900" dirty="0" smtClean="0">
                <a:latin typeface="微软雅黑" pitchFamily="34" charset="-122"/>
                <a:ea typeface="微软雅黑" pitchFamily="34" charset="-122"/>
              </a:rPr>
              <a:t>为</a:t>
            </a:r>
            <a:r>
              <a:rPr lang="en-US" altLang="zh-CN" sz="900" dirty="0" smtClean="0">
                <a:latin typeface="微软雅黑" pitchFamily="34" charset="-122"/>
                <a:ea typeface="微软雅黑" pitchFamily="34" charset="-122"/>
              </a:rPr>
              <a:t>380mm/580mm</a:t>
            </a:r>
            <a:endParaRPr lang="en-US" altLang="zh-CN" sz="900" dirty="0">
              <a:latin typeface="微软雅黑" pitchFamily="34" charset="-122"/>
              <a:ea typeface="微软雅黑" pitchFamily="34" charset="-122"/>
            </a:endParaRPr>
          </a:p>
        </p:txBody>
      </p:sp>
      <p:cxnSp>
        <p:nvCxnSpPr>
          <p:cNvPr id="25" name="直接箭头连接符 24"/>
          <p:cNvCxnSpPr/>
          <p:nvPr/>
        </p:nvCxnSpPr>
        <p:spPr>
          <a:xfrm flipV="1">
            <a:off x="4910013" y="2882577"/>
            <a:ext cx="1406352" cy="33692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8554" name="TextBox 97"/>
          <p:cNvSpPr txBox="1">
            <a:spLocks noChangeArrowheads="1"/>
          </p:cNvSpPr>
          <p:nvPr/>
        </p:nvSpPr>
        <p:spPr bwMode="auto">
          <a:xfrm>
            <a:off x="6658450" y="4866689"/>
            <a:ext cx="2144822" cy="31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900" dirty="0">
                <a:latin typeface="微软雅黑" pitchFamily="34" charset="-122"/>
                <a:ea typeface="微软雅黑" pitchFamily="34" charset="-122"/>
              </a:rPr>
              <a:t>注：钻进钻出区域可供儿童在内爬行、</a:t>
            </a:r>
            <a:r>
              <a:rPr lang="zh-CN" altLang="en-US" sz="900" dirty="0" smtClean="0">
                <a:latin typeface="微软雅黑" pitchFamily="34" charset="-122"/>
                <a:ea typeface="微软雅黑" pitchFamily="34" charset="-122"/>
              </a:rPr>
              <a:t>站立玩耍</a:t>
            </a:r>
            <a:endParaRPr lang="en-US" altLang="zh-CN" sz="900" dirty="0">
              <a:latin typeface="微软雅黑" pitchFamily="34" charset="-122"/>
              <a:ea typeface="微软雅黑" pitchFamily="34" charset="-122"/>
            </a:endParaRPr>
          </a:p>
        </p:txBody>
      </p:sp>
      <p:sp>
        <p:nvSpPr>
          <p:cNvPr id="108555" name="TextBox 100"/>
          <p:cNvSpPr txBox="1">
            <a:spLocks noChangeArrowheads="1"/>
          </p:cNvSpPr>
          <p:nvPr/>
        </p:nvSpPr>
        <p:spPr bwMode="auto">
          <a:xfrm>
            <a:off x="3772443" y="5146019"/>
            <a:ext cx="709963"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cxnSp>
        <p:nvCxnSpPr>
          <p:cNvPr id="108556"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21" name="直接箭头连接符 20"/>
          <p:cNvCxnSpPr/>
          <p:nvPr/>
        </p:nvCxnSpPr>
        <p:spPr>
          <a:xfrm flipV="1">
            <a:off x="5214089" y="2693958"/>
            <a:ext cx="1406352" cy="33692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08558" name="TextBox 97"/>
          <p:cNvSpPr txBox="1">
            <a:spLocks noChangeArrowheads="1"/>
          </p:cNvSpPr>
          <p:nvPr/>
        </p:nvSpPr>
        <p:spPr bwMode="auto">
          <a:xfrm>
            <a:off x="6636731" y="2611886"/>
            <a:ext cx="1481013" cy="181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900">
                <a:latin typeface="微软雅黑" pitchFamily="34" charset="-122"/>
                <a:ea typeface="微软雅黑" pitchFamily="34" charset="-122"/>
              </a:rPr>
              <a:t>上部洞口加装亚克力防护罩</a:t>
            </a:r>
            <a:endParaRPr lang="en-US" altLang="zh-CN" sz="900">
              <a:latin typeface="微软雅黑" pitchFamily="34" charset="-122"/>
              <a:ea typeface="微软雅黑" pitchFamily="34" charset="-122"/>
            </a:endParaRPr>
          </a:p>
        </p:txBody>
      </p:sp>
      <p:cxnSp>
        <p:nvCxnSpPr>
          <p:cNvPr id="20" name="直接箭头连接符 19"/>
          <p:cNvCxnSpPr/>
          <p:nvPr/>
        </p:nvCxnSpPr>
        <p:spPr>
          <a:xfrm>
            <a:off x="5447577" y="3629859"/>
            <a:ext cx="753402" cy="70696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6" name="灯片编号占位符 25"/>
          <p:cNvSpPr>
            <a:spLocks noGrp="1"/>
          </p:cNvSpPr>
          <p:nvPr>
            <p:ph type="sldNum" sz="quarter" idx="12"/>
          </p:nvPr>
        </p:nvSpPr>
        <p:spPr/>
        <p:txBody>
          <a:bodyPr/>
          <a:lstStyle/>
          <a:p>
            <a:pPr>
              <a:defRPr/>
            </a:pPr>
            <a:fld id="{0C71742F-0F3B-46B1-AF5F-4E0E0AA333AE}" type="slidenum">
              <a:rPr lang="zh-CN" altLang="en-US"/>
              <a:pPr>
                <a:defRPr/>
              </a:pPr>
              <a:t>38</a:t>
            </a:fld>
            <a:endParaRPr lang="zh-CN" altLang="en-US"/>
          </a:p>
        </p:txBody>
      </p:sp>
    </p:spTree>
    <p:extLst>
      <p:ext uri="{BB962C8B-B14F-4D97-AF65-F5344CB8AC3E}">
        <p14:creationId xmlns:p14="http://schemas.microsoft.com/office/powerpoint/2010/main" val="375512184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extBox 45"/>
          <p:cNvSpPr txBox="1">
            <a:spLocks noChangeArrowheads="1"/>
          </p:cNvSpPr>
          <p:nvPr/>
        </p:nvSpPr>
        <p:spPr bwMode="auto">
          <a:xfrm>
            <a:off x="496838"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109571" name="TextBox 47"/>
          <p:cNvSpPr txBox="1">
            <a:spLocks noChangeArrowheads="1"/>
          </p:cNvSpPr>
          <p:nvPr/>
        </p:nvSpPr>
        <p:spPr bwMode="auto">
          <a:xfrm>
            <a:off x="496838" y="1943796"/>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109572" name="TextBox 57"/>
          <p:cNvSpPr txBox="1">
            <a:spLocks noChangeArrowheads="1"/>
          </p:cNvSpPr>
          <p:nvPr/>
        </p:nvSpPr>
        <p:spPr bwMode="auto">
          <a:xfrm>
            <a:off x="513129" y="669530"/>
            <a:ext cx="8630872" cy="1567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、材料的使用可以满足展项功能；</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、应保证展项的牢固性和安全性；</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、应确保展项造型的美观性，应与原设计保持一致；</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smtClean="0">
                <a:latin typeface="微软雅黑" pitchFamily="34" charset="-122"/>
                <a:ea typeface="微软雅黑" pitchFamily="34" charset="-122"/>
              </a:rPr>
              <a:t>、侧立面板需有一部分便于工作人员开启，以便卫生清扫人员的工作；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a:t>
            </a:r>
            <a:r>
              <a:rPr lang="zh-CN" altLang="en-US" sz="1100" dirty="0">
                <a:solidFill>
                  <a:srgbClr val="000000"/>
                </a:solidFill>
                <a:latin typeface="微软雅黑" pitchFamily="34" charset="-122"/>
                <a:ea typeface="微软雅黑" pitchFamily="34" charset="-122"/>
                <a:sym typeface="华文细黑" pitchFamily="2" charset="-122"/>
              </a:rPr>
              <a:t>展项出入口阳角的设计要求倒圆角或软包处理，其中半径 </a:t>
            </a:r>
            <a:r>
              <a:rPr lang="en-US" altLang="zh-CN" sz="1100" dirty="0">
                <a:solidFill>
                  <a:srgbClr val="000000"/>
                </a:solidFill>
                <a:latin typeface="微软雅黑" pitchFamily="34" charset="-122"/>
                <a:ea typeface="微软雅黑" pitchFamily="34" charset="-122"/>
                <a:sym typeface="华文细黑" pitchFamily="2" charset="-122"/>
              </a:rPr>
              <a:t>10mm</a:t>
            </a:r>
            <a:r>
              <a:rPr lang="zh-CN" altLang="en-US" sz="1100" dirty="0">
                <a:solidFill>
                  <a:srgbClr val="000000"/>
                </a:solidFill>
                <a:latin typeface="微软雅黑" pitchFamily="34" charset="-122"/>
                <a:ea typeface="微软雅黑" pitchFamily="34" charset="-122"/>
                <a:sym typeface="华文细黑" pitchFamily="2" charset="-122"/>
              </a:rPr>
              <a:t>，弧长 </a:t>
            </a:r>
            <a:r>
              <a:rPr lang="en-US" altLang="zh-CN" sz="1100" dirty="0">
                <a:solidFill>
                  <a:srgbClr val="000000"/>
                </a:solidFill>
                <a:latin typeface="微软雅黑" pitchFamily="34" charset="-122"/>
                <a:ea typeface="微软雅黑" pitchFamily="34" charset="-122"/>
                <a:sym typeface="华文细黑" pitchFamily="2" charset="-122"/>
              </a:rPr>
              <a:t>15mm </a:t>
            </a:r>
            <a:r>
              <a:rPr lang="zh-CN" altLang="en-US" sz="1100" dirty="0">
                <a:latin typeface="微软雅黑" pitchFamily="34" charset="-122"/>
                <a:ea typeface="微软雅黑" pitchFamily="34" charset="-122"/>
                <a:sym typeface="华文细黑" pitchFamily="2" charset="-122"/>
              </a:rPr>
              <a:t>。</a:t>
            </a:r>
            <a:endParaRPr lang="en-US" altLang="zh-CN" sz="1100" dirty="0">
              <a:latin typeface="微软雅黑" pitchFamily="34" charset="-122"/>
              <a:ea typeface="微软雅黑" pitchFamily="34" charset="-122"/>
            </a:endParaRPr>
          </a:p>
          <a:p>
            <a:pPr eaLnBrk="1" hangingPunct="1">
              <a:lnSpc>
                <a:spcPct val="150000"/>
              </a:lnSpc>
            </a:pPr>
            <a:endParaRPr lang="zh-CN" altLang="en-US" sz="1100" dirty="0">
              <a:latin typeface="微软雅黑" pitchFamily="34" charset="-122"/>
              <a:ea typeface="微软雅黑" pitchFamily="34" charset="-122"/>
            </a:endParaRPr>
          </a:p>
        </p:txBody>
      </p:sp>
      <p:sp>
        <p:nvSpPr>
          <p:cNvPr id="109573"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09575"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09576"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09577"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09581" name="TextBox 33"/>
          <p:cNvSpPr txBox="1">
            <a:spLocks noChangeArrowheads="1"/>
          </p:cNvSpPr>
          <p:nvPr/>
        </p:nvSpPr>
        <p:spPr bwMode="auto">
          <a:xfrm>
            <a:off x="514486" y="2151134"/>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dirty="0">
                <a:solidFill>
                  <a:srgbClr val="000000"/>
                </a:solidFill>
                <a:latin typeface="微软雅黑" pitchFamily="34" charset="-122"/>
                <a:ea typeface="微软雅黑" pitchFamily="34" charset="-122"/>
                <a:sym typeface="微软雅黑" pitchFamily="34" charset="-122"/>
              </a:rPr>
              <a:t>1</a:t>
            </a:r>
            <a:r>
              <a:rPr lang="zh-CN" altLang="en-US" sz="1100" dirty="0">
                <a:solidFill>
                  <a:srgbClr val="000000"/>
                </a:solidFill>
                <a:latin typeface="微软雅黑" pitchFamily="34" charset="-122"/>
                <a:ea typeface="微软雅黑" pitchFamily="34" charset="-122"/>
                <a:sym typeface="微软雅黑" pitchFamily="34" charset="-122"/>
              </a:rPr>
              <a:t>、保持展品整体整洁；</a:t>
            </a:r>
          </a:p>
          <a:p>
            <a:pPr eaLnBrk="1" hangingPunct="1">
              <a:lnSpc>
                <a:spcPct val="150000"/>
              </a:lnSpc>
            </a:pPr>
            <a:r>
              <a:rPr lang="en-US" altLang="zh-CN" sz="1100" dirty="0">
                <a:solidFill>
                  <a:srgbClr val="000000"/>
                </a:solidFill>
                <a:latin typeface="微软雅黑" pitchFamily="34" charset="-122"/>
                <a:ea typeface="微软雅黑" pitchFamily="34" charset="-122"/>
                <a:sym typeface="微软雅黑" pitchFamily="34" charset="-122"/>
              </a:rPr>
              <a:t>2</a:t>
            </a:r>
            <a:r>
              <a:rPr lang="zh-CN" altLang="en-US" sz="1100" dirty="0">
                <a:solidFill>
                  <a:srgbClr val="000000"/>
                </a:solidFill>
                <a:latin typeface="微软雅黑" pitchFamily="34" charset="-122"/>
                <a:ea typeface="微软雅黑" pitchFamily="34" charset="-122"/>
                <a:sym typeface="微软雅黑" pitchFamily="34" charset="-122"/>
              </a:rPr>
              <a:t>、正确开、关展品电源，正确操作展品；</a:t>
            </a:r>
          </a:p>
          <a:p>
            <a:pPr eaLnBrk="1" hangingPunct="1">
              <a:lnSpc>
                <a:spcPct val="150000"/>
              </a:lnSpc>
            </a:pPr>
            <a:r>
              <a:rPr lang="en-US" altLang="zh-CN" sz="1100" dirty="0">
                <a:solidFill>
                  <a:srgbClr val="000000"/>
                </a:solidFill>
                <a:latin typeface="微软雅黑" pitchFamily="34" charset="-122"/>
                <a:ea typeface="微软雅黑" pitchFamily="34" charset="-122"/>
                <a:sym typeface="微软雅黑" pitchFamily="34" charset="-122"/>
              </a:rPr>
              <a:t>3</a:t>
            </a:r>
            <a:r>
              <a:rPr lang="zh-CN" altLang="en-US" sz="1100" dirty="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p>
          <a:p>
            <a:pPr eaLnBrk="1" hangingPunct="1">
              <a:lnSpc>
                <a:spcPct val="150000"/>
              </a:lnSpc>
            </a:pPr>
            <a:r>
              <a:rPr lang="en-US" altLang="zh-CN" sz="1100" dirty="0">
                <a:solidFill>
                  <a:srgbClr val="000000"/>
                </a:solidFill>
                <a:latin typeface="微软雅黑" pitchFamily="34" charset="-122"/>
                <a:ea typeface="微软雅黑" pitchFamily="34" charset="-122"/>
                <a:sym typeface="微软雅黑" pitchFamily="34" charset="-122"/>
              </a:rPr>
              <a:t>4</a:t>
            </a:r>
            <a:r>
              <a:rPr lang="zh-CN" altLang="en-US" sz="1100" dirty="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p>
          <a:p>
            <a:pPr eaLnBrk="1" hangingPunct="1">
              <a:lnSpc>
                <a:spcPct val="150000"/>
              </a:lnSpc>
            </a:pPr>
            <a:r>
              <a:rPr lang="en-US" altLang="zh-CN" sz="1100" dirty="0">
                <a:solidFill>
                  <a:srgbClr val="000000"/>
                </a:solidFill>
                <a:latin typeface="微软雅黑" pitchFamily="34" charset="-122"/>
                <a:ea typeface="微软雅黑" pitchFamily="34" charset="-122"/>
                <a:sym typeface="微软雅黑" pitchFamily="34" charset="-122"/>
              </a:rPr>
              <a:t>5</a:t>
            </a:r>
            <a:r>
              <a:rPr lang="zh-CN" altLang="en-US" sz="1100" dirty="0">
                <a:solidFill>
                  <a:srgbClr val="000000"/>
                </a:solidFill>
                <a:latin typeface="微软雅黑" pitchFamily="34" charset="-122"/>
                <a:ea typeface="微软雅黑" pitchFamily="34" charset="-122"/>
                <a:sym typeface="微软雅黑" pitchFamily="34" charset="-122"/>
              </a:rPr>
              <a:t>、防止观众（小朋友）用重物敲击展品；</a:t>
            </a:r>
          </a:p>
          <a:p>
            <a:pPr eaLnBrk="1" hangingPunct="1">
              <a:lnSpc>
                <a:spcPct val="150000"/>
              </a:lnSpc>
            </a:pPr>
            <a:r>
              <a:rPr lang="en-US" altLang="zh-CN" sz="1100" dirty="0">
                <a:solidFill>
                  <a:srgbClr val="000000"/>
                </a:solidFill>
                <a:latin typeface="微软雅黑" pitchFamily="34" charset="-122"/>
                <a:ea typeface="微软雅黑" pitchFamily="34" charset="-122"/>
                <a:sym typeface="微软雅黑" pitchFamily="34" charset="-122"/>
              </a:rPr>
              <a:t>6</a:t>
            </a:r>
            <a:r>
              <a:rPr lang="zh-CN" altLang="en-US" sz="1100" dirty="0">
                <a:solidFill>
                  <a:srgbClr val="000000"/>
                </a:solidFill>
                <a:latin typeface="微软雅黑" pitchFamily="34" charset="-122"/>
                <a:ea typeface="微软雅黑" pitchFamily="34" charset="-122"/>
                <a:sym typeface="微软雅黑" pitchFamily="34" charset="-122"/>
              </a:rPr>
              <a:t>、注意防潮、防火。</a:t>
            </a:r>
          </a:p>
        </p:txBody>
      </p:sp>
      <p:sp>
        <p:nvSpPr>
          <p:cNvPr id="109582" name="TextBox 34"/>
          <p:cNvSpPr txBox="1">
            <a:spLocks noChangeArrowheads="1"/>
          </p:cNvSpPr>
          <p:nvPr/>
        </p:nvSpPr>
        <p:spPr bwMode="auto">
          <a:xfrm>
            <a:off x="504983" y="3737847"/>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109583" name="TextBox 35"/>
          <p:cNvSpPr txBox="1">
            <a:spLocks noChangeArrowheads="1"/>
          </p:cNvSpPr>
          <p:nvPr/>
        </p:nvSpPr>
        <p:spPr bwMode="auto">
          <a:xfrm>
            <a:off x="514486" y="3968224"/>
            <a:ext cx="8577930" cy="5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p:txBody>
      </p:sp>
      <p:sp>
        <p:nvSpPr>
          <p:cNvPr id="109584" name="TextBox 15"/>
          <p:cNvSpPr txBox="1">
            <a:spLocks noChangeArrowheads="1"/>
          </p:cNvSpPr>
          <p:nvPr/>
        </p:nvSpPr>
        <p:spPr bwMode="auto">
          <a:xfrm>
            <a:off x="514486" y="4466411"/>
            <a:ext cx="8577930"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针对现场基础条件的需求：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、展品吊挂基础需求：无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、展品壁挂基础需求：无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、用电需求：有，</a:t>
            </a:r>
            <a:r>
              <a:rPr lang="en-US" altLang="zh-CN" sz="1100" dirty="0">
                <a:latin typeface="微软雅黑" pitchFamily="34" charset="-122"/>
                <a:ea typeface="微软雅黑" pitchFamily="34" charset="-122"/>
              </a:rPr>
              <a:t>220V , </a:t>
            </a:r>
            <a:r>
              <a:rPr lang="en-US" altLang="zh-CN" sz="1100" dirty="0" smtClean="0">
                <a:latin typeface="微软雅黑" pitchFamily="34" charset="-122"/>
                <a:ea typeface="微软雅黑" pitchFamily="34" charset="-122"/>
              </a:rPr>
              <a:t>0.2KW</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、用水需求：无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、独立设备间需求：无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、环境灯光需求：不低于</a:t>
            </a:r>
            <a:r>
              <a:rPr lang="en-US" altLang="zh-CN" sz="1100" dirty="0">
                <a:latin typeface="微软雅黑" pitchFamily="34" charset="-122"/>
                <a:ea typeface="微软雅黑" pitchFamily="34" charset="-122"/>
              </a:rPr>
              <a:t>300LUX</a:t>
            </a:r>
            <a:r>
              <a:rPr lang="zh-CN" altLang="en-US" sz="1100" dirty="0">
                <a:latin typeface="微软雅黑" pitchFamily="34" charset="-122"/>
                <a:ea typeface="微软雅黑" pitchFamily="34" charset="-122"/>
              </a:rPr>
              <a:t>，色温</a:t>
            </a:r>
            <a:r>
              <a:rPr lang="en-US" altLang="zh-CN" sz="1100" dirty="0">
                <a:latin typeface="微软雅黑" pitchFamily="34" charset="-122"/>
                <a:ea typeface="微软雅黑" pitchFamily="34" charset="-122"/>
              </a:rPr>
              <a:t>4000K</a:t>
            </a:r>
            <a:r>
              <a:rPr lang="zh-CN" altLang="en-US" sz="1100" dirty="0">
                <a:latin typeface="微软雅黑" pitchFamily="34" charset="-122"/>
                <a:ea typeface="微软雅黑" pitchFamily="34" charset="-122"/>
              </a:rPr>
              <a:t>，显色性不低于</a:t>
            </a:r>
            <a:r>
              <a:rPr lang="en-US" altLang="zh-CN" sz="1100" dirty="0">
                <a:latin typeface="微软雅黑" pitchFamily="34" charset="-122"/>
                <a:ea typeface="微软雅黑" pitchFamily="34" charset="-122"/>
              </a:rPr>
              <a:t>80%</a:t>
            </a: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、其他特殊需求：无</a:t>
            </a:r>
            <a:endParaRPr lang="zh-CN" altLang="en-US" sz="1000" dirty="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0A8EAEF3-2A4F-4282-9394-D9ACFD9A2A10}" type="slidenum">
              <a:rPr lang="zh-CN" altLang="en-US"/>
              <a:pPr>
                <a:defRPr/>
              </a:pPr>
              <a:t>39</a:t>
            </a:fld>
            <a:endParaRPr lang="zh-CN" altLang="en-US"/>
          </a:p>
        </p:txBody>
      </p:sp>
    </p:spTree>
    <p:extLst>
      <p:ext uri="{BB962C8B-B14F-4D97-AF65-F5344CB8AC3E}">
        <p14:creationId xmlns:p14="http://schemas.microsoft.com/office/powerpoint/2010/main" val="3022734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Box 45"/>
          <p:cNvSpPr txBox="1">
            <a:spLocks noChangeArrowheads="1"/>
          </p:cNvSpPr>
          <p:nvPr/>
        </p:nvSpPr>
        <p:spPr bwMode="auto">
          <a:xfrm>
            <a:off x="496838"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73731" name="TextBox 47"/>
          <p:cNvSpPr txBox="1">
            <a:spLocks noChangeArrowheads="1"/>
          </p:cNvSpPr>
          <p:nvPr/>
        </p:nvSpPr>
        <p:spPr bwMode="auto">
          <a:xfrm>
            <a:off x="496838" y="1943796"/>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73732" name="TextBox 57"/>
          <p:cNvSpPr txBox="1">
            <a:spLocks noChangeArrowheads="1"/>
          </p:cNvSpPr>
          <p:nvPr/>
        </p:nvSpPr>
        <p:spPr bwMode="auto">
          <a:xfrm>
            <a:off x="514486" y="642173"/>
            <a:ext cx="6613653" cy="1315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、灯具的使用可以满足展项功能；</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、应保证展项的牢固性和安全性；</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、应确保展项造型的美观性，应与原设计保持一致；</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a:t>
            </a:r>
            <a:r>
              <a:rPr lang="zh-CN" altLang="en-US" sz="1100" dirty="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r>
              <a:rPr lang="zh-CN" altLang="en-US" sz="1100" dirty="0">
                <a:latin typeface="微软雅黑" pitchFamily="34" charset="-122"/>
                <a:ea typeface="微软雅黑" pitchFamily="34" charset="-122"/>
              </a:rPr>
              <a:t>；</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a:t>
            </a:r>
            <a:r>
              <a:rPr lang="zh-CN" altLang="en-US" sz="1100" dirty="0">
                <a:solidFill>
                  <a:srgbClr val="000000"/>
                </a:solidFill>
                <a:latin typeface="微软雅黑" pitchFamily="34" charset="-122"/>
                <a:ea typeface="微软雅黑" pitchFamily="34" charset="-122"/>
                <a:sym typeface="华文细黑" pitchFamily="2" charset="-122"/>
              </a:rPr>
              <a:t>展项入口阳角的设计要求倒圆角，其中半径 </a:t>
            </a:r>
            <a:r>
              <a:rPr lang="en-US" altLang="zh-CN" sz="1100" dirty="0">
                <a:solidFill>
                  <a:srgbClr val="000000"/>
                </a:solidFill>
                <a:latin typeface="微软雅黑" pitchFamily="34" charset="-122"/>
                <a:ea typeface="微软雅黑" pitchFamily="34" charset="-122"/>
                <a:sym typeface="华文细黑" pitchFamily="2" charset="-122"/>
              </a:rPr>
              <a:t>10mm</a:t>
            </a:r>
            <a:r>
              <a:rPr lang="zh-CN" altLang="en-US" sz="1100" dirty="0">
                <a:solidFill>
                  <a:srgbClr val="000000"/>
                </a:solidFill>
                <a:latin typeface="微软雅黑" pitchFamily="34" charset="-122"/>
                <a:ea typeface="微软雅黑" pitchFamily="34" charset="-122"/>
                <a:sym typeface="华文细黑" pitchFamily="2" charset="-122"/>
              </a:rPr>
              <a:t>，弧长 </a:t>
            </a:r>
            <a:r>
              <a:rPr lang="en-US" altLang="zh-CN" sz="1100" dirty="0">
                <a:solidFill>
                  <a:srgbClr val="000000"/>
                </a:solidFill>
                <a:latin typeface="微软雅黑" pitchFamily="34" charset="-122"/>
                <a:ea typeface="微软雅黑" pitchFamily="34" charset="-122"/>
                <a:sym typeface="华文细黑" pitchFamily="2" charset="-122"/>
              </a:rPr>
              <a:t>15mm </a:t>
            </a:r>
            <a:r>
              <a:rPr lang="zh-CN" altLang="en-US" sz="1100" dirty="0">
                <a:latin typeface="微软雅黑" pitchFamily="34" charset="-122"/>
                <a:ea typeface="微软雅黑" pitchFamily="34" charset="-122"/>
                <a:sym typeface="华文细黑" pitchFamily="2" charset="-122"/>
              </a:rPr>
              <a:t>，且采用软包材料，防止磕头。</a:t>
            </a:r>
            <a:endParaRPr lang="zh-CN" altLang="en-US" sz="1100" dirty="0">
              <a:latin typeface="微软雅黑" pitchFamily="34" charset="-122"/>
              <a:ea typeface="微软雅黑" pitchFamily="34" charset="-122"/>
            </a:endParaRPr>
          </a:p>
        </p:txBody>
      </p:sp>
      <p:sp>
        <p:nvSpPr>
          <p:cNvPr id="73733"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73735"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73736"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73737"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73741" name="TextBox 33"/>
          <p:cNvSpPr txBox="1">
            <a:spLocks noChangeArrowheads="1"/>
          </p:cNvSpPr>
          <p:nvPr/>
        </p:nvSpPr>
        <p:spPr bwMode="auto">
          <a:xfrm>
            <a:off x="514486" y="2151134"/>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dirty="0">
                <a:solidFill>
                  <a:srgbClr val="000000"/>
                </a:solidFill>
                <a:latin typeface="微软雅黑" pitchFamily="34" charset="-122"/>
                <a:ea typeface="微软雅黑" pitchFamily="34" charset="-122"/>
                <a:sym typeface="微软雅黑" pitchFamily="34" charset="-122"/>
              </a:rPr>
              <a:t>1</a:t>
            </a:r>
            <a:r>
              <a:rPr lang="zh-CN" altLang="en-US" sz="1100" dirty="0">
                <a:solidFill>
                  <a:srgbClr val="000000"/>
                </a:solidFill>
                <a:latin typeface="微软雅黑" pitchFamily="34" charset="-122"/>
                <a:ea typeface="微软雅黑" pitchFamily="34" charset="-122"/>
                <a:sym typeface="微软雅黑" pitchFamily="34" charset="-122"/>
              </a:rPr>
              <a:t>、保持展品整体整洁；</a:t>
            </a:r>
          </a:p>
          <a:p>
            <a:pPr eaLnBrk="1" hangingPunct="1">
              <a:lnSpc>
                <a:spcPct val="150000"/>
              </a:lnSpc>
            </a:pPr>
            <a:r>
              <a:rPr lang="en-US" altLang="zh-CN" sz="1100" dirty="0">
                <a:solidFill>
                  <a:srgbClr val="000000"/>
                </a:solidFill>
                <a:latin typeface="微软雅黑" pitchFamily="34" charset="-122"/>
                <a:ea typeface="微软雅黑" pitchFamily="34" charset="-122"/>
                <a:sym typeface="微软雅黑" pitchFamily="34" charset="-122"/>
              </a:rPr>
              <a:t>2</a:t>
            </a:r>
            <a:r>
              <a:rPr lang="zh-CN" altLang="en-US" sz="1100" dirty="0">
                <a:solidFill>
                  <a:srgbClr val="000000"/>
                </a:solidFill>
                <a:latin typeface="微软雅黑" pitchFamily="34" charset="-122"/>
                <a:ea typeface="微软雅黑" pitchFamily="34" charset="-122"/>
                <a:sym typeface="微软雅黑" pitchFamily="34" charset="-122"/>
              </a:rPr>
              <a:t>、正确开、关展品电源，正确操作展品；</a:t>
            </a:r>
          </a:p>
          <a:p>
            <a:pPr eaLnBrk="1" hangingPunct="1">
              <a:lnSpc>
                <a:spcPct val="150000"/>
              </a:lnSpc>
            </a:pPr>
            <a:r>
              <a:rPr lang="en-US" altLang="zh-CN" sz="1100" dirty="0">
                <a:solidFill>
                  <a:srgbClr val="000000"/>
                </a:solidFill>
                <a:latin typeface="微软雅黑" pitchFamily="34" charset="-122"/>
                <a:ea typeface="微软雅黑" pitchFamily="34" charset="-122"/>
                <a:sym typeface="微软雅黑" pitchFamily="34" charset="-122"/>
              </a:rPr>
              <a:t>3</a:t>
            </a:r>
            <a:r>
              <a:rPr lang="zh-CN" altLang="en-US" sz="1100" dirty="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p>
          <a:p>
            <a:pPr eaLnBrk="1" hangingPunct="1">
              <a:lnSpc>
                <a:spcPct val="150000"/>
              </a:lnSpc>
            </a:pPr>
            <a:r>
              <a:rPr lang="en-US" altLang="zh-CN" sz="1100" dirty="0">
                <a:solidFill>
                  <a:srgbClr val="000000"/>
                </a:solidFill>
                <a:latin typeface="微软雅黑" pitchFamily="34" charset="-122"/>
                <a:ea typeface="微软雅黑" pitchFamily="34" charset="-122"/>
                <a:sym typeface="微软雅黑" pitchFamily="34" charset="-122"/>
              </a:rPr>
              <a:t>4</a:t>
            </a:r>
            <a:r>
              <a:rPr lang="zh-CN" altLang="en-US" sz="1100" dirty="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p>
          <a:p>
            <a:pPr eaLnBrk="1" hangingPunct="1">
              <a:lnSpc>
                <a:spcPct val="150000"/>
              </a:lnSpc>
            </a:pPr>
            <a:r>
              <a:rPr lang="en-US" altLang="zh-CN" sz="1100" dirty="0">
                <a:solidFill>
                  <a:srgbClr val="000000"/>
                </a:solidFill>
                <a:latin typeface="微软雅黑" pitchFamily="34" charset="-122"/>
                <a:ea typeface="微软雅黑" pitchFamily="34" charset="-122"/>
                <a:sym typeface="微软雅黑" pitchFamily="34" charset="-122"/>
              </a:rPr>
              <a:t>5</a:t>
            </a:r>
            <a:r>
              <a:rPr lang="zh-CN" altLang="en-US" sz="1100" dirty="0">
                <a:solidFill>
                  <a:srgbClr val="000000"/>
                </a:solidFill>
                <a:latin typeface="微软雅黑" pitchFamily="34" charset="-122"/>
                <a:ea typeface="微软雅黑" pitchFamily="34" charset="-122"/>
                <a:sym typeface="微软雅黑" pitchFamily="34" charset="-122"/>
              </a:rPr>
              <a:t>、防止观众（小朋友）用重物敲击展品；</a:t>
            </a:r>
          </a:p>
          <a:p>
            <a:pPr eaLnBrk="1" hangingPunct="1">
              <a:lnSpc>
                <a:spcPct val="150000"/>
              </a:lnSpc>
            </a:pPr>
            <a:r>
              <a:rPr lang="en-US" altLang="zh-CN" sz="1100" dirty="0">
                <a:solidFill>
                  <a:srgbClr val="000000"/>
                </a:solidFill>
                <a:latin typeface="微软雅黑" pitchFamily="34" charset="-122"/>
                <a:ea typeface="微软雅黑" pitchFamily="34" charset="-122"/>
                <a:sym typeface="微软雅黑" pitchFamily="34" charset="-122"/>
              </a:rPr>
              <a:t>6</a:t>
            </a:r>
            <a:r>
              <a:rPr lang="zh-CN" altLang="en-US" sz="1100" dirty="0">
                <a:solidFill>
                  <a:srgbClr val="000000"/>
                </a:solidFill>
                <a:latin typeface="微软雅黑" pitchFamily="34" charset="-122"/>
                <a:ea typeface="微软雅黑" pitchFamily="34" charset="-122"/>
                <a:sym typeface="微软雅黑" pitchFamily="34" charset="-122"/>
              </a:rPr>
              <a:t>、注意防潮、防尘、防火。</a:t>
            </a:r>
          </a:p>
        </p:txBody>
      </p:sp>
      <p:sp>
        <p:nvSpPr>
          <p:cNvPr id="73742" name="TextBox 34"/>
          <p:cNvSpPr txBox="1">
            <a:spLocks noChangeArrowheads="1"/>
          </p:cNvSpPr>
          <p:nvPr/>
        </p:nvSpPr>
        <p:spPr bwMode="auto">
          <a:xfrm>
            <a:off x="496838" y="3737847"/>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73743" name="TextBox 35"/>
          <p:cNvSpPr txBox="1">
            <a:spLocks noChangeArrowheads="1"/>
          </p:cNvSpPr>
          <p:nvPr/>
        </p:nvSpPr>
        <p:spPr bwMode="auto">
          <a:xfrm>
            <a:off x="514486" y="3968224"/>
            <a:ext cx="8577930" cy="5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p:txBody>
      </p:sp>
      <p:sp>
        <p:nvSpPr>
          <p:cNvPr id="73744" name="TextBox 15"/>
          <p:cNvSpPr txBox="1">
            <a:spLocks noChangeArrowheads="1"/>
          </p:cNvSpPr>
          <p:nvPr/>
        </p:nvSpPr>
        <p:spPr bwMode="auto">
          <a:xfrm>
            <a:off x="514486" y="4466411"/>
            <a:ext cx="8577930"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针对现场基础条件的需求：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、展品吊挂基础需求：无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、展品壁挂基础需求：无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、用电需求：有，</a:t>
            </a:r>
            <a:r>
              <a:rPr lang="en-US" altLang="zh-CN" sz="1100" dirty="0">
                <a:latin typeface="微软雅黑" pitchFamily="34" charset="-122"/>
                <a:ea typeface="微软雅黑" pitchFamily="34" charset="-122"/>
              </a:rPr>
              <a:t>220V , 1.0KW</a:t>
            </a: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、用水需求：无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、独立设备间需求：无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、环境灯光需求：不低于</a:t>
            </a:r>
            <a:r>
              <a:rPr lang="en-US" altLang="zh-CN" sz="1100" dirty="0">
                <a:latin typeface="微软雅黑" pitchFamily="34" charset="-122"/>
                <a:ea typeface="微软雅黑" pitchFamily="34" charset="-122"/>
              </a:rPr>
              <a:t>300LUX</a:t>
            </a:r>
            <a:r>
              <a:rPr lang="zh-CN" altLang="en-US" sz="1100" dirty="0">
                <a:latin typeface="微软雅黑" pitchFamily="34" charset="-122"/>
                <a:ea typeface="微软雅黑" pitchFamily="34" charset="-122"/>
              </a:rPr>
              <a:t>，色温</a:t>
            </a:r>
            <a:r>
              <a:rPr lang="en-US" altLang="zh-CN" sz="1100" dirty="0">
                <a:latin typeface="微软雅黑" pitchFamily="34" charset="-122"/>
                <a:ea typeface="微软雅黑" pitchFamily="34" charset="-122"/>
              </a:rPr>
              <a:t>4000K</a:t>
            </a:r>
            <a:r>
              <a:rPr lang="zh-CN" altLang="en-US" sz="1100" dirty="0">
                <a:latin typeface="微软雅黑" pitchFamily="34" charset="-122"/>
                <a:ea typeface="微软雅黑" pitchFamily="34" charset="-122"/>
              </a:rPr>
              <a:t>，显色性不低于</a:t>
            </a:r>
            <a:r>
              <a:rPr lang="en-US" altLang="zh-CN" sz="1100" dirty="0">
                <a:latin typeface="微软雅黑" pitchFamily="34" charset="-122"/>
                <a:ea typeface="微软雅黑" pitchFamily="34" charset="-122"/>
              </a:rPr>
              <a:t>80%</a:t>
            </a: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、其他特殊需求：无</a:t>
            </a:r>
            <a:endParaRPr lang="zh-CN" altLang="en-US" sz="1000" dirty="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BBDBACB9-CBEB-4661-B2FD-AD8EFBE35F2E}" type="slidenum">
              <a:rPr lang="zh-CN" altLang="en-US"/>
              <a:pPr>
                <a:defRPr/>
              </a:pPr>
              <a:t>4</a:t>
            </a:fld>
            <a:endParaRPr lang="zh-CN" altLang="en-US"/>
          </a:p>
        </p:txBody>
      </p:sp>
    </p:spTree>
    <p:extLst>
      <p:ext uri="{BB962C8B-B14F-4D97-AF65-F5344CB8AC3E}">
        <p14:creationId xmlns:p14="http://schemas.microsoft.com/office/powerpoint/2010/main" val="419415356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extBox 57"/>
          <p:cNvSpPr txBox="1">
            <a:spLocks noChangeArrowheads="1"/>
          </p:cNvSpPr>
          <p:nvPr/>
        </p:nvSpPr>
        <p:spPr bwMode="auto">
          <a:xfrm>
            <a:off x="479192" y="447794"/>
            <a:ext cx="4240774" cy="608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、台面：阻燃板基层喷漆、亚克力</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a:t>
            </a:r>
            <a:r>
              <a:rPr lang="zh-CN" altLang="en-US" sz="1100" dirty="0" smtClean="0">
                <a:latin typeface="微软雅黑" pitchFamily="34" charset="-122"/>
                <a:ea typeface="微软雅黑" pitchFamily="34" charset="-122"/>
              </a:rPr>
              <a:t>：异形加工烤漆钢板、阻燃板，</a:t>
            </a:r>
            <a:r>
              <a:rPr lang="zh-CN" altLang="en-US" sz="1100" dirty="0">
                <a:latin typeface="微软雅黑" pitchFamily="34" charset="-122"/>
                <a:ea typeface="微软雅黑" pitchFamily="34" charset="-122"/>
              </a:rPr>
              <a:t>油漆</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外</a:t>
            </a:r>
            <a:r>
              <a:rPr lang="zh-CN" altLang="en-US" sz="1100" dirty="0" smtClean="0">
                <a:latin typeface="微软雅黑" pitchFamily="34" charset="-122"/>
                <a:ea typeface="微软雅黑" pitchFamily="34" charset="-122"/>
              </a:rPr>
              <a:t>侧，</a:t>
            </a:r>
            <a:r>
              <a:rPr lang="zh-CN" altLang="en-US" sz="1100" dirty="0">
                <a:latin typeface="微软雅黑" pitchFamily="34" charset="-122"/>
                <a:ea typeface="微软雅黑" pitchFamily="34" charset="-122"/>
              </a:rPr>
              <a:t>工程塑料</a:t>
            </a:r>
            <a:r>
              <a:rPr lang="zh-CN" altLang="en-US" sz="1100" dirty="0" smtClean="0">
                <a:latin typeface="微软雅黑" pitchFamily="34" charset="-122"/>
                <a:ea typeface="微软雅黑" pitchFamily="34" charset="-122"/>
              </a:rPr>
              <a:t>管道，仿真软包仙人掌</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40X20*2.0mm</a:t>
            </a:r>
            <a:r>
              <a:rPr lang="zh-CN" altLang="en-US" sz="1100" dirty="0">
                <a:latin typeface="微软雅黑" pitchFamily="34" charset="-122"/>
                <a:ea typeface="微软雅黑" pitchFamily="34" charset="-122"/>
              </a:rPr>
              <a:t>镀锌方钢管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、踢脚：</a:t>
            </a:r>
            <a:r>
              <a:rPr lang="en-US" altLang="zh-CN" sz="1100" dirty="0">
                <a:latin typeface="微软雅黑" pitchFamily="34" charset="-122"/>
                <a:ea typeface="微软雅黑" pitchFamily="34" charset="-122"/>
              </a:rPr>
              <a:t>PVC</a:t>
            </a:r>
          </a:p>
          <a:p>
            <a:pPr eaLnBrk="1" hangingPunct="1">
              <a:lnSpc>
                <a:spcPct val="150000"/>
              </a:lnSpc>
            </a:pPr>
            <a:r>
              <a:rPr lang="en-US" altLang="zh-CN" sz="1100" dirty="0">
                <a:latin typeface="微软雅黑" pitchFamily="34" charset="-122"/>
                <a:ea typeface="微软雅黑" pitchFamily="34" charset="-122"/>
              </a:rPr>
              <a:t>5</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其他：内部顶面需含嵌入式</a:t>
            </a:r>
            <a:r>
              <a:rPr lang="en-US" altLang="zh-CN" sz="1100" dirty="0" smtClean="0">
                <a:latin typeface="微软雅黑" pitchFamily="34" charset="-122"/>
                <a:ea typeface="微软雅黑" pitchFamily="34" charset="-122"/>
              </a:rPr>
              <a:t>DC12</a:t>
            </a:r>
            <a:r>
              <a:rPr lang="zh-CN" altLang="en-US" sz="1100" dirty="0" smtClean="0">
                <a:latin typeface="微软雅黑" pitchFamily="34" charset="-122"/>
                <a:ea typeface="微软雅黑" pitchFamily="34" charset="-122"/>
              </a:rPr>
              <a:t>伏及以下安全电压</a:t>
            </a:r>
            <a:r>
              <a:rPr lang="en-US" altLang="zh-CN" sz="1100" dirty="0" smtClean="0">
                <a:latin typeface="微软雅黑" pitchFamily="34" charset="-122"/>
                <a:ea typeface="微软雅黑" pitchFamily="34" charset="-122"/>
              </a:rPr>
              <a:t>LED</a:t>
            </a:r>
            <a:r>
              <a:rPr lang="zh-CN" altLang="en-US" sz="1100" dirty="0" smtClean="0">
                <a:latin typeface="微软雅黑" pitchFamily="34" charset="-122"/>
                <a:ea typeface="微软雅黑" pitchFamily="34" charset="-122"/>
              </a:rPr>
              <a:t>照明灯（需保证儿童不易拆卸），</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110595"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10597"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10598"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10599"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10603"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110604" name="Picture 6" descr="F:\2014年\许昌科技馆儿童展厅5月\2015.1.15\展品\效果图\幼儿区——轴侧图2.ti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787841" y="2974728"/>
            <a:ext cx="3628549" cy="2905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5EE15B4B-CBBA-4B54-9FE7-E5CF84A2A9F5}" type="slidenum">
              <a:rPr lang="zh-CN" altLang="en-US"/>
              <a:pPr>
                <a:defRPr/>
              </a:pPr>
              <a:t>40</a:t>
            </a:fld>
            <a:endParaRPr lang="zh-CN" altLang="en-US"/>
          </a:p>
        </p:txBody>
      </p:sp>
    </p:spTree>
    <p:extLst>
      <p:ext uri="{BB962C8B-B14F-4D97-AF65-F5344CB8AC3E}">
        <p14:creationId xmlns:p14="http://schemas.microsoft.com/office/powerpoint/2010/main" val="211300111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图片 23" descr="1.jpg"/>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297289"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1619"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zh-CN" altLang="en-US" sz="1200" dirty="0">
                <a:solidFill>
                  <a:srgbClr val="009EE0"/>
                </a:solidFill>
                <a:latin typeface="Times New Roman" pitchFamily="18" charset="0"/>
                <a:cs typeface="Times New Roman" pitchFamily="18" charset="0"/>
                <a:sym typeface="微软雅黑" pitchFamily="34" charset="-122"/>
              </a:rPr>
              <a:t>：</a:t>
            </a:r>
            <a:r>
              <a:rPr lang="en-US" altLang="zh-CN" sz="1200" dirty="0">
                <a:solidFill>
                  <a:srgbClr val="009EE0"/>
                </a:solidFill>
                <a:latin typeface="Times New Roman" pitchFamily="18" charset="0"/>
                <a:cs typeface="Times New Roman" pitchFamily="18" charset="0"/>
                <a:sym typeface="微软雅黑" pitchFamily="34" charset="-122"/>
              </a:rPr>
              <a:t> XC01-1-11  </a:t>
            </a:r>
            <a:r>
              <a:rPr lang="zh-CN" altLang="en-US" sz="1200" b="1" dirty="0">
                <a:latin typeface="微软雅黑" pitchFamily="34" charset="-122"/>
                <a:ea typeface="微软雅黑" pitchFamily="34" charset="-122"/>
              </a:rPr>
              <a:t>滚轮胎</a:t>
            </a:r>
          </a:p>
        </p:txBody>
      </p:sp>
      <p:sp>
        <p:nvSpPr>
          <p:cNvPr id="111620" name="TextBox 17"/>
          <p:cNvSpPr txBox="1">
            <a:spLocks noChangeArrowheads="1"/>
          </p:cNvSpPr>
          <p:nvPr/>
        </p:nvSpPr>
        <p:spPr bwMode="auto">
          <a:xfrm>
            <a:off x="4789198" y="499628"/>
            <a:ext cx="4022220" cy="2873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轮胎可以锻炼幼儿多方面的能力。首先，在选择轮胎的时候，儿童要学会相互谦让，而不是一味的只追求自己的喜欢。其次，轮胎放置的方法是重叠式的，有的已经叠的很高，很难拿下来，这时，就需要两人或者更多的人一起拿下来，可以培养幼儿的合作精神。滚轮胎是一个技巧，在平地上滚动是比较容易的，但是，要滚得快，轮胎不倒下，同时能够滚直线，是有难度的。除了转动，轮胎还有许多其他的玩法。如：摆成直线或者曲线走轮胎，跨轮胎，跳轮胎等，可以练习儿童的基本动作与平衡能力。收轮胎时也培养了幼儿的合作精神，幼儿一起把轮胎叠起来，速度快的儿童帮助速度慢的儿童。让幼儿充分的玩，快乐的玩，探索的玩。</a:t>
            </a:r>
            <a:endParaRPr lang="en-US" altLang="zh-CN" sz="1100">
              <a:latin typeface="微软雅黑" pitchFamily="34" charset="-122"/>
              <a:ea typeface="微软雅黑" pitchFamily="34" charset="-122"/>
              <a:sym typeface="微软雅黑" pitchFamily="34" charset="-122"/>
            </a:endParaRPr>
          </a:p>
        </p:txBody>
      </p:sp>
      <p:sp>
        <p:nvSpPr>
          <p:cNvPr id="111621" name="TextBox 19"/>
          <p:cNvSpPr txBox="1">
            <a:spLocks noChangeArrowheads="1"/>
          </p:cNvSpPr>
          <p:nvPr/>
        </p:nvSpPr>
        <p:spPr bwMode="auto">
          <a:xfrm>
            <a:off x="4770193" y="3681181"/>
            <a:ext cx="4022220" cy="58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展示方式：</a:t>
            </a:r>
            <a:r>
              <a:rPr lang="zh-CN" altLang="en-US" sz="1100" dirty="0">
                <a:latin typeface="微软雅黑" pitchFamily="34" charset="-122"/>
                <a:ea typeface="微软雅黑" pitchFamily="34" charset="-122"/>
              </a:rPr>
              <a:t>设置圆形轮胎并进行软包。儿童可以滚动，堆砌，钻爬，玩耍。</a:t>
            </a:r>
            <a:endParaRPr lang="zh-CN" altLang="en-US" sz="1100" dirty="0">
              <a:latin typeface="Calibri" pitchFamily="34" charset="0"/>
            </a:endParaRPr>
          </a:p>
        </p:txBody>
      </p:sp>
      <p:sp>
        <p:nvSpPr>
          <p:cNvPr id="111622"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111624"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11625"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11626"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111627"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111628" name="TextBox 64"/>
          <p:cNvSpPr txBox="1">
            <a:spLocks noChangeArrowheads="1"/>
          </p:cNvSpPr>
          <p:nvPr/>
        </p:nvSpPr>
        <p:spPr bwMode="auto">
          <a:xfrm>
            <a:off x="4770193" y="3329857"/>
            <a:ext cx="4022220" cy="603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科学原理：</a:t>
            </a:r>
            <a:r>
              <a:rPr lang="zh-CN" altLang="en-US" sz="1100" dirty="0">
                <a:latin typeface="微软雅黑" pitchFamily="34" charset="-122"/>
                <a:ea typeface="微软雅黑" pitchFamily="34" charset="-122"/>
              </a:rPr>
              <a:t>锻炼儿童钻爬能力、动手能力及平衡能力。</a:t>
            </a:r>
            <a:endParaRPr lang="en-US" altLang="zh-CN" sz="1100" dirty="0">
              <a:latin typeface="微软雅黑" pitchFamily="34" charset="-122"/>
              <a:ea typeface="微软雅黑" pitchFamily="34" charset="-122"/>
            </a:endParaRPr>
          </a:p>
          <a:p>
            <a:pPr eaLnBrk="1" hangingPunct="1">
              <a:lnSpc>
                <a:spcPct val="150000"/>
              </a:lnSpc>
              <a:buFont typeface="Arial" pitchFamily="34" charset="0"/>
              <a:buNone/>
            </a:pPr>
            <a:endParaRPr lang="en-US" altLang="zh-CN" sz="1100" dirty="0">
              <a:latin typeface="微软雅黑" pitchFamily="34" charset="-122"/>
              <a:ea typeface="微软雅黑" pitchFamily="34" charset="-122"/>
              <a:sym typeface="微软雅黑" pitchFamily="34" charset="-122"/>
            </a:endParaRPr>
          </a:p>
        </p:txBody>
      </p:sp>
      <p:sp>
        <p:nvSpPr>
          <p:cNvPr id="111629" name="TextBox 14"/>
          <p:cNvSpPr txBox="1">
            <a:spLocks noChangeArrowheads="1"/>
          </p:cNvSpPr>
          <p:nvPr/>
        </p:nvSpPr>
        <p:spPr bwMode="auto">
          <a:xfrm>
            <a:off x="4718608" y="5567896"/>
            <a:ext cx="3177866"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2-4 </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参与人数：多人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    </a:t>
            </a:r>
          </a:p>
        </p:txBody>
      </p:sp>
      <p:sp>
        <p:nvSpPr>
          <p:cNvPr id="111630" name="TextBox 14"/>
          <p:cNvSpPr txBox="1">
            <a:spLocks noChangeArrowheads="1"/>
          </p:cNvSpPr>
          <p:nvPr/>
        </p:nvSpPr>
        <p:spPr bwMode="auto">
          <a:xfrm>
            <a:off x="4738971" y="4185127"/>
            <a:ext cx="3970635" cy="886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、滚轮胎，看看如何能让轮胎按直线滚动而不容易倒。</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、合作用轮胎搭房子。</a:t>
            </a:r>
            <a:endParaRPr lang="en-US" altLang="zh-CN" sz="1100">
              <a:latin typeface="微软雅黑" pitchFamily="34" charset="-122"/>
              <a:ea typeface="微软雅黑" pitchFamily="34" charset="-122"/>
            </a:endParaRPr>
          </a:p>
        </p:txBody>
      </p:sp>
      <p:sp>
        <p:nvSpPr>
          <p:cNvPr id="111631"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11635" name="TextBox 14"/>
          <p:cNvSpPr txBox="1">
            <a:spLocks noChangeArrowheads="1"/>
          </p:cNvSpPr>
          <p:nvPr/>
        </p:nvSpPr>
        <p:spPr bwMode="auto">
          <a:xfrm>
            <a:off x="4709107"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111636" name="图片 11" descr="n11999522.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42111" y="5125861"/>
            <a:ext cx="2072875" cy="146432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1637" name="图片 11" descr="n11999522.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7472" y="1831488"/>
            <a:ext cx="3819955" cy="2444863"/>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11638"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5" name="椭圆 24"/>
          <p:cNvSpPr/>
          <p:nvPr/>
        </p:nvSpPr>
        <p:spPr>
          <a:xfrm>
            <a:off x="335209" y="6374040"/>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31" name="灯片编号占位符 30"/>
          <p:cNvSpPr>
            <a:spLocks noGrp="1"/>
          </p:cNvSpPr>
          <p:nvPr>
            <p:ph type="sldNum" sz="quarter" idx="12"/>
          </p:nvPr>
        </p:nvSpPr>
        <p:spPr/>
        <p:txBody>
          <a:bodyPr/>
          <a:lstStyle/>
          <a:p>
            <a:pPr>
              <a:defRPr/>
            </a:pPr>
            <a:fld id="{F51A9716-7C2E-452A-8846-E7E809EB0375}" type="slidenum">
              <a:rPr lang="zh-CN" altLang="en-US"/>
              <a:pPr>
                <a:defRPr/>
              </a:pPr>
              <a:t>41</a:t>
            </a:fld>
            <a:endParaRPr lang="zh-CN" altLang="en-US"/>
          </a:p>
        </p:txBody>
      </p:sp>
    </p:spTree>
    <p:extLst>
      <p:ext uri="{BB962C8B-B14F-4D97-AF65-F5344CB8AC3E}">
        <p14:creationId xmlns:p14="http://schemas.microsoft.com/office/powerpoint/2010/main" val="296337232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112643"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112644"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pic>
        <p:nvPicPr>
          <p:cNvPr id="112645" name="图片 11" descr="n11999522.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58433" y="1979793"/>
            <a:ext cx="3657057" cy="2339754"/>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12646" name="图片 20" descr="513求救电话.jp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162005" y="3426841"/>
            <a:ext cx="2038938" cy="2185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47" name="图片 72" descr="513求救电话.jp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883721" y="1367857"/>
            <a:ext cx="2443468" cy="145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2648" name="直接箭头连接符 73"/>
          <p:cNvCxnSpPr>
            <a:cxnSpLocks noChangeShapeType="1"/>
          </p:cNvCxnSpPr>
          <p:nvPr/>
        </p:nvCxnSpPr>
        <p:spPr bwMode="auto">
          <a:xfrm flipV="1">
            <a:off x="3234880" y="1809890"/>
            <a:ext cx="0" cy="47083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12649" name="TextBox 74"/>
          <p:cNvSpPr txBox="1">
            <a:spLocks noChangeArrowheads="1"/>
          </p:cNvSpPr>
          <p:nvPr/>
        </p:nvSpPr>
        <p:spPr bwMode="auto">
          <a:xfrm>
            <a:off x="2013147" y="2502457"/>
            <a:ext cx="371950"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700</a:t>
            </a:r>
          </a:p>
        </p:txBody>
      </p:sp>
      <p:sp>
        <p:nvSpPr>
          <p:cNvPr id="112650" name="TextBox 76"/>
          <p:cNvSpPr txBox="1">
            <a:spLocks noChangeArrowheads="1"/>
          </p:cNvSpPr>
          <p:nvPr/>
        </p:nvSpPr>
        <p:spPr bwMode="auto">
          <a:xfrm>
            <a:off x="2044368" y="5385035"/>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700</a:t>
            </a:r>
          </a:p>
        </p:txBody>
      </p:sp>
      <p:cxnSp>
        <p:nvCxnSpPr>
          <p:cNvPr id="112651" name="直接箭头连接符 80"/>
          <p:cNvCxnSpPr>
            <a:cxnSpLocks noChangeShapeType="1"/>
          </p:cNvCxnSpPr>
          <p:nvPr/>
        </p:nvCxnSpPr>
        <p:spPr bwMode="auto">
          <a:xfrm flipH="1">
            <a:off x="1288251" y="2443424"/>
            <a:ext cx="171721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112652" name="直接箭头连接符 87"/>
          <p:cNvCxnSpPr>
            <a:cxnSpLocks noChangeShapeType="1"/>
          </p:cNvCxnSpPr>
          <p:nvPr/>
        </p:nvCxnSpPr>
        <p:spPr bwMode="auto">
          <a:xfrm flipH="1">
            <a:off x="1421285" y="5340399"/>
            <a:ext cx="148372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112653" name="直接箭头连接符 89"/>
          <p:cNvCxnSpPr>
            <a:cxnSpLocks noChangeShapeType="1"/>
          </p:cNvCxnSpPr>
          <p:nvPr/>
        </p:nvCxnSpPr>
        <p:spPr bwMode="auto">
          <a:xfrm rot="10800000">
            <a:off x="1789162" y="4362742"/>
            <a:ext cx="769693"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12654" name="TextBox 100"/>
          <p:cNvSpPr txBox="1">
            <a:spLocks noChangeArrowheads="1"/>
          </p:cNvSpPr>
          <p:nvPr/>
        </p:nvSpPr>
        <p:spPr bwMode="auto">
          <a:xfrm rot="5400000">
            <a:off x="3064602" y="2080153"/>
            <a:ext cx="54282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200</a:t>
            </a:r>
          </a:p>
        </p:txBody>
      </p:sp>
      <p:sp>
        <p:nvSpPr>
          <p:cNvPr id="112655" name="TextBox 74"/>
          <p:cNvSpPr txBox="1">
            <a:spLocks noChangeArrowheads="1"/>
          </p:cNvSpPr>
          <p:nvPr/>
        </p:nvSpPr>
        <p:spPr bwMode="auto">
          <a:xfrm>
            <a:off x="2028078" y="4401618"/>
            <a:ext cx="310864"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400</a:t>
            </a:r>
          </a:p>
        </p:txBody>
      </p:sp>
      <p:cxnSp>
        <p:nvCxnSpPr>
          <p:cNvPr id="18" name="直接连接符 17"/>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2657" name="TextBox 100"/>
          <p:cNvSpPr txBox="1">
            <a:spLocks noChangeArrowheads="1"/>
          </p:cNvSpPr>
          <p:nvPr/>
        </p:nvSpPr>
        <p:spPr bwMode="auto">
          <a:xfrm>
            <a:off x="6855285" y="4214438"/>
            <a:ext cx="708606"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112658" name="TextBox 100"/>
          <p:cNvSpPr txBox="1">
            <a:spLocks noChangeArrowheads="1"/>
          </p:cNvSpPr>
          <p:nvPr/>
        </p:nvSpPr>
        <p:spPr bwMode="auto">
          <a:xfrm>
            <a:off x="1911335" y="5868823"/>
            <a:ext cx="511771"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112659" name="TextBox 100"/>
          <p:cNvSpPr txBox="1">
            <a:spLocks noChangeArrowheads="1"/>
          </p:cNvSpPr>
          <p:nvPr/>
        </p:nvSpPr>
        <p:spPr bwMode="auto">
          <a:xfrm>
            <a:off x="1874684" y="2941612"/>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cxnSp>
        <p:nvCxnSpPr>
          <p:cNvPr id="112660"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26" name="灯片编号占位符 25"/>
          <p:cNvSpPr>
            <a:spLocks noGrp="1"/>
          </p:cNvSpPr>
          <p:nvPr>
            <p:ph type="sldNum" sz="quarter" idx="12"/>
          </p:nvPr>
        </p:nvSpPr>
        <p:spPr/>
        <p:txBody>
          <a:bodyPr/>
          <a:lstStyle/>
          <a:p>
            <a:pPr>
              <a:defRPr/>
            </a:pPr>
            <a:fld id="{B29F9930-EB9B-453E-A381-3788575EC669}" type="slidenum">
              <a:rPr lang="zh-CN" altLang="en-US"/>
              <a:pPr>
                <a:defRPr/>
              </a:pPr>
              <a:t>42</a:t>
            </a:fld>
            <a:endParaRPr lang="zh-CN" altLang="en-US"/>
          </a:p>
        </p:txBody>
      </p:sp>
    </p:spTree>
    <p:extLst>
      <p:ext uri="{BB962C8B-B14F-4D97-AF65-F5344CB8AC3E}">
        <p14:creationId xmlns:p14="http://schemas.microsoft.com/office/powerpoint/2010/main" val="158235608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113667" name="TextBox 47"/>
          <p:cNvSpPr txBox="1">
            <a:spLocks noChangeArrowheads="1"/>
          </p:cNvSpPr>
          <p:nvPr/>
        </p:nvSpPr>
        <p:spPr bwMode="auto">
          <a:xfrm>
            <a:off x="503626" y="1445608"/>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113668" name="TextBox 57"/>
          <p:cNvSpPr txBox="1">
            <a:spLocks noChangeArrowheads="1"/>
          </p:cNvSpPr>
          <p:nvPr/>
        </p:nvSpPr>
        <p:spPr bwMode="auto">
          <a:xfrm>
            <a:off x="496839" y="642173"/>
            <a:ext cx="8577930" cy="1064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、材料的使用可以满足展项功能；</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、应保证展项的牢固性和安全性；</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、应确保展项造型的美观性，应与原设计保持一致。</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113669"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1367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1367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13673"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13677" name="TextBox 33"/>
          <p:cNvSpPr txBox="1">
            <a:spLocks noChangeArrowheads="1"/>
          </p:cNvSpPr>
          <p:nvPr/>
        </p:nvSpPr>
        <p:spPr bwMode="auto">
          <a:xfrm>
            <a:off x="513129" y="1645747"/>
            <a:ext cx="8630872" cy="1064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、防止观众（小朋友）用尖利物品划伤展品；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、注意防火。</a:t>
            </a:r>
          </a:p>
        </p:txBody>
      </p:sp>
      <p:sp>
        <p:nvSpPr>
          <p:cNvPr id="113678" name="TextBox 34"/>
          <p:cNvSpPr txBox="1">
            <a:spLocks noChangeArrowheads="1"/>
          </p:cNvSpPr>
          <p:nvPr/>
        </p:nvSpPr>
        <p:spPr bwMode="auto">
          <a:xfrm>
            <a:off x="471047" y="271843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113679" name="TextBox 35"/>
          <p:cNvSpPr txBox="1">
            <a:spLocks noChangeArrowheads="1"/>
          </p:cNvSpPr>
          <p:nvPr/>
        </p:nvSpPr>
        <p:spPr bwMode="auto">
          <a:xfrm>
            <a:off x="504983" y="2938732"/>
            <a:ext cx="8639017" cy="562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p:txBody>
      </p:sp>
      <p:sp>
        <p:nvSpPr>
          <p:cNvPr id="113680" name="TextBox 15"/>
          <p:cNvSpPr txBox="1">
            <a:spLocks noChangeArrowheads="1"/>
          </p:cNvSpPr>
          <p:nvPr/>
        </p:nvSpPr>
        <p:spPr bwMode="auto">
          <a:xfrm>
            <a:off x="487337" y="3481555"/>
            <a:ext cx="8656663"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6624F6BA-2AA5-4551-935B-12A96FD8DBF0}" type="slidenum">
              <a:rPr lang="zh-CN" altLang="en-US"/>
              <a:pPr>
                <a:defRPr/>
              </a:pPr>
              <a:t>43</a:t>
            </a:fld>
            <a:endParaRPr lang="zh-CN" altLang="en-US"/>
          </a:p>
        </p:txBody>
      </p:sp>
    </p:spTree>
    <p:extLst>
      <p:ext uri="{BB962C8B-B14F-4D97-AF65-F5344CB8AC3E}">
        <p14:creationId xmlns:p14="http://schemas.microsoft.com/office/powerpoint/2010/main" val="147856482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TextBox 57"/>
          <p:cNvSpPr txBox="1">
            <a:spLocks noChangeArrowheads="1"/>
          </p:cNvSpPr>
          <p:nvPr/>
        </p:nvSpPr>
        <p:spPr bwMode="auto">
          <a:xfrm>
            <a:off x="479192" y="447794"/>
            <a:ext cx="3434430" cy="633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、饰面：布艺丝网印</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、填充物：高密度海绵</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、展品费用为采购</a:t>
            </a:r>
            <a:r>
              <a:rPr lang="en-US" altLang="zh-CN" sz="1100" dirty="0">
                <a:latin typeface="微软雅黑" pitchFamily="34" charset="-122"/>
                <a:ea typeface="微软雅黑" pitchFamily="34" charset="-122"/>
              </a:rPr>
              <a:t>12</a:t>
            </a:r>
            <a:r>
              <a:rPr lang="zh-CN" altLang="en-US" sz="1100" dirty="0">
                <a:latin typeface="微软雅黑" pitchFamily="34" charset="-122"/>
                <a:ea typeface="微软雅黑" pitchFamily="34" charset="-122"/>
              </a:rPr>
              <a:t>个轮胎模型的价格</a:t>
            </a:r>
            <a:r>
              <a:rPr lang="zh-CN" altLang="en-US" sz="1100" dirty="0" smtClean="0">
                <a:latin typeface="微软雅黑" pitchFamily="34" charset="-122"/>
                <a:ea typeface="微软雅黑" pitchFamily="34" charset="-122"/>
              </a:rPr>
              <a:t>，且</a:t>
            </a:r>
            <a:r>
              <a:rPr lang="zh-CN" altLang="en-US" sz="1100" dirty="0">
                <a:latin typeface="微软雅黑" pitchFamily="34" charset="-122"/>
                <a:ea typeface="微软雅黑" pitchFamily="34" charset="-122"/>
              </a:rPr>
              <a:t>需准备充足的备品备件。</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11469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1469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1469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1469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14699"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114700" name="图片 11" descr="n11999522.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72458" y="3625539"/>
            <a:ext cx="3149359" cy="2015788"/>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8" name="灯片编号占位符 17"/>
          <p:cNvSpPr>
            <a:spLocks noGrp="1"/>
          </p:cNvSpPr>
          <p:nvPr>
            <p:ph type="sldNum" sz="quarter" idx="12"/>
          </p:nvPr>
        </p:nvSpPr>
        <p:spPr/>
        <p:txBody>
          <a:bodyPr/>
          <a:lstStyle/>
          <a:p>
            <a:pPr>
              <a:defRPr/>
            </a:pPr>
            <a:fld id="{2224E113-6002-4548-A960-333F4DB6B792}" type="slidenum">
              <a:rPr lang="zh-CN" altLang="en-US"/>
              <a:pPr>
                <a:defRPr/>
              </a:pPr>
              <a:t>44</a:t>
            </a:fld>
            <a:endParaRPr lang="zh-CN" altLang="en-US"/>
          </a:p>
        </p:txBody>
      </p:sp>
    </p:spTree>
    <p:extLst>
      <p:ext uri="{BB962C8B-B14F-4D97-AF65-F5344CB8AC3E}">
        <p14:creationId xmlns:p14="http://schemas.microsoft.com/office/powerpoint/2010/main" val="285804067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图片 23" descr="1.jpg"/>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297289"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5715"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zh-CN" altLang="en-US" sz="1200" dirty="0">
                <a:solidFill>
                  <a:srgbClr val="009EE0"/>
                </a:solidFill>
                <a:latin typeface="Times New Roman" pitchFamily="18" charset="0"/>
                <a:cs typeface="Times New Roman" pitchFamily="18" charset="0"/>
                <a:sym typeface="微软雅黑" pitchFamily="34" charset="-122"/>
              </a:rPr>
              <a:t>：</a:t>
            </a:r>
            <a:r>
              <a:rPr lang="en-US" altLang="zh-CN" sz="1200" dirty="0">
                <a:solidFill>
                  <a:srgbClr val="009EE0"/>
                </a:solidFill>
                <a:latin typeface="Times New Roman" pitchFamily="18" charset="0"/>
                <a:cs typeface="Times New Roman" pitchFamily="18" charset="0"/>
                <a:sym typeface="微软雅黑" pitchFamily="34" charset="-122"/>
              </a:rPr>
              <a:t> XC01-1-12  </a:t>
            </a:r>
            <a:r>
              <a:rPr lang="zh-CN" altLang="en-US" sz="1200" b="1" dirty="0">
                <a:latin typeface="微软雅黑" pitchFamily="34" charset="-122"/>
                <a:ea typeface="微软雅黑" pitchFamily="34" charset="-122"/>
              </a:rPr>
              <a:t>拼拼我</a:t>
            </a:r>
          </a:p>
        </p:txBody>
      </p:sp>
      <p:sp>
        <p:nvSpPr>
          <p:cNvPr id="115716" name="TextBox 17"/>
          <p:cNvSpPr txBox="1">
            <a:spLocks noChangeArrowheads="1"/>
          </p:cNvSpPr>
          <p:nvPr/>
        </p:nvSpPr>
        <p:spPr bwMode="auto">
          <a:xfrm>
            <a:off x="4789198" y="499628"/>
            <a:ext cx="4022220" cy="1857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墙面以森林和草坪为背景，小动物在森林里游玩，帮小动物安家吧。小动物拼图背面为磁铁，小朋友通过识别颜色、大小、形状把零散的图形拼成完整的动物。为小孩子设计的拼图能教给孩子有关动物、车辆方面的知识。教会了孩子认识颜色和图形，逐步理解色彩的深浅、线条的曲直、图形的形状等，知道了事物整体与部分的关系，不知不觉中培养锻炼了他们的形象思维和逻辑思维。</a:t>
            </a:r>
            <a:endParaRPr lang="en-US" altLang="zh-CN" sz="1100">
              <a:latin typeface="微软雅黑" pitchFamily="34" charset="-122"/>
              <a:ea typeface="微软雅黑" pitchFamily="34" charset="-122"/>
              <a:sym typeface="微软雅黑" pitchFamily="34" charset="-122"/>
            </a:endParaRPr>
          </a:p>
        </p:txBody>
      </p:sp>
      <p:sp>
        <p:nvSpPr>
          <p:cNvPr id="115717" name="TextBox 19"/>
          <p:cNvSpPr txBox="1">
            <a:spLocks noChangeArrowheads="1"/>
          </p:cNvSpPr>
          <p:nvPr/>
        </p:nvSpPr>
        <p:spPr bwMode="auto">
          <a:xfrm>
            <a:off x="4775623" y="3249673"/>
            <a:ext cx="4022220" cy="33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互动体验</a:t>
            </a:r>
          </a:p>
        </p:txBody>
      </p:sp>
      <p:sp>
        <p:nvSpPr>
          <p:cNvPr id="115718"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115720"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15721"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15722"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115723"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115724" name="TextBox 64"/>
          <p:cNvSpPr txBox="1">
            <a:spLocks noChangeArrowheads="1"/>
          </p:cNvSpPr>
          <p:nvPr/>
        </p:nvSpPr>
        <p:spPr bwMode="auto">
          <a:xfrm>
            <a:off x="4789198" y="2365605"/>
            <a:ext cx="4022220" cy="1095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科学原理：</a:t>
            </a:r>
            <a:r>
              <a:rPr lang="zh-CN" altLang="en-US" sz="1100" dirty="0">
                <a:latin typeface="微软雅黑" pitchFamily="34" charset="-122"/>
                <a:ea typeface="微软雅黑" pitchFamily="34" charset="-122"/>
              </a:rPr>
              <a:t>孩子认识颜色和图形，逐步理解色彩的深浅、线条的曲直、图形的形状等，知道了事物整体与部分的关系，不知不觉中培养锻炼了他们的形象思维和逻辑思维。</a:t>
            </a:r>
            <a:endParaRPr lang="en-US" altLang="zh-CN" sz="1100" dirty="0">
              <a:latin typeface="微软雅黑" pitchFamily="34" charset="-122"/>
              <a:ea typeface="微软雅黑" pitchFamily="34" charset="-122"/>
            </a:endParaRPr>
          </a:p>
          <a:p>
            <a:pPr eaLnBrk="1" hangingPunct="1">
              <a:lnSpc>
                <a:spcPct val="150000"/>
              </a:lnSpc>
              <a:buFont typeface="Arial" pitchFamily="34" charset="0"/>
              <a:buNone/>
            </a:pPr>
            <a:endParaRPr lang="en-US" altLang="zh-CN" sz="1100" dirty="0">
              <a:latin typeface="微软雅黑" pitchFamily="34" charset="-122"/>
              <a:ea typeface="微软雅黑" pitchFamily="34" charset="-122"/>
              <a:sym typeface="微软雅黑" pitchFamily="34" charset="-122"/>
            </a:endParaRPr>
          </a:p>
        </p:txBody>
      </p:sp>
      <p:sp>
        <p:nvSpPr>
          <p:cNvPr id="115725" name="TextBox 14"/>
          <p:cNvSpPr txBox="1">
            <a:spLocks noChangeArrowheads="1"/>
          </p:cNvSpPr>
          <p:nvPr/>
        </p:nvSpPr>
        <p:spPr bwMode="auto">
          <a:xfrm>
            <a:off x="4755261" y="5567896"/>
            <a:ext cx="3177865" cy="1003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2-4</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1-3</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r>
              <a:rPr lang="zh-CN" altLang="en-US" sz="1000">
                <a:latin typeface="微软雅黑" pitchFamily="34" charset="-122"/>
                <a:ea typeface="微软雅黑" pitchFamily="34" charset="-122"/>
              </a:rPr>
              <a:t>    </a:t>
            </a:r>
          </a:p>
        </p:txBody>
      </p:sp>
      <p:sp>
        <p:nvSpPr>
          <p:cNvPr id="115726" name="TextBox 14"/>
          <p:cNvSpPr txBox="1">
            <a:spLocks noChangeArrowheads="1"/>
          </p:cNvSpPr>
          <p:nvPr/>
        </p:nvSpPr>
        <p:spPr bwMode="auto">
          <a:xfrm>
            <a:off x="4748473" y="3667229"/>
            <a:ext cx="3970636" cy="619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操作说明：</a:t>
            </a:r>
            <a:r>
              <a:rPr lang="zh-CN" altLang="en-US" sz="1100" dirty="0">
                <a:latin typeface="微软雅黑" pitchFamily="34" charset="-122"/>
                <a:ea typeface="微软雅黑" pitchFamily="34" charset="-122"/>
              </a:rPr>
              <a:t>小朋友通过识别颜色、大小、形状把零散的图形拼成完整的动物。</a:t>
            </a:r>
            <a:endParaRPr lang="en-US" altLang="zh-CN" sz="1100" dirty="0">
              <a:latin typeface="微软雅黑" pitchFamily="34" charset="-122"/>
              <a:ea typeface="微软雅黑" pitchFamily="34" charset="-122"/>
            </a:endParaRPr>
          </a:p>
        </p:txBody>
      </p:sp>
      <p:sp>
        <p:nvSpPr>
          <p:cNvPr id="115727"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15731"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115732" name="Picture 2" descr="D:\Program Files\Tencent\QQ\Users\128969088\Image\X[K~$(I`OO]NI1%S7JQE@22.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44812" y="1373616"/>
            <a:ext cx="2337584" cy="186604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5733" name="Picture 1" descr="C:\Documents and Settings\Administrator\Application Data\Tencent\Users\128969088\QQ\WinTemp\RichOle\A40FB4]Z_N1E_X@FIIXI`90.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244812" y="3370686"/>
            <a:ext cx="2353874" cy="15708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15734"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5" name="椭圆 24"/>
          <p:cNvSpPr/>
          <p:nvPr/>
        </p:nvSpPr>
        <p:spPr>
          <a:xfrm>
            <a:off x="368739" y="6353004"/>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graphicFrame>
        <p:nvGraphicFramePr>
          <p:cNvPr id="26" name="表格 25"/>
          <p:cNvGraphicFramePr>
            <a:graphicFrameLocks noGrp="1"/>
          </p:cNvGraphicFramePr>
          <p:nvPr/>
        </p:nvGraphicFramePr>
        <p:xfrm>
          <a:off x="2287358" y="5300084"/>
          <a:ext cx="2003644" cy="1002304"/>
        </p:xfrm>
        <a:graphic>
          <a:graphicData uri="http://schemas.openxmlformats.org/drawingml/2006/table">
            <a:tbl>
              <a:tblPr/>
              <a:tblGrid>
                <a:gridCol w="1001822"/>
                <a:gridCol w="1001822"/>
              </a:tblGrid>
              <a:tr h="248806">
                <a:tc>
                  <a:txBody>
                    <a:bodyPr/>
                    <a:lstStyle/>
                    <a:p>
                      <a:pPr algn="ctr"/>
                      <a:r>
                        <a:rPr lang="zh-CN" altLang="en-US" sz="1100" kern="1200" dirty="0">
                          <a:solidFill>
                            <a:schemeClr val="tx1"/>
                          </a:solidFill>
                          <a:latin typeface="微软雅黑" pitchFamily="34" charset="-122"/>
                          <a:ea typeface="微软雅黑" pitchFamily="34" charset="-122"/>
                          <a:cs typeface="+mn-cs"/>
                        </a:rPr>
                        <a:t>年龄</a:t>
                      </a:r>
                    </a:p>
                  </a:txBody>
                  <a:tcPr marL="78186" marR="78186" marT="41468" marB="4146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zh-CN" altLang="en-US" sz="1100" kern="1200" dirty="0">
                          <a:solidFill>
                            <a:schemeClr val="tx1"/>
                          </a:solidFill>
                          <a:latin typeface="微软雅黑" pitchFamily="34" charset="-122"/>
                          <a:ea typeface="微软雅黑" pitchFamily="34" charset="-122"/>
                          <a:cs typeface="+mn-cs"/>
                        </a:rPr>
                        <a:t>平面拼图</a:t>
                      </a:r>
                    </a:p>
                  </a:txBody>
                  <a:tcPr marL="78186" marR="78186" marT="41468" marB="4146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r>
              <a:tr h="248806">
                <a:tc>
                  <a:txBody>
                    <a:bodyPr/>
                    <a:lstStyle/>
                    <a:p>
                      <a:pPr algn="ctr"/>
                      <a:r>
                        <a:rPr lang="en-US" altLang="zh-CN" sz="1100" kern="1200" dirty="0">
                          <a:solidFill>
                            <a:schemeClr val="tx1"/>
                          </a:solidFill>
                          <a:latin typeface="微软雅黑" pitchFamily="34" charset="-122"/>
                          <a:ea typeface="微软雅黑" pitchFamily="34" charset="-122"/>
                          <a:cs typeface="+mn-cs"/>
                        </a:rPr>
                        <a:t>3</a:t>
                      </a:r>
                      <a:r>
                        <a:rPr lang="zh-CN" altLang="en-US" sz="1100" kern="1200" dirty="0">
                          <a:solidFill>
                            <a:schemeClr val="tx1"/>
                          </a:solidFill>
                          <a:latin typeface="微软雅黑" pitchFamily="34" charset="-122"/>
                          <a:ea typeface="微软雅黑" pitchFamily="34" charset="-122"/>
                          <a:cs typeface="+mn-cs"/>
                        </a:rPr>
                        <a:t>岁</a:t>
                      </a:r>
                    </a:p>
                  </a:txBody>
                  <a:tcPr marL="78186" marR="78186" marT="41468" marB="4146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altLang="zh-CN" sz="1100" kern="1200" dirty="0">
                          <a:solidFill>
                            <a:schemeClr val="tx1"/>
                          </a:solidFill>
                          <a:latin typeface="微软雅黑" pitchFamily="34" charset="-122"/>
                          <a:ea typeface="微软雅黑" pitchFamily="34" charset="-122"/>
                          <a:cs typeface="+mn-cs"/>
                        </a:rPr>
                        <a:t>5-8</a:t>
                      </a:r>
                      <a:r>
                        <a:rPr lang="zh-CN" altLang="en-US" sz="1100" kern="1200" dirty="0">
                          <a:solidFill>
                            <a:schemeClr val="tx1"/>
                          </a:solidFill>
                          <a:latin typeface="微软雅黑" pitchFamily="34" charset="-122"/>
                          <a:ea typeface="微软雅黑" pitchFamily="34" charset="-122"/>
                          <a:cs typeface="+mn-cs"/>
                        </a:rPr>
                        <a:t>块</a:t>
                      </a:r>
                    </a:p>
                  </a:txBody>
                  <a:tcPr marL="78186" marR="78186" marT="41468" marB="4146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r>
              <a:tr h="248806">
                <a:tc>
                  <a:txBody>
                    <a:bodyPr/>
                    <a:lstStyle/>
                    <a:p>
                      <a:pPr algn="ctr"/>
                      <a:r>
                        <a:rPr lang="en-US" altLang="zh-CN" sz="1100" kern="1200" dirty="0">
                          <a:solidFill>
                            <a:schemeClr val="tx1"/>
                          </a:solidFill>
                          <a:latin typeface="微软雅黑" pitchFamily="34" charset="-122"/>
                          <a:ea typeface="微软雅黑" pitchFamily="34" charset="-122"/>
                          <a:cs typeface="+mn-cs"/>
                        </a:rPr>
                        <a:t>4</a:t>
                      </a:r>
                      <a:r>
                        <a:rPr lang="zh-CN" altLang="en-US" sz="1100" kern="1200" dirty="0">
                          <a:solidFill>
                            <a:schemeClr val="tx1"/>
                          </a:solidFill>
                          <a:latin typeface="微软雅黑" pitchFamily="34" charset="-122"/>
                          <a:ea typeface="微软雅黑" pitchFamily="34" charset="-122"/>
                          <a:cs typeface="+mn-cs"/>
                        </a:rPr>
                        <a:t>岁</a:t>
                      </a:r>
                    </a:p>
                  </a:txBody>
                  <a:tcPr marL="78186" marR="78186" marT="41468" marB="4146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altLang="zh-CN" sz="1100" kern="1200" dirty="0">
                          <a:solidFill>
                            <a:schemeClr val="tx1"/>
                          </a:solidFill>
                          <a:latin typeface="微软雅黑" pitchFamily="34" charset="-122"/>
                          <a:ea typeface="微软雅黑" pitchFamily="34" charset="-122"/>
                          <a:cs typeface="+mn-cs"/>
                        </a:rPr>
                        <a:t>9-17</a:t>
                      </a:r>
                      <a:r>
                        <a:rPr lang="zh-CN" altLang="en-US" sz="1100" kern="1200" dirty="0">
                          <a:solidFill>
                            <a:schemeClr val="tx1"/>
                          </a:solidFill>
                          <a:latin typeface="微软雅黑" pitchFamily="34" charset="-122"/>
                          <a:ea typeface="微软雅黑" pitchFamily="34" charset="-122"/>
                          <a:cs typeface="+mn-cs"/>
                        </a:rPr>
                        <a:t>块</a:t>
                      </a:r>
                    </a:p>
                  </a:txBody>
                  <a:tcPr marL="78186" marR="78186" marT="41468" marB="4146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r>
              <a:tr h="248806">
                <a:tc>
                  <a:txBody>
                    <a:bodyPr/>
                    <a:lstStyle/>
                    <a:p>
                      <a:pPr algn="ctr"/>
                      <a:r>
                        <a:rPr lang="en-US" altLang="zh-CN" sz="1100" kern="1200" dirty="0" smtClean="0">
                          <a:solidFill>
                            <a:schemeClr val="tx1"/>
                          </a:solidFill>
                          <a:latin typeface="微软雅黑" pitchFamily="34" charset="-122"/>
                          <a:ea typeface="微软雅黑" pitchFamily="34" charset="-122"/>
                          <a:cs typeface="+mn-cs"/>
                        </a:rPr>
                        <a:t>5-6</a:t>
                      </a:r>
                      <a:r>
                        <a:rPr lang="zh-CN" altLang="en-US" sz="1100" kern="1200" dirty="0" smtClean="0">
                          <a:solidFill>
                            <a:schemeClr val="tx1"/>
                          </a:solidFill>
                          <a:latin typeface="微软雅黑" pitchFamily="34" charset="-122"/>
                          <a:ea typeface="微软雅黑" pitchFamily="34" charset="-122"/>
                          <a:cs typeface="+mn-cs"/>
                        </a:rPr>
                        <a:t>岁</a:t>
                      </a:r>
                      <a:endParaRPr lang="zh-CN" altLang="en-US" sz="1100" kern="1200" dirty="0">
                        <a:solidFill>
                          <a:schemeClr val="tx1"/>
                        </a:solidFill>
                        <a:latin typeface="微软雅黑" pitchFamily="34" charset="-122"/>
                        <a:ea typeface="微软雅黑" pitchFamily="34" charset="-122"/>
                        <a:cs typeface="+mn-cs"/>
                      </a:endParaRPr>
                    </a:p>
                  </a:txBody>
                  <a:tcPr marL="78186" marR="78186" marT="41468" marB="4146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r>
                        <a:rPr lang="en-US" altLang="zh-CN" sz="1100" kern="1200" dirty="0">
                          <a:solidFill>
                            <a:schemeClr val="tx1"/>
                          </a:solidFill>
                          <a:latin typeface="微软雅黑" pitchFamily="34" charset="-122"/>
                          <a:ea typeface="微软雅黑" pitchFamily="34" charset="-122"/>
                          <a:cs typeface="+mn-cs"/>
                        </a:rPr>
                        <a:t>18-35</a:t>
                      </a:r>
                      <a:r>
                        <a:rPr lang="zh-CN" altLang="en-US" sz="1100" kern="1200" dirty="0">
                          <a:solidFill>
                            <a:schemeClr val="tx1"/>
                          </a:solidFill>
                          <a:latin typeface="微软雅黑" pitchFamily="34" charset="-122"/>
                          <a:ea typeface="微软雅黑" pitchFamily="34" charset="-122"/>
                          <a:cs typeface="+mn-cs"/>
                        </a:rPr>
                        <a:t>块</a:t>
                      </a:r>
                    </a:p>
                  </a:txBody>
                  <a:tcPr marL="78186" marR="78186" marT="41468" marB="4146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r>
            </a:tbl>
          </a:graphicData>
        </a:graphic>
      </p:graphicFrame>
      <p:sp>
        <p:nvSpPr>
          <p:cNvPr id="32" name="灯片编号占位符 31"/>
          <p:cNvSpPr>
            <a:spLocks noGrp="1"/>
          </p:cNvSpPr>
          <p:nvPr>
            <p:ph type="sldNum" sz="quarter" idx="12"/>
          </p:nvPr>
        </p:nvSpPr>
        <p:spPr/>
        <p:txBody>
          <a:bodyPr/>
          <a:lstStyle/>
          <a:p>
            <a:pPr>
              <a:defRPr/>
            </a:pPr>
            <a:fld id="{CD265480-146F-4ACA-AF86-C95EC9F106CA}" type="slidenum">
              <a:rPr lang="zh-CN" altLang="en-US"/>
              <a:pPr>
                <a:defRPr/>
              </a:pPr>
              <a:t>45</a:t>
            </a:fld>
            <a:endParaRPr lang="zh-CN" altLang="en-US"/>
          </a:p>
        </p:txBody>
      </p:sp>
    </p:spTree>
    <p:extLst>
      <p:ext uri="{BB962C8B-B14F-4D97-AF65-F5344CB8AC3E}">
        <p14:creationId xmlns:p14="http://schemas.microsoft.com/office/powerpoint/2010/main" val="45562242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116739"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116740"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pic>
        <p:nvPicPr>
          <p:cNvPr id="116741" name="图片 20"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04081" y="1792612"/>
            <a:ext cx="8516843" cy="309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6742" name="直接箭头连接符 89"/>
          <p:cNvCxnSpPr>
            <a:cxnSpLocks noChangeShapeType="1"/>
          </p:cNvCxnSpPr>
          <p:nvPr/>
        </p:nvCxnSpPr>
        <p:spPr bwMode="auto">
          <a:xfrm rot="10800000">
            <a:off x="754760" y="3706171"/>
            <a:ext cx="1242097"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16743" name="TextBox 74"/>
          <p:cNvSpPr txBox="1">
            <a:spLocks noChangeArrowheads="1"/>
          </p:cNvSpPr>
          <p:nvPr/>
        </p:nvSpPr>
        <p:spPr bwMode="auto">
          <a:xfrm>
            <a:off x="1225807" y="3737848"/>
            <a:ext cx="310863" cy="181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900">
                <a:latin typeface="微软雅黑" pitchFamily="34" charset="-122"/>
                <a:ea typeface="微软雅黑" pitchFamily="34" charset="-122"/>
              </a:rPr>
              <a:t>350</a:t>
            </a:r>
          </a:p>
        </p:txBody>
      </p:sp>
      <p:cxnSp>
        <p:nvCxnSpPr>
          <p:cNvPr id="18" name="直接连接符 17"/>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745" name="直接箭头连接符 89"/>
          <p:cNvCxnSpPr>
            <a:cxnSpLocks noChangeShapeType="1"/>
          </p:cNvCxnSpPr>
          <p:nvPr/>
        </p:nvCxnSpPr>
        <p:spPr bwMode="auto">
          <a:xfrm rot="5400000" flipH="1" flipV="1">
            <a:off x="-10245" y="2932972"/>
            <a:ext cx="1307383"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16746" name="TextBox 74"/>
          <p:cNvSpPr txBox="1">
            <a:spLocks noChangeArrowheads="1"/>
          </p:cNvSpPr>
          <p:nvPr/>
        </p:nvSpPr>
        <p:spPr bwMode="auto">
          <a:xfrm rot="5400000">
            <a:off x="321116" y="2864870"/>
            <a:ext cx="329726"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350</a:t>
            </a:r>
          </a:p>
        </p:txBody>
      </p:sp>
      <p:cxnSp>
        <p:nvCxnSpPr>
          <p:cNvPr id="116747"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16" name="灯片编号占位符 15"/>
          <p:cNvSpPr>
            <a:spLocks noGrp="1"/>
          </p:cNvSpPr>
          <p:nvPr>
            <p:ph type="sldNum" sz="quarter" idx="12"/>
          </p:nvPr>
        </p:nvSpPr>
        <p:spPr/>
        <p:txBody>
          <a:bodyPr/>
          <a:lstStyle/>
          <a:p>
            <a:pPr>
              <a:defRPr/>
            </a:pPr>
            <a:fld id="{15C228C1-2D46-44FF-80C5-F79CE9B06786}" type="slidenum">
              <a:rPr lang="zh-CN" altLang="en-US"/>
              <a:pPr>
                <a:defRPr/>
              </a:pPr>
              <a:t>46</a:t>
            </a:fld>
            <a:endParaRPr lang="zh-CN" altLang="en-US"/>
          </a:p>
        </p:txBody>
      </p:sp>
    </p:spTree>
    <p:extLst>
      <p:ext uri="{BB962C8B-B14F-4D97-AF65-F5344CB8AC3E}">
        <p14:creationId xmlns:p14="http://schemas.microsoft.com/office/powerpoint/2010/main" val="167218976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117763" name="TextBox 47"/>
          <p:cNvSpPr txBox="1">
            <a:spLocks noChangeArrowheads="1"/>
          </p:cNvSpPr>
          <p:nvPr/>
        </p:nvSpPr>
        <p:spPr bwMode="auto">
          <a:xfrm>
            <a:off x="487336" y="1986991"/>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117764" name="TextBox 57"/>
          <p:cNvSpPr txBox="1">
            <a:spLocks noChangeArrowheads="1"/>
          </p:cNvSpPr>
          <p:nvPr/>
        </p:nvSpPr>
        <p:spPr bwMode="auto">
          <a:xfrm>
            <a:off x="504983" y="683929"/>
            <a:ext cx="8639017" cy="131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、首先应确保展项的安全性和功能实现性；</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、展项在固定到墙面的时候，注意固定的稳固性，防止掉下来砸伤观众情况的发生；</a:t>
            </a: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、确保展项造型的美观性，应当与原设计保持一致；</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、其他在展品制作阶段需注意的问题。</a:t>
            </a:r>
          </a:p>
        </p:txBody>
      </p:sp>
      <p:sp>
        <p:nvSpPr>
          <p:cNvPr id="117765"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17767"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17768"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17769"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17773" name="TextBox 33"/>
          <p:cNvSpPr txBox="1">
            <a:spLocks noChangeArrowheads="1"/>
          </p:cNvSpPr>
          <p:nvPr/>
        </p:nvSpPr>
        <p:spPr bwMode="auto">
          <a:xfrm>
            <a:off x="495481" y="2218808"/>
            <a:ext cx="8648519" cy="5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、保证展品的清洁和卫生，定期对展品进行清洁；</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、展品出现故障，应及时维修，待修复后方可使用。</a:t>
            </a:r>
          </a:p>
        </p:txBody>
      </p:sp>
      <p:sp>
        <p:nvSpPr>
          <p:cNvPr id="117774" name="TextBox 34"/>
          <p:cNvSpPr txBox="1">
            <a:spLocks noChangeArrowheads="1"/>
          </p:cNvSpPr>
          <p:nvPr/>
        </p:nvSpPr>
        <p:spPr bwMode="auto">
          <a:xfrm>
            <a:off x="521273" y="2807705"/>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117775" name="TextBox 35"/>
          <p:cNvSpPr txBox="1">
            <a:spLocks noChangeArrowheads="1"/>
          </p:cNvSpPr>
          <p:nvPr/>
        </p:nvSpPr>
        <p:spPr bwMode="auto">
          <a:xfrm>
            <a:off x="495481" y="3023682"/>
            <a:ext cx="8648519"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、提醒</a:t>
            </a: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岁以下儿童需家长看护才能参与活动。</a:t>
            </a:r>
            <a:endParaRPr lang="en-US" altLang="zh-CN" sz="1100" b="1">
              <a:latin typeface="微软雅黑" pitchFamily="34" charset="-122"/>
              <a:ea typeface="微软雅黑" pitchFamily="34" charset="-122"/>
            </a:endParaRPr>
          </a:p>
        </p:txBody>
      </p:sp>
      <p:sp>
        <p:nvSpPr>
          <p:cNvPr id="117776" name="TextBox 15"/>
          <p:cNvSpPr txBox="1">
            <a:spLocks noChangeArrowheads="1"/>
          </p:cNvSpPr>
          <p:nvPr/>
        </p:nvSpPr>
        <p:spPr bwMode="auto">
          <a:xfrm>
            <a:off x="504983" y="3805521"/>
            <a:ext cx="8639017" cy="1899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ts val="1665"/>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a:t>
            </a:r>
            <a:r>
              <a:rPr lang="en-US" altLang="zh-CN" sz="1100">
                <a:latin typeface="微软雅黑" pitchFamily="34" charset="-122"/>
                <a:ea typeface="微软雅黑" pitchFamily="34" charset="-122"/>
              </a:rPr>
              <a:t>20KG/ m</a:t>
            </a:r>
            <a:r>
              <a:rPr lang="en-US" altLang="zh-CN" sz="1100" baseline="30000">
                <a:latin typeface="微软雅黑" pitchFamily="34" charset="-122"/>
                <a:ea typeface="微软雅黑" pitchFamily="34" charset="-122"/>
              </a:rPr>
              <a:t>2</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ts val="1665"/>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B53E013B-3F19-4936-98D7-14D21743A38A}" type="slidenum">
              <a:rPr lang="zh-CN" altLang="en-US"/>
              <a:pPr>
                <a:defRPr/>
              </a:pPr>
              <a:t>47</a:t>
            </a:fld>
            <a:endParaRPr lang="zh-CN" altLang="en-US"/>
          </a:p>
        </p:txBody>
      </p:sp>
    </p:spTree>
    <p:extLst>
      <p:ext uri="{BB962C8B-B14F-4D97-AF65-F5344CB8AC3E}">
        <p14:creationId xmlns:p14="http://schemas.microsoft.com/office/powerpoint/2010/main" val="264019429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extBox 57"/>
          <p:cNvSpPr txBox="1">
            <a:spLocks noChangeArrowheads="1"/>
          </p:cNvSpPr>
          <p:nvPr/>
        </p:nvSpPr>
        <p:spPr bwMode="auto">
          <a:xfrm>
            <a:off x="479192" y="447794"/>
            <a:ext cx="3931959" cy="532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、台面：成品采购</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、展品费用为采购</a:t>
            </a: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套（每套</a:t>
            </a: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个样式）的价格</a:t>
            </a:r>
            <a:r>
              <a:rPr lang="zh-CN" altLang="en-US" sz="1100" dirty="0" smtClean="0">
                <a:latin typeface="微软雅黑" pitchFamily="34" charset="-122"/>
                <a:ea typeface="微软雅黑" pitchFamily="34" charset="-122"/>
              </a:rPr>
              <a:t>。</a:t>
            </a:r>
            <a:endParaRPr lang="en-US" altLang="zh-CN" sz="1100" dirty="0" smtClean="0">
              <a:latin typeface="微软雅黑" pitchFamily="34" charset="-122"/>
              <a:ea typeface="微软雅黑" pitchFamily="34" charset="-122"/>
            </a:endParaRPr>
          </a:p>
          <a:p>
            <a:pPr eaLnBrk="1" hangingPunct="1">
              <a:lnSpc>
                <a:spcPct val="150000"/>
              </a:lnSpc>
            </a:pPr>
            <a:r>
              <a:rPr lang="en-US" altLang="zh-CN" sz="1100" dirty="0" smtClean="0">
                <a:latin typeface="微软雅黑" pitchFamily="34" charset="-122"/>
                <a:ea typeface="微软雅黑" pitchFamily="34" charset="-122"/>
              </a:rPr>
              <a:t>5</a:t>
            </a:r>
            <a:r>
              <a:rPr lang="zh-CN" altLang="en-US" sz="1100" dirty="0" smtClean="0">
                <a:latin typeface="微软雅黑" pitchFamily="34" charset="-122"/>
                <a:ea typeface="微软雅黑" pitchFamily="34" charset="-122"/>
              </a:rPr>
              <a:t>、其他：需定制钢质背墙板画一块，面积不小于</a:t>
            </a:r>
            <a:r>
              <a:rPr lang="en-US" altLang="zh-CN" sz="1100" dirty="0" smtClean="0">
                <a:latin typeface="微软雅黑" pitchFamily="34" charset="-122"/>
                <a:ea typeface="微软雅黑" pitchFamily="34" charset="-122"/>
              </a:rPr>
              <a:t>6</a:t>
            </a:r>
            <a:r>
              <a:rPr lang="zh-CN" altLang="en-US" sz="1100" dirty="0" smtClean="0">
                <a:latin typeface="微软雅黑" pitchFamily="34" charset="-122"/>
                <a:ea typeface="微软雅黑" pitchFamily="34" charset="-122"/>
              </a:rPr>
              <a:t>㎡。</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11878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1878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1879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1879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18795"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a:t>
            </a:r>
            <a:r>
              <a:rPr lang="en-US" altLang="zh-CN" sz="1100" dirty="0">
                <a:latin typeface="微软雅黑" pitchFamily="34" charset="-122"/>
                <a:ea typeface="微软雅黑" pitchFamily="34" charset="-122"/>
              </a:rPr>
              <a:t>20KG/</a:t>
            </a:r>
            <a:r>
              <a:rPr lang="zh-CN" altLang="en-US" sz="1100" dirty="0">
                <a:latin typeface="微软雅黑" pitchFamily="34" charset="-122"/>
                <a:ea typeface="微软雅黑" pitchFamily="34" charset="-122"/>
              </a:rPr>
              <a:t>㎡</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118796" name="Picture 1" descr="C:\Documents and Settings\Administrator\Application Data\Tencent\Users\128969088\QQ\WinTemp\RichOle\A40FB4]Z_N1E_X@FIIXI`90.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99608" y="3559306"/>
            <a:ext cx="2815418" cy="187900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7" name="灯片编号占位符 16"/>
          <p:cNvSpPr>
            <a:spLocks noGrp="1"/>
          </p:cNvSpPr>
          <p:nvPr>
            <p:ph type="sldNum" sz="quarter" idx="12"/>
          </p:nvPr>
        </p:nvSpPr>
        <p:spPr/>
        <p:txBody>
          <a:bodyPr/>
          <a:lstStyle/>
          <a:p>
            <a:pPr>
              <a:defRPr/>
            </a:pPr>
            <a:fld id="{019FC1A4-B34A-41D6-BC62-37DF204ACE9A}" type="slidenum">
              <a:rPr lang="zh-CN" altLang="en-US"/>
              <a:pPr>
                <a:defRPr/>
              </a:pPr>
              <a:t>48</a:t>
            </a:fld>
            <a:endParaRPr lang="zh-CN" altLang="en-US"/>
          </a:p>
        </p:txBody>
      </p:sp>
    </p:spTree>
    <p:extLst>
      <p:ext uri="{BB962C8B-B14F-4D97-AF65-F5344CB8AC3E}">
        <p14:creationId xmlns:p14="http://schemas.microsoft.com/office/powerpoint/2010/main" val="210813462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图片 23" descr="1.jpg"/>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297289"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11"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zh-CN" altLang="en-US" sz="1200" dirty="0">
                <a:solidFill>
                  <a:srgbClr val="009EE0"/>
                </a:solidFill>
                <a:latin typeface="Times New Roman" pitchFamily="18" charset="0"/>
                <a:cs typeface="Times New Roman" pitchFamily="18" charset="0"/>
                <a:sym typeface="微软雅黑" pitchFamily="34" charset="-122"/>
              </a:rPr>
              <a:t>：</a:t>
            </a:r>
            <a:r>
              <a:rPr lang="en-US" altLang="zh-CN" sz="1200" dirty="0">
                <a:solidFill>
                  <a:srgbClr val="009EE0"/>
                </a:solidFill>
                <a:latin typeface="Times New Roman" pitchFamily="18" charset="0"/>
                <a:cs typeface="Times New Roman" pitchFamily="18" charset="0"/>
                <a:sym typeface="微软雅黑" pitchFamily="34" charset="-122"/>
              </a:rPr>
              <a:t> XC01-1-13  </a:t>
            </a:r>
            <a:r>
              <a:rPr lang="zh-CN" altLang="en-US" sz="1200" b="1" dirty="0">
                <a:latin typeface="微软雅黑" pitchFamily="34" charset="-122"/>
                <a:ea typeface="微软雅黑" pitchFamily="34" charset="-122"/>
              </a:rPr>
              <a:t>自然中的网络</a:t>
            </a:r>
          </a:p>
        </p:txBody>
      </p:sp>
      <p:sp>
        <p:nvSpPr>
          <p:cNvPr id="119812" name="TextBox 17"/>
          <p:cNvSpPr txBox="1">
            <a:spLocks noChangeArrowheads="1"/>
          </p:cNvSpPr>
          <p:nvPr/>
        </p:nvSpPr>
        <p:spPr bwMode="auto">
          <a:xfrm>
            <a:off x="4789197" y="499629"/>
            <a:ext cx="4197335" cy="236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展示内容：</a:t>
            </a:r>
            <a:r>
              <a:rPr lang="zh-CN" altLang="en-US" sz="1100" dirty="0">
                <a:latin typeface="微软雅黑" pitchFamily="34" charset="-122"/>
                <a:ea typeface="微软雅黑" pitchFamily="34" charset="-122"/>
                <a:sym typeface="微软雅黑" pitchFamily="34" charset="-122"/>
              </a:rPr>
              <a:t>设置蜘蛛和蜘蛛网的仿真模型和图文版组合展项，当儿童从旁边经过时，触发传感器，蜘蛛模型缓慢下落到儿童伸手不能触及的上方，停留</a:t>
            </a:r>
            <a:r>
              <a:rPr lang="en-US" altLang="zh-CN" sz="1100" dirty="0">
                <a:latin typeface="微软雅黑" pitchFamily="34" charset="-122"/>
                <a:ea typeface="微软雅黑" pitchFamily="34" charset="-122"/>
                <a:sym typeface="微软雅黑" pitchFamily="34" charset="-122"/>
              </a:rPr>
              <a:t>10</a:t>
            </a:r>
            <a:r>
              <a:rPr lang="zh-CN" altLang="en-US" sz="1100" dirty="0">
                <a:latin typeface="微软雅黑" pitchFamily="34" charset="-122"/>
                <a:ea typeface="微软雅黑" pitchFamily="34" charset="-122"/>
                <a:sym typeface="微软雅黑" pitchFamily="34" charset="-122"/>
              </a:rPr>
              <a:t>秒</a:t>
            </a:r>
            <a:r>
              <a:rPr lang="zh-CN" altLang="en-US" sz="1100" dirty="0">
                <a:solidFill>
                  <a:srgbClr val="000000"/>
                </a:solidFill>
                <a:latin typeface="微软雅黑" pitchFamily="34" charset="-122"/>
                <a:ea typeface="微软雅黑" pitchFamily="34" charset="-122"/>
                <a:sym typeface="微软雅黑" pitchFamily="34" charset="-122"/>
              </a:rPr>
              <a:t>后自动复位。或许是蜘蛛发现了猎物，从天而降来捕捉猎物，又或许是正在织网的蜘蛛由于丝的断裂而不幸落下。但强韧的蜘蛛丝拽住了蜘蛛，使它不会坠落到地面上。通过图文版</a:t>
            </a:r>
            <a:r>
              <a:rPr lang="zh-CN" altLang="en-US" sz="1100" dirty="0">
                <a:latin typeface="微软雅黑" pitchFamily="34" charset="-122"/>
                <a:ea typeface="微软雅黑" pitchFamily="34" charset="-122"/>
              </a:rPr>
              <a:t>了解蜘蛛网的特点以及蜘蛛是如何织网的 。蜘蛛首先在水平方向上编织，并反复强化丝的韧性；接着编织外沿的丝；然后编织放射状的丝；接着围绕中心，从内到外编织漩涡状的细丝；从外到内编织漩涡状的粗丝，最后完成任务。</a:t>
            </a:r>
            <a:endParaRPr lang="en-US" altLang="zh-CN" sz="1100" dirty="0">
              <a:latin typeface="微软雅黑" pitchFamily="34" charset="-122"/>
              <a:ea typeface="微软雅黑" pitchFamily="34" charset="-122"/>
              <a:sym typeface="微软雅黑" pitchFamily="34" charset="-122"/>
            </a:endParaRPr>
          </a:p>
        </p:txBody>
      </p:sp>
      <p:sp>
        <p:nvSpPr>
          <p:cNvPr id="119813" name="TextBox 19"/>
          <p:cNvSpPr txBox="1">
            <a:spLocks noChangeArrowheads="1"/>
          </p:cNvSpPr>
          <p:nvPr/>
        </p:nvSpPr>
        <p:spPr bwMode="auto">
          <a:xfrm>
            <a:off x="4786483" y="4163514"/>
            <a:ext cx="4022220" cy="33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展示方式：</a:t>
            </a:r>
            <a:r>
              <a:rPr lang="zh-CN" altLang="en-US" sz="1100">
                <a:solidFill>
                  <a:srgbClr val="000000"/>
                </a:solidFill>
                <a:latin typeface="微软雅黑" pitchFamily="34" charset="-122"/>
                <a:ea typeface="微软雅黑" pitchFamily="34" charset="-122"/>
                <a:sym typeface="微软雅黑" pitchFamily="34" charset="-122"/>
              </a:rPr>
              <a:t>仿真模型和图文版组合展项。</a:t>
            </a:r>
          </a:p>
        </p:txBody>
      </p:sp>
      <p:sp>
        <p:nvSpPr>
          <p:cNvPr id="119814"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119816"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19817"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19818"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119819"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119820" name="TextBox 64"/>
          <p:cNvSpPr txBox="1">
            <a:spLocks noChangeArrowheads="1"/>
          </p:cNvSpPr>
          <p:nvPr/>
        </p:nvSpPr>
        <p:spPr bwMode="auto">
          <a:xfrm>
            <a:off x="4789197" y="2807175"/>
            <a:ext cx="4197335" cy="135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科学原理：</a:t>
            </a:r>
            <a:r>
              <a:rPr lang="zh-CN" altLang="en-US" sz="1100" dirty="0">
                <a:latin typeface="微软雅黑" pitchFamily="34" charset="-122"/>
                <a:ea typeface="微软雅黑" pitchFamily="34" charset="-122"/>
                <a:sym typeface="微软雅黑" pitchFamily="34" charset="-122"/>
              </a:rPr>
              <a:t>蜘蛛网是自然中的原创网络蜘蛛网除了本身的所具有的美之外，我们还可以看到精确的工程学结构。每一根丝线在节点处连接，创造出一个复杂的圆形网络。 蜘蛛网和电脑网络有两方面的相似性：</a:t>
            </a:r>
            <a:r>
              <a:rPr lang="en-US" altLang="zh-CN" sz="1100" dirty="0">
                <a:latin typeface="微软雅黑" pitchFamily="34" charset="-122"/>
                <a:ea typeface="微软雅黑" pitchFamily="34" charset="-122"/>
                <a:sym typeface="微软雅黑" pitchFamily="34" charset="-122"/>
              </a:rPr>
              <a:t>1</a:t>
            </a:r>
            <a:r>
              <a:rPr lang="zh-CN" altLang="en-US" sz="1100" dirty="0">
                <a:latin typeface="微软雅黑" pitchFamily="34" charset="-122"/>
                <a:ea typeface="微软雅黑" pitchFamily="34" charset="-122"/>
                <a:sym typeface="微软雅黑" pitchFamily="34" charset="-122"/>
              </a:rPr>
              <a:t>、从一个节点到另一个节点可以有很多条路线；</a:t>
            </a:r>
            <a:r>
              <a:rPr lang="en-US" altLang="zh-CN" sz="1100" dirty="0">
                <a:latin typeface="微软雅黑" pitchFamily="34" charset="-122"/>
                <a:ea typeface="微软雅黑" pitchFamily="34" charset="-122"/>
                <a:sym typeface="微软雅黑" pitchFamily="34" charset="-122"/>
              </a:rPr>
              <a:t>2</a:t>
            </a:r>
            <a:r>
              <a:rPr lang="zh-CN" altLang="en-US" sz="1100" dirty="0">
                <a:latin typeface="微软雅黑" pitchFamily="34" charset="-122"/>
                <a:ea typeface="微软雅黑" pitchFamily="34" charset="-122"/>
                <a:sym typeface="微软雅黑" pitchFamily="34" charset="-122"/>
              </a:rPr>
              <a:t>、当部分</a:t>
            </a:r>
            <a:r>
              <a:rPr lang="zh-CN" altLang="en-US" sz="1100" dirty="0">
                <a:solidFill>
                  <a:srgbClr val="000000"/>
                </a:solidFill>
                <a:latin typeface="微软雅黑" pitchFamily="34" charset="-122"/>
                <a:ea typeface="微软雅黑" pitchFamily="34" charset="-122"/>
                <a:sym typeface="微软雅黑" pitchFamily="34" charset="-122"/>
              </a:rPr>
              <a:t>路线损坏的时候，整个网络仍旧可以保持工作。</a:t>
            </a:r>
            <a:endParaRPr lang="en-US" altLang="zh-CN" sz="1100" dirty="0">
              <a:solidFill>
                <a:srgbClr val="000000"/>
              </a:solidFill>
              <a:latin typeface="微软雅黑" pitchFamily="34" charset="-122"/>
              <a:ea typeface="微软雅黑" pitchFamily="34" charset="-122"/>
              <a:sym typeface="微软雅黑" pitchFamily="34" charset="-122"/>
            </a:endParaRPr>
          </a:p>
        </p:txBody>
      </p:sp>
      <p:sp>
        <p:nvSpPr>
          <p:cNvPr id="119821" name="TextBox 14"/>
          <p:cNvSpPr txBox="1">
            <a:spLocks noChangeArrowheads="1"/>
          </p:cNvSpPr>
          <p:nvPr/>
        </p:nvSpPr>
        <p:spPr bwMode="auto">
          <a:xfrm>
            <a:off x="4755261" y="5833738"/>
            <a:ext cx="3177865"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目标人群：</a:t>
            </a:r>
            <a:r>
              <a:rPr lang="en-US" altLang="zh-CN" sz="1100">
                <a:solidFill>
                  <a:srgbClr val="000000"/>
                </a:solidFill>
                <a:latin typeface="微软雅黑" pitchFamily="34" charset="-122"/>
                <a:ea typeface="微软雅黑" pitchFamily="34" charset="-122"/>
                <a:sym typeface="微软雅黑" pitchFamily="34" charset="-122"/>
              </a:rPr>
              <a:t>3-8</a:t>
            </a:r>
            <a:r>
              <a:rPr lang="zh-CN" altLang="en-US" sz="1100">
                <a:solidFill>
                  <a:srgbClr val="000000"/>
                </a:solidFill>
                <a:latin typeface="微软雅黑" pitchFamily="34" charset="-122"/>
                <a:ea typeface="微软雅黑" pitchFamily="34" charset="-122"/>
                <a:sym typeface="微软雅黑" pitchFamily="34" charset="-122"/>
              </a:rPr>
              <a:t>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参与人数：多人</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运营人员：无</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    </a:t>
            </a:r>
          </a:p>
        </p:txBody>
      </p:sp>
      <p:sp>
        <p:nvSpPr>
          <p:cNvPr id="119822" name="TextBox 14"/>
          <p:cNvSpPr txBox="1">
            <a:spLocks noChangeArrowheads="1"/>
          </p:cNvSpPr>
          <p:nvPr/>
        </p:nvSpPr>
        <p:spPr bwMode="auto">
          <a:xfrm>
            <a:off x="4768835" y="4506197"/>
            <a:ext cx="4217697" cy="1144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操作说明：</a:t>
            </a:r>
            <a:r>
              <a:rPr lang="zh-CN" altLang="en-US" sz="1100" dirty="0">
                <a:solidFill>
                  <a:srgbClr val="000000"/>
                </a:solidFill>
                <a:latin typeface="微软雅黑" pitchFamily="34" charset="-122"/>
                <a:ea typeface="微软雅黑" pitchFamily="34" charset="-122"/>
                <a:sym typeface="微软雅黑" pitchFamily="34" charset="-122"/>
              </a:rPr>
              <a:t>设置蜘蛛和蜘蛛网的仿真模型；当儿童经过蜘蛛会落下来。仿佛正在织网的蜘蛛由于丝的断裂而引起蜘蛛落下。蜘蛛落到儿童伸手不能触及的上方，停留</a:t>
            </a:r>
            <a:r>
              <a:rPr lang="en-US" altLang="en-US" sz="1100" dirty="0">
                <a:solidFill>
                  <a:srgbClr val="000000"/>
                </a:solidFill>
                <a:latin typeface="微软雅黑" pitchFamily="34" charset="-122"/>
                <a:ea typeface="微软雅黑" pitchFamily="34" charset="-122"/>
                <a:sym typeface="微软雅黑" pitchFamily="34" charset="-122"/>
              </a:rPr>
              <a:t>10</a:t>
            </a:r>
            <a:r>
              <a:rPr lang="zh-CN" altLang="en-US" sz="1100" dirty="0">
                <a:solidFill>
                  <a:srgbClr val="000000"/>
                </a:solidFill>
                <a:latin typeface="微软雅黑" pitchFamily="34" charset="-122"/>
                <a:ea typeface="微软雅黑" pitchFamily="34" charset="-122"/>
                <a:sym typeface="微软雅黑" pitchFamily="34" charset="-122"/>
              </a:rPr>
              <a:t>秒后自动复位。</a:t>
            </a:r>
          </a:p>
          <a:p>
            <a:pPr eaLnBrk="1" hangingPunct="1">
              <a:lnSpc>
                <a:spcPct val="150000"/>
              </a:lnSpc>
            </a:pPr>
            <a:endParaRPr lang="en-US" altLang="zh-CN" sz="1100" dirty="0">
              <a:solidFill>
                <a:srgbClr val="000000"/>
              </a:solidFill>
              <a:latin typeface="微软雅黑" pitchFamily="34" charset="-122"/>
              <a:ea typeface="微软雅黑" pitchFamily="34" charset="-122"/>
              <a:sym typeface="微软雅黑" pitchFamily="34" charset="-122"/>
            </a:endParaRPr>
          </a:p>
        </p:txBody>
      </p:sp>
      <p:sp>
        <p:nvSpPr>
          <p:cNvPr id="119823"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19827" name="TextBox 14"/>
          <p:cNvSpPr txBox="1">
            <a:spLocks noChangeArrowheads="1"/>
          </p:cNvSpPr>
          <p:nvPr/>
        </p:nvSpPr>
        <p:spPr bwMode="auto">
          <a:xfrm>
            <a:off x="4755261" y="5622080"/>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119828" name="Picture 15" descr="未标题-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57496" y="4331065"/>
            <a:ext cx="1695496" cy="2234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29"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9" name="椭圆 28"/>
          <p:cNvSpPr/>
          <p:nvPr/>
        </p:nvSpPr>
        <p:spPr>
          <a:xfrm>
            <a:off x="359432" y="5917503"/>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119834" name="Picture 2" descr="D:\Program Files\Tencent\QQ\Users\128969088\Image\X[K~$(I`OO]NI1%S7JQE@22.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3762" y="1321782"/>
            <a:ext cx="3978780" cy="3159028"/>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32" name="矩形 31"/>
          <p:cNvSpPr/>
          <p:nvPr/>
        </p:nvSpPr>
        <p:spPr>
          <a:xfrm>
            <a:off x="1361555" y="1020853"/>
            <a:ext cx="1390062" cy="1497443"/>
          </a:xfrm>
          <a:prstGeom prst="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80147" tIns="40074" rIns="80147" bIns="40074" anchor="ctr"/>
          <a:lstStyle/>
          <a:p>
            <a:pPr algn="ctr" defTabSz="914077">
              <a:defRPr/>
            </a:pPr>
            <a:endParaRPr lang="zh-CN" altLang="en-US" dirty="0"/>
          </a:p>
        </p:txBody>
      </p:sp>
      <p:sp>
        <p:nvSpPr>
          <p:cNvPr id="34" name="灯片编号占位符 33"/>
          <p:cNvSpPr>
            <a:spLocks noGrp="1"/>
          </p:cNvSpPr>
          <p:nvPr>
            <p:ph type="sldNum" sz="quarter" idx="12"/>
          </p:nvPr>
        </p:nvSpPr>
        <p:spPr/>
        <p:txBody>
          <a:bodyPr/>
          <a:lstStyle/>
          <a:p>
            <a:pPr>
              <a:defRPr/>
            </a:pPr>
            <a:fld id="{4164880F-BD00-4BE0-83BB-2F42BD9D5E89}" type="slidenum">
              <a:rPr lang="zh-CN" altLang="en-US"/>
              <a:pPr>
                <a:defRPr/>
              </a:pPr>
              <a:t>49</a:t>
            </a:fld>
            <a:endParaRPr lang="zh-CN" altLang="en-US"/>
          </a:p>
        </p:txBody>
      </p:sp>
    </p:spTree>
    <p:extLst>
      <p:ext uri="{BB962C8B-B14F-4D97-AF65-F5344CB8AC3E}">
        <p14:creationId xmlns:p14="http://schemas.microsoft.com/office/powerpoint/2010/main" val="37925241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Box 57"/>
          <p:cNvSpPr txBox="1">
            <a:spLocks noChangeArrowheads="1"/>
          </p:cNvSpPr>
          <p:nvPr/>
        </p:nvSpPr>
        <p:spPr bwMode="auto">
          <a:xfrm>
            <a:off x="514487" y="447793"/>
            <a:ext cx="3874254" cy="682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、地面：地胶</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、侧面：阻燃板基层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外侧喷绘 ，入口上方软包材料（聚酯纤维吸音板 、人造革）</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内侧</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40X40*2.0</a:t>
            </a:r>
            <a:r>
              <a:rPr lang="zh-CN" altLang="en-US" sz="1100" dirty="0">
                <a:latin typeface="微软雅黑" pitchFamily="34" charset="-122"/>
                <a:ea typeface="微软雅黑" pitchFamily="34" charset="-122"/>
              </a:rPr>
              <a:t>镀锌方钢管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、光源：定制光源</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、显示屏：</a:t>
            </a:r>
            <a:r>
              <a:rPr lang="en-US" altLang="zh-CN" sz="1100" dirty="0">
                <a:latin typeface="微软雅黑" pitchFamily="34" charset="-122"/>
                <a:ea typeface="微软雅黑" pitchFamily="34" charset="-122"/>
              </a:rPr>
              <a:t>LED</a:t>
            </a:r>
            <a:r>
              <a:rPr lang="zh-CN" altLang="en-US" sz="1100" dirty="0">
                <a:latin typeface="微软雅黑" pitchFamily="34" charset="-122"/>
                <a:ea typeface="微软雅黑" pitchFamily="34" charset="-122"/>
              </a:rPr>
              <a:t>电子屏</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、触摸板：定制触摸板</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、踢脚：</a:t>
            </a:r>
            <a:r>
              <a:rPr lang="en-US" altLang="zh-CN" sz="1100" dirty="0">
                <a:latin typeface="微软雅黑" pitchFamily="34" charset="-122"/>
                <a:ea typeface="微软雅黑" pitchFamily="34" charset="-122"/>
              </a:rPr>
              <a:t>PVC</a:t>
            </a:r>
          </a:p>
          <a:p>
            <a:pPr eaLnBrk="1" hangingPunct="1">
              <a:lnSpc>
                <a:spcPct val="150000"/>
              </a:lnSpc>
            </a:pPr>
            <a:r>
              <a:rPr lang="en-US" altLang="zh-CN" sz="1100" dirty="0">
                <a:latin typeface="微软雅黑" pitchFamily="34" charset="-122"/>
                <a:ea typeface="微软雅黑" pitchFamily="34" charset="-122"/>
              </a:rPr>
              <a:t>8</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9</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10</a:t>
            </a:r>
            <a:r>
              <a:rPr lang="zh-CN" altLang="en-US" sz="1100" dirty="0">
                <a:latin typeface="微软雅黑" pitchFamily="34" charset="-122"/>
                <a:ea typeface="微软雅黑" pitchFamily="34" charset="-122"/>
              </a:rPr>
              <a:t>、其他</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74755"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74757"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74758"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74759"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74763"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74764" name="图片 20" descr="513求救电话.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5277891" y="2560051"/>
            <a:ext cx="2446183" cy="3537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4D7D44E5-30A3-4F06-A092-A5E8014CD94C}" type="slidenum">
              <a:rPr lang="zh-CN" altLang="en-US"/>
              <a:pPr>
                <a:defRPr/>
              </a:pPr>
              <a:t>5</a:t>
            </a:fld>
            <a:endParaRPr lang="zh-CN" altLang="en-US"/>
          </a:p>
        </p:txBody>
      </p:sp>
    </p:spTree>
    <p:extLst>
      <p:ext uri="{BB962C8B-B14F-4D97-AF65-F5344CB8AC3E}">
        <p14:creationId xmlns:p14="http://schemas.microsoft.com/office/powerpoint/2010/main" val="307779141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图片 40" descr="迷宫（改001）.tif"/>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182832" y="1149000"/>
            <a:ext cx="3457508" cy="2750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120836"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120837"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pic>
        <p:nvPicPr>
          <p:cNvPr id="120838" name="图片 72" descr="513求救电话.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390955" y="744402"/>
            <a:ext cx="2136677" cy="369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0839" name="组合 23"/>
          <p:cNvGrpSpPr>
            <a:grpSpLocks/>
          </p:cNvGrpSpPr>
          <p:nvPr/>
        </p:nvGrpSpPr>
        <p:grpSpPr bwMode="auto">
          <a:xfrm>
            <a:off x="1880117" y="3320292"/>
            <a:ext cx="221452" cy="751601"/>
            <a:chOff x="2199218" y="3660248"/>
            <a:chExt cx="257857" cy="3000975"/>
          </a:xfrm>
        </p:grpSpPr>
        <p:cxnSp>
          <p:nvCxnSpPr>
            <p:cNvPr id="120853" name="直接箭头连接符 73"/>
            <p:cNvCxnSpPr>
              <a:cxnSpLocks noChangeShapeType="1"/>
            </p:cNvCxnSpPr>
            <p:nvPr/>
          </p:nvCxnSpPr>
          <p:spPr bwMode="auto">
            <a:xfrm rot="5400000" flipH="1" flipV="1">
              <a:off x="887149" y="4972317"/>
              <a:ext cx="2625725" cy="1588"/>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20854" name="TextBox 74"/>
            <p:cNvSpPr txBox="1">
              <a:spLocks noChangeArrowheads="1"/>
            </p:cNvSpPr>
            <p:nvPr/>
          </p:nvSpPr>
          <p:spPr bwMode="auto">
            <a:xfrm rot="5400000">
              <a:off x="1287321" y="5491469"/>
              <a:ext cx="2160340" cy="179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700">
                  <a:latin typeface="微软雅黑" pitchFamily="34" charset="-122"/>
                  <a:ea typeface="微软雅黑" pitchFamily="34" charset="-122"/>
                </a:rPr>
                <a:t>400</a:t>
              </a:r>
            </a:p>
          </p:txBody>
        </p:sp>
      </p:gr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rot="10800000" flipV="1">
            <a:off x="6661166" y="5334640"/>
            <a:ext cx="2309077" cy="1007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842" name="直接箭头连接符 41"/>
          <p:cNvCxnSpPr>
            <a:cxnSpLocks noChangeShapeType="1"/>
          </p:cNvCxnSpPr>
          <p:nvPr/>
        </p:nvCxnSpPr>
        <p:spPr bwMode="auto">
          <a:xfrm rot="5400000" flipH="1" flipV="1">
            <a:off x="3490079" y="2177377"/>
            <a:ext cx="2112259" cy="1743007"/>
          </a:xfrm>
          <a:prstGeom prst="straightConnector1">
            <a:avLst/>
          </a:prstGeom>
          <a:noFill/>
          <a:ln w="9525" algn="ctr">
            <a:solidFill>
              <a:schemeClr val="tx1"/>
            </a:solidFill>
            <a:round/>
            <a:headEnd type="arrow" w="med" len="med"/>
            <a:tailEnd type="arrow" w="med" len="med"/>
          </a:ln>
          <a:extLst>
            <a:ext uri="{909E8E84-426E-40DD-AFC4-6F175D3DCCD1}">
              <a14:hiddenFill xmlns:a14="http://schemas.microsoft.com/office/drawing/2010/main">
                <a:noFill/>
              </a14:hiddenFill>
            </a:ext>
          </a:extLst>
        </p:spPr>
      </p:cxnSp>
      <p:sp>
        <p:nvSpPr>
          <p:cNvPr id="120843" name="TextBox 12"/>
          <p:cNvSpPr txBox="1">
            <a:spLocks noChangeArrowheads="1"/>
          </p:cNvSpPr>
          <p:nvPr/>
        </p:nvSpPr>
        <p:spPr bwMode="auto">
          <a:xfrm rot="-2820989">
            <a:off x="4361059" y="2837206"/>
            <a:ext cx="1157638" cy="18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47" tIns="40074" rIns="80147" bIns="40074">
            <a:spAutoFit/>
          </a:bodyPr>
          <a:lstStyle>
            <a:lvl1pPr defTabSz="1473200" eaLnBrk="0" hangingPunct="0">
              <a:defRPr sz="2100">
                <a:solidFill>
                  <a:schemeClr val="tx1"/>
                </a:solidFill>
                <a:latin typeface="Arial" pitchFamily="34" charset="0"/>
                <a:ea typeface="宋体" pitchFamily="2" charset="-122"/>
              </a:defRPr>
            </a:lvl1pPr>
            <a:lvl2pPr marL="742950" indent="-285750" defTabSz="1473200" eaLnBrk="0" hangingPunct="0">
              <a:defRPr sz="2100">
                <a:solidFill>
                  <a:schemeClr val="tx1"/>
                </a:solidFill>
                <a:latin typeface="Arial" pitchFamily="34" charset="0"/>
                <a:ea typeface="宋体" pitchFamily="2" charset="-122"/>
              </a:defRPr>
            </a:lvl2pPr>
            <a:lvl3pPr marL="1143000" indent="-228600" defTabSz="1473200" eaLnBrk="0" hangingPunct="0">
              <a:defRPr sz="2100">
                <a:solidFill>
                  <a:schemeClr val="tx1"/>
                </a:solidFill>
                <a:latin typeface="Arial" pitchFamily="34" charset="0"/>
                <a:ea typeface="宋体" pitchFamily="2" charset="-122"/>
              </a:defRPr>
            </a:lvl3pPr>
            <a:lvl4pPr marL="1600200" indent="-228600" defTabSz="1473200" eaLnBrk="0" hangingPunct="0">
              <a:defRPr sz="2100">
                <a:solidFill>
                  <a:schemeClr val="tx1"/>
                </a:solidFill>
                <a:latin typeface="Arial" pitchFamily="34" charset="0"/>
                <a:ea typeface="宋体" pitchFamily="2" charset="-122"/>
              </a:defRPr>
            </a:lvl4pPr>
            <a:lvl5pPr marL="2057400" indent="-228600" defTabSz="1473200" eaLnBrk="0" hangingPunct="0">
              <a:defRPr sz="2100">
                <a:solidFill>
                  <a:schemeClr val="tx1"/>
                </a:solidFill>
                <a:latin typeface="Arial" pitchFamily="34" charset="0"/>
                <a:ea typeface="宋体" pitchFamily="2" charset="-122"/>
              </a:defRPr>
            </a:lvl5pPr>
            <a:lvl6pPr marL="25146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700">
                <a:latin typeface="微软雅黑" pitchFamily="34" charset="-122"/>
                <a:ea typeface="微软雅黑" pitchFamily="34" charset="-122"/>
              </a:rPr>
              <a:t>1600</a:t>
            </a:r>
            <a:endParaRPr lang="zh-CN" altLang="en-US" sz="700">
              <a:latin typeface="微软雅黑" pitchFamily="34" charset="-122"/>
              <a:ea typeface="微软雅黑" pitchFamily="34" charset="-122"/>
            </a:endParaRPr>
          </a:p>
        </p:txBody>
      </p:sp>
      <p:pic>
        <p:nvPicPr>
          <p:cNvPr id="120844" name="图片 48" descr="蜘蛛.tif"/>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6244418" y="1474405"/>
            <a:ext cx="1603187" cy="1274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 name="矩形 49"/>
          <p:cNvSpPr/>
          <p:nvPr/>
        </p:nvSpPr>
        <p:spPr bwMode="auto">
          <a:xfrm>
            <a:off x="5579252" y="4806215"/>
            <a:ext cx="3213161" cy="40316"/>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lIns="80147" tIns="40074" rIns="80147" bIns="40074"/>
          <a:lstStyle>
            <a:defPPr>
              <a:defRPr lang="zh-CN"/>
            </a:defPPr>
            <a:lvl1pPr algn="l" defTabSz="1473200" rtl="0" fontAlgn="base">
              <a:spcBef>
                <a:spcPct val="0"/>
              </a:spcBef>
              <a:spcAft>
                <a:spcPct val="0"/>
              </a:spcAft>
              <a:defRPr sz="3000" kern="1200">
                <a:solidFill>
                  <a:schemeClr val="dk1"/>
                </a:solidFill>
                <a:latin typeface="+mn-lt"/>
                <a:ea typeface="+mn-ea"/>
                <a:cs typeface="+mn-cs"/>
              </a:defRPr>
            </a:lvl1pPr>
            <a:lvl2pPr marL="735013" indent="-277813" algn="l" defTabSz="1473200" rtl="0" fontAlgn="base">
              <a:spcBef>
                <a:spcPct val="0"/>
              </a:spcBef>
              <a:spcAft>
                <a:spcPct val="0"/>
              </a:spcAft>
              <a:defRPr sz="3000" kern="1200">
                <a:solidFill>
                  <a:schemeClr val="dk1"/>
                </a:solidFill>
                <a:latin typeface="+mn-lt"/>
                <a:ea typeface="+mn-ea"/>
                <a:cs typeface="+mn-cs"/>
              </a:defRPr>
            </a:lvl2pPr>
            <a:lvl3pPr marL="1473200" indent="-558800" algn="l" defTabSz="1473200" rtl="0" fontAlgn="base">
              <a:spcBef>
                <a:spcPct val="0"/>
              </a:spcBef>
              <a:spcAft>
                <a:spcPct val="0"/>
              </a:spcAft>
              <a:defRPr sz="3000" kern="1200">
                <a:solidFill>
                  <a:schemeClr val="dk1"/>
                </a:solidFill>
                <a:latin typeface="+mn-lt"/>
                <a:ea typeface="+mn-ea"/>
                <a:cs typeface="+mn-cs"/>
              </a:defRPr>
            </a:lvl3pPr>
            <a:lvl4pPr marL="2209800" indent="-838200" algn="l" defTabSz="1473200" rtl="0" fontAlgn="base">
              <a:spcBef>
                <a:spcPct val="0"/>
              </a:spcBef>
              <a:spcAft>
                <a:spcPct val="0"/>
              </a:spcAft>
              <a:defRPr sz="3000" kern="1200">
                <a:solidFill>
                  <a:schemeClr val="dk1"/>
                </a:solidFill>
                <a:latin typeface="+mn-lt"/>
                <a:ea typeface="+mn-ea"/>
                <a:cs typeface="+mn-cs"/>
              </a:defRPr>
            </a:lvl4pPr>
            <a:lvl5pPr marL="2947988" indent="-1119188" algn="l" defTabSz="1473200" rtl="0" fontAlgn="base">
              <a:spcBef>
                <a:spcPct val="0"/>
              </a:spcBef>
              <a:spcAft>
                <a:spcPct val="0"/>
              </a:spcAft>
              <a:defRPr sz="3000" kern="1200">
                <a:solidFill>
                  <a:schemeClr val="dk1"/>
                </a:solidFill>
                <a:latin typeface="+mn-lt"/>
                <a:ea typeface="+mn-ea"/>
                <a:cs typeface="+mn-cs"/>
              </a:defRPr>
            </a:lvl5pPr>
            <a:lvl6pPr marL="2286000" algn="l" defTabSz="914400" rtl="0" eaLnBrk="1" latinLnBrk="0" hangingPunct="1">
              <a:defRPr sz="3000" kern="1200">
                <a:solidFill>
                  <a:schemeClr val="dk1"/>
                </a:solidFill>
                <a:latin typeface="+mn-lt"/>
                <a:ea typeface="+mn-ea"/>
                <a:cs typeface="+mn-cs"/>
              </a:defRPr>
            </a:lvl6pPr>
            <a:lvl7pPr marL="2743200" algn="l" defTabSz="914400" rtl="0" eaLnBrk="1" latinLnBrk="0" hangingPunct="1">
              <a:defRPr sz="3000" kern="1200">
                <a:solidFill>
                  <a:schemeClr val="dk1"/>
                </a:solidFill>
                <a:latin typeface="+mn-lt"/>
                <a:ea typeface="+mn-ea"/>
                <a:cs typeface="+mn-cs"/>
              </a:defRPr>
            </a:lvl7pPr>
            <a:lvl8pPr marL="3200400" algn="l" defTabSz="914400" rtl="0" eaLnBrk="1" latinLnBrk="0" hangingPunct="1">
              <a:defRPr sz="3000" kern="1200">
                <a:solidFill>
                  <a:schemeClr val="dk1"/>
                </a:solidFill>
                <a:latin typeface="+mn-lt"/>
                <a:ea typeface="+mn-ea"/>
                <a:cs typeface="+mn-cs"/>
              </a:defRPr>
            </a:lvl8pPr>
            <a:lvl9pPr marL="3657600" algn="l" defTabSz="914400" rtl="0" eaLnBrk="1" latinLnBrk="0" hangingPunct="1">
              <a:defRPr sz="3000" kern="1200">
                <a:solidFill>
                  <a:schemeClr val="dk1"/>
                </a:solidFill>
                <a:latin typeface="+mn-lt"/>
                <a:ea typeface="+mn-ea"/>
                <a:cs typeface="+mn-cs"/>
              </a:defRPr>
            </a:lvl9pPr>
          </a:lstStyle>
          <a:p>
            <a:pPr eaLnBrk="0" hangingPunct="0">
              <a:buFont typeface="Arial" pitchFamily="34" charset="0"/>
              <a:buNone/>
              <a:defRPr/>
            </a:pPr>
            <a:endParaRPr lang="zh-CN" altLang="en-US" smtClean="0">
              <a:solidFill>
                <a:schemeClr val="tx1"/>
              </a:solidFill>
              <a:latin typeface="Arial" pitchFamily="34" charset="0"/>
            </a:endParaRPr>
          </a:p>
        </p:txBody>
      </p:sp>
      <p:cxnSp>
        <p:nvCxnSpPr>
          <p:cNvPr id="120846" name="直接箭头连接符 50"/>
          <p:cNvCxnSpPr>
            <a:cxnSpLocks noChangeShapeType="1"/>
          </p:cNvCxnSpPr>
          <p:nvPr/>
        </p:nvCxnSpPr>
        <p:spPr bwMode="auto">
          <a:xfrm rot="16200000" flipH="1">
            <a:off x="5353630" y="3686013"/>
            <a:ext cx="2240405" cy="0"/>
          </a:xfrm>
          <a:prstGeom prst="straightConnector1">
            <a:avLst/>
          </a:prstGeom>
          <a:noFill/>
          <a:ln w="9525" algn="ctr">
            <a:solidFill>
              <a:schemeClr val="tx1"/>
            </a:solidFill>
            <a:round/>
            <a:headEnd type="arrow" w="med" len="med"/>
            <a:tailEnd type="arrow" w="med" len="med"/>
          </a:ln>
          <a:extLst>
            <a:ext uri="{909E8E84-426E-40DD-AFC4-6F175D3DCCD1}">
              <a14:hiddenFill xmlns:a14="http://schemas.microsoft.com/office/drawing/2010/main">
                <a:noFill/>
              </a14:hiddenFill>
            </a:ext>
          </a:extLst>
        </p:spPr>
      </p:cxnSp>
      <p:sp>
        <p:nvSpPr>
          <p:cNvPr id="120847" name="TextBox 17"/>
          <p:cNvSpPr txBox="1">
            <a:spLocks noChangeArrowheads="1"/>
          </p:cNvSpPr>
          <p:nvPr/>
        </p:nvSpPr>
        <p:spPr bwMode="auto">
          <a:xfrm rot="16200000" flipH="1">
            <a:off x="6109268" y="3563836"/>
            <a:ext cx="596097" cy="20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47" tIns="40074" rIns="80147" bIns="40074">
            <a:spAutoFit/>
          </a:bodyPr>
          <a:lstStyle>
            <a:lvl1pPr defTabSz="1473200" eaLnBrk="0" hangingPunct="0">
              <a:defRPr sz="2100">
                <a:solidFill>
                  <a:schemeClr val="tx1"/>
                </a:solidFill>
                <a:latin typeface="Arial" pitchFamily="34" charset="0"/>
                <a:ea typeface="宋体" pitchFamily="2" charset="-122"/>
              </a:defRPr>
            </a:lvl1pPr>
            <a:lvl2pPr marL="742950" indent="-285750" defTabSz="1473200" eaLnBrk="0" hangingPunct="0">
              <a:defRPr sz="2100">
                <a:solidFill>
                  <a:schemeClr val="tx1"/>
                </a:solidFill>
                <a:latin typeface="Arial" pitchFamily="34" charset="0"/>
                <a:ea typeface="宋体" pitchFamily="2" charset="-122"/>
              </a:defRPr>
            </a:lvl2pPr>
            <a:lvl3pPr marL="1143000" indent="-228600" defTabSz="1473200" eaLnBrk="0" hangingPunct="0">
              <a:defRPr sz="2100">
                <a:solidFill>
                  <a:schemeClr val="tx1"/>
                </a:solidFill>
                <a:latin typeface="Arial" pitchFamily="34" charset="0"/>
                <a:ea typeface="宋体" pitchFamily="2" charset="-122"/>
              </a:defRPr>
            </a:lvl3pPr>
            <a:lvl4pPr marL="1600200" indent="-228600" defTabSz="1473200" eaLnBrk="0" hangingPunct="0">
              <a:defRPr sz="2100">
                <a:solidFill>
                  <a:schemeClr val="tx1"/>
                </a:solidFill>
                <a:latin typeface="Arial" pitchFamily="34" charset="0"/>
                <a:ea typeface="宋体" pitchFamily="2" charset="-122"/>
              </a:defRPr>
            </a:lvl4pPr>
            <a:lvl5pPr marL="2057400" indent="-228600" defTabSz="1473200" eaLnBrk="0" hangingPunct="0">
              <a:defRPr sz="2100">
                <a:solidFill>
                  <a:schemeClr val="tx1"/>
                </a:solidFill>
                <a:latin typeface="Arial" pitchFamily="34" charset="0"/>
                <a:ea typeface="宋体" pitchFamily="2" charset="-122"/>
              </a:defRPr>
            </a:lvl5pPr>
            <a:lvl6pPr marL="25146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2000</a:t>
            </a:r>
            <a:endParaRPr lang="zh-CN" altLang="en-US" sz="800">
              <a:latin typeface="微软雅黑" pitchFamily="34" charset="-122"/>
              <a:ea typeface="微软雅黑" pitchFamily="34" charset="-122"/>
            </a:endParaRPr>
          </a:p>
        </p:txBody>
      </p:sp>
      <p:cxnSp>
        <p:nvCxnSpPr>
          <p:cNvPr id="120848" name="直接箭头连接符 52"/>
          <p:cNvCxnSpPr>
            <a:cxnSpLocks noChangeShapeType="1"/>
          </p:cNvCxnSpPr>
          <p:nvPr/>
        </p:nvCxnSpPr>
        <p:spPr bwMode="auto">
          <a:xfrm rot="5400000">
            <a:off x="6008473" y="2095022"/>
            <a:ext cx="940221" cy="1358"/>
          </a:xfrm>
          <a:prstGeom prst="straightConnector1">
            <a:avLst/>
          </a:prstGeom>
          <a:noFill/>
          <a:ln w="9525" algn="ctr">
            <a:solidFill>
              <a:schemeClr val="tx1"/>
            </a:solidFill>
            <a:round/>
            <a:headEnd type="arrow" w="med" len="med"/>
            <a:tailEnd type="arrow" w="med" len="med"/>
          </a:ln>
          <a:extLst>
            <a:ext uri="{909E8E84-426E-40DD-AFC4-6F175D3DCCD1}">
              <a14:hiddenFill xmlns:a14="http://schemas.microsoft.com/office/drawing/2010/main">
                <a:noFill/>
              </a14:hiddenFill>
            </a:ext>
          </a:extLst>
        </p:spPr>
      </p:cxnSp>
      <p:sp>
        <p:nvSpPr>
          <p:cNvPr id="120849" name="TextBox 20"/>
          <p:cNvSpPr txBox="1">
            <a:spLocks noChangeArrowheads="1"/>
          </p:cNvSpPr>
          <p:nvPr/>
        </p:nvSpPr>
        <p:spPr bwMode="auto">
          <a:xfrm rot="16200000" flipH="1">
            <a:off x="6103796" y="1941845"/>
            <a:ext cx="597538" cy="20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47" tIns="40074" rIns="80147" bIns="40074">
            <a:spAutoFit/>
          </a:bodyPr>
          <a:lstStyle>
            <a:lvl1pPr defTabSz="1473200" eaLnBrk="0" hangingPunct="0">
              <a:defRPr sz="2100">
                <a:solidFill>
                  <a:schemeClr val="tx1"/>
                </a:solidFill>
                <a:latin typeface="Arial" pitchFamily="34" charset="0"/>
                <a:ea typeface="宋体" pitchFamily="2" charset="-122"/>
              </a:defRPr>
            </a:lvl1pPr>
            <a:lvl2pPr marL="742950" indent="-285750" defTabSz="1473200" eaLnBrk="0" hangingPunct="0">
              <a:defRPr sz="2100">
                <a:solidFill>
                  <a:schemeClr val="tx1"/>
                </a:solidFill>
                <a:latin typeface="Arial" pitchFamily="34" charset="0"/>
                <a:ea typeface="宋体" pitchFamily="2" charset="-122"/>
              </a:defRPr>
            </a:lvl2pPr>
            <a:lvl3pPr marL="1143000" indent="-228600" defTabSz="1473200" eaLnBrk="0" hangingPunct="0">
              <a:defRPr sz="2100">
                <a:solidFill>
                  <a:schemeClr val="tx1"/>
                </a:solidFill>
                <a:latin typeface="Arial" pitchFamily="34" charset="0"/>
                <a:ea typeface="宋体" pitchFamily="2" charset="-122"/>
              </a:defRPr>
            </a:lvl3pPr>
            <a:lvl4pPr marL="1600200" indent="-228600" defTabSz="1473200" eaLnBrk="0" hangingPunct="0">
              <a:defRPr sz="2100">
                <a:solidFill>
                  <a:schemeClr val="tx1"/>
                </a:solidFill>
                <a:latin typeface="Arial" pitchFamily="34" charset="0"/>
                <a:ea typeface="宋体" pitchFamily="2" charset="-122"/>
              </a:defRPr>
            </a:lvl4pPr>
            <a:lvl5pPr marL="2057400" indent="-228600" defTabSz="1473200" eaLnBrk="0" hangingPunct="0">
              <a:defRPr sz="2100">
                <a:solidFill>
                  <a:schemeClr val="tx1"/>
                </a:solidFill>
                <a:latin typeface="Arial" pitchFamily="34" charset="0"/>
                <a:ea typeface="宋体" pitchFamily="2" charset="-122"/>
              </a:defRPr>
            </a:lvl5pPr>
            <a:lvl6pPr marL="25146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900</a:t>
            </a:r>
            <a:endParaRPr lang="zh-CN" altLang="en-US" sz="800">
              <a:latin typeface="微软雅黑" pitchFamily="34" charset="-122"/>
              <a:ea typeface="微软雅黑" pitchFamily="34" charset="-122"/>
            </a:endParaRPr>
          </a:p>
        </p:txBody>
      </p:sp>
      <p:cxnSp>
        <p:nvCxnSpPr>
          <p:cNvPr id="120850" name="直接箭头连接符 54"/>
          <p:cNvCxnSpPr>
            <a:cxnSpLocks noChangeShapeType="1"/>
          </p:cNvCxnSpPr>
          <p:nvPr/>
        </p:nvCxnSpPr>
        <p:spPr bwMode="auto">
          <a:xfrm rot="5400000">
            <a:off x="6669873" y="2397390"/>
            <a:ext cx="407478" cy="1357"/>
          </a:xfrm>
          <a:prstGeom prst="straightConnector1">
            <a:avLst/>
          </a:prstGeom>
          <a:noFill/>
          <a:ln w="9525" algn="ctr">
            <a:solidFill>
              <a:schemeClr val="tx1"/>
            </a:solidFill>
            <a:round/>
            <a:headEnd type="arrow" w="med" len="med"/>
            <a:tailEnd type="arrow" w="med" len="med"/>
          </a:ln>
          <a:extLst>
            <a:ext uri="{909E8E84-426E-40DD-AFC4-6F175D3DCCD1}">
              <a14:hiddenFill xmlns:a14="http://schemas.microsoft.com/office/drawing/2010/main">
                <a:noFill/>
              </a14:hiddenFill>
            </a:ext>
          </a:extLst>
        </p:spPr>
      </p:cxnSp>
      <p:sp>
        <p:nvSpPr>
          <p:cNvPr id="120851" name="TextBox 25"/>
          <p:cNvSpPr txBox="1">
            <a:spLocks noChangeArrowheads="1"/>
          </p:cNvSpPr>
          <p:nvPr/>
        </p:nvSpPr>
        <p:spPr bwMode="auto">
          <a:xfrm rot="16200000" flipH="1">
            <a:off x="6471716" y="2183516"/>
            <a:ext cx="596097" cy="188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47" tIns="40074" rIns="80147" bIns="40074">
            <a:spAutoFit/>
          </a:bodyPr>
          <a:lstStyle>
            <a:lvl1pPr defTabSz="1473200" eaLnBrk="0" hangingPunct="0">
              <a:defRPr sz="2100">
                <a:solidFill>
                  <a:schemeClr val="tx1"/>
                </a:solidFill>
                <a:latin typeface="Arial" pitchFamily="34" charset="0"/>
                <a:ea typeface="宋体" pitchFamily="2" charset="-122"/>
              </a:defRPr>
            </a:lvl1pPr>
            <a:lvl2pPr marL="742950" indent="-285750" defTabSz="1473200" eaLnBrk="0" hangingPunct="0">
              <a:defRPr sz="2100">
                <a:solidFill>
                  <a:schemeClr val="tx1"/>
                </a:solidFill>
                <a:latin typeface="Arial" pitchFamily="34" charset="0"/>
                <a:ea typeface="宋体" pitchFamily="2" charset="-122"/>
              </a:defRPr>
            </a:lvl2pPr>
            <a:lvl3pPr marL="1143000" indent="-228600" defTabSz="1473200" eaLnBrk="0" hangingPunct="0">
              <a:defRPr sz="2100">
                <a:solidFill>
                  <a:schemeClr val="tx1"/>
                </a:solidFill>
                <a:latin typeface="Arial" pitchFamily="34" charset="0"/>
                <a:ea typeface="宋体" pitchFamily="2" charset="-122"/>
              </a:defRPr>
            </a:lvl3pPr>
            <a:lvl4pPr marL="1600200" indent="-228600" defTabSz="1473200" eaLnBrk="0" hangingPunct="0">
              <a:defRPr sz="2100">
                <a:solidFill>
                  <a:schemeClr val="tx1"/>
                </a:solidFill>
                <a:latin typeface="Arial" pitchFamily="34" charset="0"/>
                <a:ea typeface="宋体" pitchFamily="2" charset="-122"/>
              </a:defRPr>
            </a:lvl4pPr>
            <a:lvl5pPr marL="2057400" indent="-228600" defTabSz="1473200" eaLnBrk="0" hangingPunct="0">
              <a:defRPr sz="2100">
                <a:solidFill>
                  <a:schemeClr val="tx1"/>
                </a:solidFill>
                <a:latin typeface="Arial" pitchFamily="34" charset="0"/>
                <a:ea typeface="宋体" pitchFamily="2" charset="-122"/>
              </a:defRPr>
            </a:lvl5pPr>
            <a:lvl6pPr marL="25146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4732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700">
                <a:latin typeface="微软雅黑" pitchFamily="34" charset="-122"/>
                <a:ea typeface="微软雅黑" pitchFamily="34" charset="-122"/>
              </a:rPr>
              <a:t>400</a:t>
            </a:r>
            <a:endParaRPr lang="zh-CN" altLang="en-US" sz="700">
              <a:latin typeface="微软雅黑" pitchFamily="34" charset="-122"/>
              <a:ea typeface="微软雅黑" pitchFamily="34" charset="-122"/>
            </a:endParaRPr>
          </a:p>
        </p:txBody>
      </p:sp>
      <p:sp>
        <p:nvSpPr>
          <p:cNvPr id="27" name="灯片编号占位符 26"/>
          <p:cNvSpPr>
            <a:spLocks noGrp="1"/>
          </p:cNvSpPr>
          <p:nvPr>
            <p:ph type="sldNum" sz="quarter" idx="12"/>
          </p:nvPr>
        </p:nvSpPr>
        <p:spPr/>
        <p:txBody>
          <a:bodyPr/>
          <a:lstStyle/>
          <a:p>
            <a:pPr>
              <a:defRPr/>
            </a:pPr>
            <a:fld id="{D4AABB92-7A12-418E-8D76-8733523D71B3}" type="slidenum">
              <a:rPr lang="zh-CN" altLang="en-US"/>
              <a:pPr>
                <a:defRPr/>
              </a:pPr>
              <a:t>50</a:t>
            </a:fld>
            <a:endParaRPr lang="zh-CN" altLang="en-US"/>
          </a:p>
        </p:txBody>
      </p:sp>
    </p:spTree>
    <p:extLst>
      <p:ext uri="{BB962C8B-B14F-4D97-AF65-F5344CB8AC3E}">
        <p14:creationId xmlns:p14="http://schemas.microsoft.com/office/powerpoint/2010/main" val="203455164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extBox 45"/>
          <p:cNvSpPr txBox="1">
            <a:spLocks noChangeArrowheads="1"/>
          </p:cNvSpPr>
          <p:nvPr/>
        </p:nvSpPr>
        <p:spPr bwMode="auto">
          <a:xfrm>
            <a:off x="496838"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121859" name="TextBox 47"/>
          <p:cNvSpPr txBox="1">
            <a:spLocks noChangeArrowheads="1"/>
          </p:cNvSpPr>
          <p:nvPr/>
        </p:nvSpPr>
        <p:spPr bwMode="auto">
          <a:xfrm>
            <a:off x="496838" y="1938037"/>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121860" name="TextBox 57"/>
          <p:cNvSpPr txBox="1">
            <a:spLocks noChangeArrowheads="1"/>
          </p:cNvSpPr>
          <p:nvPr/>
        </p:nvSpPr>
        <p:spPr bwMode="auto">
          <a:xfrm>
            <a:off x="514486" y="630654"/>
            <a:ext cx="8577930" cy="131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、首先应确保展项的安全性和功能实现性；</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、展项在固定到墙面或顶面的时候，注意固定的稳固性，防止掉下来砸伤观众情况的发生；</a:t>
            </a: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、确保展项造型的美观性，应当与原设计保持一致；</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r>
              <a:rPr lang="zh-CN" altLang="en-US" sz="1100">
                <a:latin typeface="微软雅黑" pitchFamily="34" charset="-122"/>
                <a:ea typeface="微软雅黑" pitchFamily="34" charset="-122"/>
              </a:rPr>
              <a:t>；</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、其他在展品制作阶段需注意的问题。</a:t>
            </a:r>
          </a:p>
        </p:txBody>
      </p:sp>
      <p:sp>
        <p:nvSpPr>
          <p:cNvPr id="12186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2186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2186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2186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21869" name="TextBox 33"/>
          <p:cNvSpPr txBox="1">
            <a:spLocks noChangeArrowheads="1"/>
          </p:cNvSpPr>
          <p:nvPr/>
        </p:nvSpPr>
        <p:spPr bwMode="auto">
          <a:xfrm>
            <a:off x="514486" y="2151134"/>
            <a:ext cx="8577930" cy="131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5</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121870" name="TextBox 34"/>
          <p:cNvSpPr txBox="1">
            <a:spLocks noChangeArrowheads="1"/>
          </p:cNvSpPr>
          <p:nvPr/>
        </p:nvSpPr>
        <p:spPr bwMode="auto">
          <a:xfrm>
            <a:off x="522631" y="3475795"/>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121871" name="TextBox 35"/>
          <p:cNvSpPr txBox="1">
            <a:spLocks noChangeArrowheads="1"/>
          </p:cNvSpPr>
          <p:nvPr/>
        </p:nvSpPr>
        <p:spPr bwMode="auto">
          <a:xfrm>
            <a:off x="504983" y="3681694"/>
            <a:ext cx="8639017" cy="562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p:txBody>
      </p:sp>
      <p:sp>
        <p:nvSpPr>
          <p:cNvPr id="121872" name="TextBox 15"/>
          <p:cNvSpPr txBox="1">
            <a:spLocks noChangeArrowheads="1"/>
          </p:cNvSpPr>
          <p:nvPr/>
        </p:nvSpPr>
        <p:spPr bwMode="auto">
          <a:xfrm>
            <a:off x="513129" y="4238915"/>
            <a:ext cx="8630872" cy="1899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ts val="1665"/>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、展品吊挂基础需求：有，</a:t>
            </a:r>
            <a:r>
              <a:rPr lang="en-US" altLang="zh-CN" sz="1100">
                <a:latin typeface="微软雅黑" pitchFamily="34" charset="-122"/>
                <a:ea typeface="微软雅黑" pitchFamily="34" charset="-122"/>
              </a:rPr>
              <a:t>20KG/</a:t>
            </a:r>
            <a:r>
              <a:rPr lang="zh-CN" altLang="en-US" sz="1100">
                <a:latin typeface="微软雅黑" pitchFamily="34" charset="-122"/>
                <a:ea typeface="微软雅黑" pitchFamily="34" charset="-122"/>
              </a:rPr>
              <a:t>个，共</a:t>
            </a: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个</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、用电需求：有，</a:t>
            </a:r>
            <a:r>
              <a:rPr lang="en-US" altLang="zh-CN" sz="1100">
                <a:latin typeface="微软雅黑" pitchFamily="34" charset="-122"/>
                <a:ea typeface="微软雅黑" pitchFamily="34" charset="-122"/>
              </a:rPr>
              <a:t>220V , 1.5KW</a:t>
            </a:r>
          </a:p>
          <a:p>
            <a:pPr eaLnBrk="1" hangingPunct="1">
              <a:lnSpc>
                <a:spcPts val="1665"/>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ts val="1665"/>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5D2DF427-3E81-4A44-8F70-3C95C9B6D349}" type="slidenum">
              <a:rPr lang="zh-CN" altLang="en-US"/>
              <a:pPr>
                <a:defRPr/>
              </a:pPr>
              <a:t>51</a:t>
            </a:fld>
            <a:endParaRPr lang="zh-CN" altLang="en-US"/>
          </a:p>
        </p:txBody>
      </p:sp>
    </p:spTree>
    <p:extLst>
      <p:ext uri="{BB962C8B-B14F-4D97-AF65-F5344CB8AC3E}">
        <p14:creationId xmlns:p14="http://schemas.microsoft.com/office/powerpoint/2010/main" val="200039101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extBox 57"/>
          <p:cNvSpPr txBox="1">
            <a:spLocks noChangeArrowheads="1"/>
          </p:cNvSpPr>
          <p:nvPr/>
        </p:nvSpPr>
        <p:spPr bwMode="auto">
          <a:xfrm>
            <a:off x="479192" y="447793"/>
            <a:ext cx="4240774" cy="5574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、蜘蛛网：定制硅胶网</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、蜘蛛：定制</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、设备：单片机、</a:t>
            </a:r>
            <a:r>
              <a:rPr lang="en-US" altLang="zh-CN" sz="1100" dirty="0">
                <a:latin typeface="微软雅黑" pitchFamily="34" charset="-122"/>
                <a:ea typeface="微软雅黑" pitchFamily="34" charset="-122"/>
              </a:rPr>
              <a:t>UPS</a:t>
            </a:r>
            <a:r>
              <a:rPr lang="zh-CN" altLang="en-US" sz="1100" dirty="0">
                <a:latin typeface="微软雅黑" pitchFamily="34" charset="-122"/>
                <a:ea typeface="微软雅黑" pitchFamily="34" charset="-122"/>
              </a:rPr>
              <a:t>电源、中控系统、电机、电机驱动器、光电开关等</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、其他</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122883"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22885"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22886"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22887"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22891"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a:t>
            </a:r>
            <a:r>
              <a:rPr lang="en-US" altLang="zh-CN" sz="1100" dirty="0">
                <a:latin typeface="微软雅黑" pitchFamily="34" charset="-122"/>
                <a:ea typeface="微软雅黑" pitchFamily="34" charset="-122"/>
              </a:rPr>
              <a:t>50KG/</a:t>
            </a:r>
            <a:r>
              <a:rPr lang="zh-CN" altLang="en-US" sz="1100" dirty="0">
                <a:latin typeface="微软雅黑" pitchFamily="34" charset="-122"/>
                <a:ea typeface="微软雅黑" pitchFamily="34" charset="-122"/>
              </a:rPr>
              <a:t>㎡</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122892" name="Picture 15" descr="未标题-3"/>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05040" y="3363487"/>
            <a:ext cx="2222199" cy="292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灯片编号占位符 16"/>
          <p:cNvSpPr>
            <a:spLocks noGrp="1"/>
          </p:cNvSpPr>
          <p:nvPr>
            <p:ph type="sldNum" sz="quarter" idx="12"/>
          </p:nvPr>
        </p:nvSpPr>
        <p:spPr/>
        <p:txBody>
          <a:bodyPr/>
          <a:lstStyle/>
          <a:p>
            <a:pPr>
              <a:defRPr/>
            </a:pPr>
            <a:fld id="{38E243C3-5308-41A1-B729-1531ABF7CFD9}" type="slidenum">
              <a:rPr lang="zh-CN" altLang="en-US"/>
              <a:pPr>
                <a:defRPr/>
              </a:pPr>
              <a:t>52</a:t>
            </a:fld>
            <a:endParaRPr lang="zh-CN" altLang="en-US"/>
          </a:p>
        </p:txBody>
      </p:sp>
    </p:spTree>
    <p:extLst>
      <p:ext uri="{BB962C8B-B14F-4D97-AF65-F5344CB8AC3E}">
        <p14:creationId xmlns:p14="http://schemas.microsoft.com/office/powerpoint/2010/main" val="295705700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3906" name="图片 23" descr="1.jpg"/>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297289"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907"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zh-CN" altLang="en-US" sz="1200" dirty="0">
                <a:solidFill>
                  <a:srgbClr val="009EE0"/>
                </a:solidFill>
                <a:latin typeface="Times New Roman" pitchFamily="18" charset="0"/>
                <a:cs typeface="Times New Roman" pitchFamily="18" charset="0"/>
                <a:sym typeface="微软雅黑" pitchFamily="34" charset="-122"/>
              </a:rPr>
              <a:t>：</a:t>
            </a:r>
            <a:r>
              <a:rPr lang="en-US" altLang="zh-CN" sz="1200" dirty="0">
                <a:solidFill>
                  <a:srgbClr val="009EE0"/>
                </a:solidFill>
                <a:latin typeface="Times New Roman" pitchFamily="18" charset="0"/>
                <a:cs typeface="Times New Roman" pitchFamily="18" charset="0"/>
                <a:sym typeface="微软雅黑" pitchFamily="34" charset="-122"/>
              </a:rPr>
              <a:t> XC01-1-14  </a:t>
            </a:r>
            <a:r>
              <a:rPr lang="zh-CN" altLang="en-US" sz="1200" b="1" dirty="0">
                <a:latin typeface="微软雅黑" pitchFamily="34" charset="-122"/>
                <a:ea typeface="微软雅黑" pitchFamily="34" charset="-122"/>
              </a:rPr>
              <a:t>谁能找平衡？</a:t>
            </a:r>
          </a:p>
        </p:txBody>
      </p:sp>
      <p:sp>
        <p:nvSpPr>
          <p:cNvPr id="123908" name="TextBox 17"/>
          <p:cNvSpPr txBox="1">
            <a:spLocks noChangeArrowheads="1"/>
          </p:cNvSpPr>
          <p:nvPr/>
        </p:nvSpPr>
        <p:spPr bwMode="auto">
          <a:xfrm>
            <a:off x="4789198" y="499628"/>
            <a:ext cx="4022220" cy="134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展示内容：</a:t>
            </a:r>
            <a:r>
              <a:rPr lang="zh-CN" altLang="en-US" sz="1100" dirty="0">
                <a:latin typeface="微软雅黑" pitchFamily="34" charset="-122"/>
                <a:ea typeface="微软雅黑" pitchFamily="34" charset="-122"/>
              </a:rPr>
              <a:t>狮子身上挂了很多数字，儿童取下数字挂到狮子头两侧，如果两侧数字相加是相等的，狮子头部保持平衡；如果不相等，狮子头就会歪像数字大的一边，眼珠也朝一边看。让儿童从最简单的认知数字开始，通过使狮子的头平衡来掌握十以内加减法的计算能力。</a:t>
            </a:r>
            <a:endParaRPr lang="en-US" altLang="zh-CN" sz="1100" dirty="0">
              <a:latin typeface="微软雅黑" pitchFamily="34" charset="-122"/>
              <a:ea typeface="微软雅黑" pitchFamily="34" charset="-122"/>
              <a:sym typeface="微软雅黑" pitchFamily="34" charset="-122"/>
            </a:endParaRPr>
          </a:p>
        </p:txBody>
      </p:sp>
      <p:sp>
        <p:nvSpPr>
          <p:cNvPr id="123909" name="TextBox 19"/>
          <p:cNvSpPr txBox="1">
            <a:spLocks noChangeArrowheads="1"/>
          </p:cNvSpPr>
          <p:nvPr/>
        </p:nvSpPr>
        <p:spPr bwMode="auto">
          <a:xfrm>
            <a:off x="4766121" y="2084901"/>
            <a:ext cx="4022219" cy="84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数字准备</a:t>
            </a:r>
            <a:r>
              <a:rPr lang="en-US" altLang="zh-CN" sz="1100">
                <a:latin typeface="微软雅黑" pitchFamily="34" charset="-122"/>
                <a:ea typeface="微软雅黑" pitchFamily="34" charset="-122"/>
              </a:rPr>
              <a:t>15</a:t>
            </a:r>
            <a:r>
              <a:rPr lang="zh-CN" altLang="en-US" sz="1100">
                <a:latin typeface="微软雅黑" pitchFamily="34" charset="-122"/>
                <a:ea typeface="微软雅黑" pitchFamily="34" charset="-122"/>
              </a:rPr>
              <a:t>个（</a:t>
            </a:r>
            <a:r>
              <a:rPr lang="en-US" altLang="zh-CN" sz="1100">
                <a:latin typeface="微软雅黑" pitchFamily="34" charset="-122"/>
                <a:ea typeface="微软雅黑" pitchFamily="34" charset="-122"/>
              </a:rPr>
              <a:t>1-5</a:t>
            </a:r>
            <a:r>
              <a:rPr lang="zh-CN" altLang="en-US" sz="1100">
                <a:latin typeface="微软雅黑" pitchFamily="34" charset="-122"/>
                <a:ea typeface="微软雅黑" pitchFamily="34" charset="-122"/>
              </a:rPr>
              <a:t>号各</a:t>
            </a: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串、</a:t>
            </a:r>
            <a:r>
              <a:rPr lang="en-US" altLang="zh-CN" sz="1100">
                <a:latin typeface="微软雅黑" pitchFamily="34" charset="-122"/>
                <a:ea typeface="微软雅黑" pitchFamily="34" charset="-122"/>
              </a:rPr>
              <a:t>6-10</a:t>
            </a:r>
            <a:r>
              <a:rPr lang="zh-CN" altLang="en-US" sz="1100">
                <a:latin typeface="微软雅黑" pitchFamily="34" charset="-122"/>
                <a:ea typeface="微软雅黑" pitchFamily="34" charset="-122"/>
              </a:rPr>
              <a:t>号各</a:t>
            </a: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串），数字根据大小配重，狮子头上有挂钩，数字挂到挂钩上找平衡，如</a:t>
            </a:r>
            <a:r>
              <a:rPr lang="en-US" altLang="zh-CN" sz="1100">
                <a:latin typeface="微软雅黑" pitchFamily="34" charset="-122"/>
                <a:ea typeface="微软雅黑" pitchFamily="34" charset="-122"/>
              </a:rPr>
              <a:t>4+3=7    2+5=7  </a:t>
            </a:r>
            <a:r>
              <a:rPr lang="zh-CN" altLang="en-US" sz="1100">
                <a:latin typeface="微软雅黑" pitchFamily="34" charset="-122"/>
                <a:ea typeface="微软雅黑" pitchFamily="34" charset="-122"/>
              </a:rPr>
              <a:t>等</a:t>
            </a:r>
          </a:p>
        </p:txBody>
      </p:sp>
      <p:sp>
        <p:nvSpPr>
          <p:cNvPr id="123910"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123912"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23913"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23914"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123915"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123916" name="TextBox 64"/>
          <p:cNvSpPr txBox="1">
            <a:spLocks noChangeArrowheads="1"/>
          </p:cNvSpPr>
          <p:nvPr/>
        </p:nvSpPr>
        <p:spPr bwMode="auto">
          <a:xfrm>
            <a:off x="4789198" y="1621270"/>
            <a:ext cx="4022220" cy="57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初步认识十以内的加减法计算。</a:t>
            </a:r>
            <a:endParaRPr lang="en-US" altLang="zh-CN" sz="1100">
              <a:latin typeface="微软雅黑" pitchFamily="34" charset="-122"/>
              <a:ea typeface="微软雅黑" pitchFamily="34" charset="-122"/>
            </a:endParaRPr>
          </a:p>
          <a:p>
            <a:pPr algn="just">
              <a:lnSpc>
                <a:spcPct val="150000"/>
              </a:lnSpc>
              <a:buFont typeface="Arial" pitchFamily="34" charset="0"/>
              <a:buNone/>
            </a:pPr>
            <a:endParaRPr lang="en-US" altLang="zh-CN" sz="1000">
              <a:solidFill>
                <a:srgbClr val="000000"/>
              </a:solidFill>
              <a:latin typeface="微软雅黑" pitchFamily="34" charset="-122"/>
              <a:ea typeface="微软雅黑" pitchFamily="34" charset="-122"/>
              <a:sym typeface="微软雅黑" pitchFamily="34" charset="-122"/>
            </a:endParaRPr>
          </a:p>
        </p:txBody>
      </p:sp>
      <p:sp>
        <p:nvSpPr>
          <p:cNvPr id="123917" name="TextBox 14"/>
          <p:cNvSpPr txBox="1">
            <a:spLocks noChangeArrowheads="1"/>
          </p:cNvSpPr>
          <p:nvPr/>
        </p:nvSpPr>
        <p:spPr bwMode="auto">
          <a:xfrm>
            <a:off x="4755261" y="5567896"/>
            <a:ext cx="3177865"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1-2</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    </a:t>
            </a:r>
          </a:p>
        </p:txBody>
      </p:sp>
      <p:sp>
        <p:nvSpPr>
          <p:cNvPr id="123918" name="TextBox 14"/>
          <p:cNvSpPr txBox="1">
            <a:spLocks noChangeArrowheads="1"/>
          </p:cNvSpPr>
          <p:nvPr/>
        </p:nvSpPr>
        <p:spPr bwMode="auto">
          <a:xfrm>
            <a:off x="4755261" y="2896976"/>
            <a:ext cx="3970635" cy="872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操作说明：</a:t>
            </a:r>
            <a:r>
              <a:rPr lang="zh-CN" altLang="en-US" sz="1100" dirty="0">
                <a:latin typeface="微软雅黑" pitchFamily="34" charset="-122"/>
                <a:ea typeface="微软雅黑" pitchFamily="34" charset="-122"/>
              </a:rPr>
              <a:t>狮子的头两侧可以挂数字，两侧数字的和相等时候，狮子的头是端正的；如果不相等，狮子的头就歪了，眼珠也会转向数字大的一边。</a:t>
            </a:r>
            <a:endParaRPr lang="en-US" altLang="zh-CN" sz="1100" dirty="0">
              <a:latin typeface="微软雅黑" pitchFamily="34" charset="-122"/>
              <a:ea typeface="微软雅黑" pitchFamily="34" charset="-122"/>
            </a:endParaRPr>
          </a:p>
        </p:txBody>
      </p:sp>
      <p:sp>
        <p:nvSpPr>
          <p:cNvPr id="123919"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23923"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123924"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4" name="椭圆 23"/>
          <p:cNvSpPr/>
          <p:nvPr/>
        </p:nvSpPr>
        <p:spPr>
          <a:xfrm>
            <a:off x="414300" y="6042460"/>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123929" name="Picture 8" descr="C:\Documents and Settings\Administrator\Application Data\Tencent\Users\128969088\QQ\WinTemp\RichOle\}]ZWHZ%EC7YS~P~C$~1SV7Y.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69242" y="1533440"/>
            <a:ext cx="2862930" cy="3192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灯片编号占位符 30"/>
          <p:cNvSpPr>
            <a:spLocks noGrp="1"/>
          </p:cNvSpPr>
          <p:nvPr>
            <p:ph type="sldNum" sz="quarter" idx="12"/>
          </p:nvPr>
        </p:nvSpPr>
        <p:spPr/>
        <p:txBody>
          <a:bodyPr/>
          <a:lstStyle/>
          <a:p>
            <a:pPr>
              <a:defRPr/>
            </a:pPr>
            <a:fld id="{D0AF4EF1-D708-4BB6-99BB-91F92005C1FF}" type="slidenum">
              <a:rPr lang="zh-CN" altLang="en-US"/>
              <a:pPr>
                <a:defRPr/>
              </a:pPr>
              <a:t>53</a:t>
            </a:fld>
            <a:endParaRPr lang="zh-CN" altLang="en-US"/>
          </a:p>
        </p:txBody>
      </p:sp>
    </p:spTree>
    <p:extLst>
      <p:ext uri="{BB962C8B-B14F-4D97-AF65-F5344CB8AC3E}">
        <p14:creationId xmlns:p14="http://schemas.microsoft.com/office/powerpoint/2010/main" val="261971408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124931"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124932"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pic>
        <p:nvPicPr>
          <p:cNvPr id="124933" name="图片 20"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185118" y="4801896"/>
            <a:ext cx="2228986" cy="580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4934" name="图片 72" descr="513求救电话.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2045" y="871109"/>
            <a:ext cx="2372879" cy="2233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4935" name="组合 35"/>
          <p:cNvGrpSpPr>
            <a:grpSpLocks/>
          </p:cNvGrpSpPr>
          <p:nvPr/>
        </p:nvGrpSpPr>
        <p:grpSpPr bwMode="auto">
          <a:xfrm>
            <a:off x="4274712" y="5521808"/>
            <a:ext cx="1828528" cy="189418"/>
            <a:chOff x="4999038" y="6088063"/>
            <a:chExt cx="2051050" cy="208843"/>
          </a:xfrm>
        </p:grpSpPr>
        <p:cxnSp>
          <p:nvCxnSpPr>
            <p:cNvPr id="124963" name="直接箭头连接符 80"/>
            <p:cNvCxnSpPr>
              <a:cxnSpLocks noChangeShapeType="1"/>
            </p:cNvCxnSpPr>
            <p:nvPr/>
          </p:nvCxnSpPr>
          <p:spPr bwMode="auto">
            <a:xfrm flipH="1">
              <a:off x="4999038" y="6088063"/>
              <a:ext cx="205105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24964" name="TextBox 81"/>
            <p:cNvSpPr txBox="1">
              <a:spLocks noChangeArrowheads="1"/>
            </p:cNvSpPr>
            <p:nvPr/>
          </p:nvSpPr>
          <p:spPr bwMode="auto">
            <a:xfrm>
              <a:off x="5857872" y="6110288"/>
              <a:ext cx="394331" cy="18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1200</a:t>
              </a:r>
            </a:p>
          </p:txBody>
        </p:sp>
      </p:grpSp>
      <p:cxnSp>
        <p:nvCxnSpPr>
          <p:cNvPr id="124936" name="直接箭头连接符 85"/>
          <p:cNvCxnSpPr>
            <a:cxnSpLocks noChangeShapeType="1"/>
          </p:cNvCxnSpPr>
          <p:nvPr/>
        </p:nvCxnSpPr>
        <p:spPr bwMode="auto">
          <a:xfrm flipH="1">
            <a:off x="2811346" y="3118712"/>
            <a:ext cx="332583"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24937" name="TextBox 86"/>
          <p:cNvSpPr txBox="1">
            <a:spLocks noChangeArrowheads="1"/>
          </p:cNvSpPr>
          <p:nvPr/>
        </p:nvSpPr>
        <p:spPr bwMode="auto">
          <a:xfrm>
            <a:off x="2858857" y="3197905"/>
            <a:ext cx="380095"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165</a:t>
            </a:r>
          </a:p>
        </p:txBody>
      </p:sp>
      <p:grpSp>
        <p:nvGrpSpPr>
          <p:cNvPr id="124938" name="组合 34"/>
          <p:cNvGrpSpPr>
            <a:grpSpLocks/>
          </p:cNvGrpSpPr>
          <p:nvPr/>
        </p:nvGrpSpPr>
        <p:grpSpPr bwMode="auto">
          <a:xfrm>
            <a:off x="6095095" y="5521808"/>
            <a:ext cx="304076" cy="189418"/>
            <a:chOff x="7050090" y="6088063"/>
            <a:chExt cx="409969" cy="208843"/>
          </a:xfrm>
        </p:grpSpPr>
        <p:cxnSp>
          <p:nvCxnSpPr>
            <p:cNvPr id="124961" name="直接箭头连接符 87"/>
            <p:cNvCxnSpPr>
              <a:cxnSpLocks noChangeShapeType="1"/>
            </p:cNvCxnSpPr>
            <p:nvPr/>
          </p:nvCxnSpPr>
          <p:spPr bwMode="auto">
            <a:xfrm flipH="1">
              <a:off x="7050090" y="6088063"/>
              <a:ext cx="40163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24962" name="TextBox 88"/>
            <p:cNvSpPr txBox="1">
              <a:spLocks noChangeArrowheads="1"/>
            </p:cNvSpPr>
            <p:nvPr/>
          </p:nvSpPr>
          <p:spPr bwMode="auto">
            <a:xfrm>
              <a:off x="7082682" y="6110288"/>
              <a:ext cx="377377" cy="18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165</a:t>
              </a:r>
            </a:p>
          </p:txBody>
        </p:sp>
      </p:grpSp>
      <p:cxnSp>
        <p:nvCxnSpPr>
          <p:cNvPr id="124939" name="直接箭头连接符 89"/>
          <p:cNvCxnSpPr>
            <a:cxnSpLocks noChangeShapeType="1"/>
          </p:cNvCxnSpPr>
          <p:nvPr/>
        </p:nvCxnSpPr>
        <p:spPr bwMode="auto">
          <a:xfrm rot="10800000">
            <a:off x="783268" y="3118713"/>
            <a:ext cx="2038938"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24940" name="TextBox 90"/>
          <p:cNvSpPr txBox="1">
            <a:spLocks noChangeArrowheads="1"/>
          </p:cNvSpPr>
          <p:nvPr/>
        </p:nvSpPr>
        <p:spPr bwMode="auto">
          <a:xfrm>
            <a:off x="1714501" y="3197905"/>
            <a:ext cx="377380"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1200</a:t>
            </a:r>
          </a:p>
        </p:txBody>
      </p:sp>
      <p:grpSp>
        <p:nvGrpSpPr>
          <p:cNvPr id="124941" name="组合 32"/>
          <p:cNvGrpSpPr>
            <a:grpSpLocks/>
          </p:cNvGrpSpPr>
          <p:nvPr/>
        </p:nvGrpSpPr>
        <p:grpSpPr bwMode="auto">
          <a:xfrm>
            <a:off x="3181942" y="891267"/>
            <a:ext cx="198659" cy="2133856"/>
            <a:chOff x="3721100" y="969963"/>
            <a:chExt cx="232321" cy="2365375"/>
          </a:xfrm>
        </p:grpSpPr>
        <p:cxnSp>
          <p:nvCxnSpPr>
            <p:cNvPr id="124959" name="直接箭头连接符 73"/>
            <p:cNvCxnSpPr>
              <a:cxnSpLocks noChangeShapeType="1"/>
            </p:cNvCxnSpPr>
            <p:nvPr/>
          </p:nvCxnSpPr>
          <p:spPr bwMode="auto">
            <a:xfrm flipV="1">
              <a:off x="3721100" y="969963"/>
              <a:ext cx="0" cy="2365375"/>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24960" name="TextBox 90"/>
            <p:cNvSpPr txBox="1">
              <a:spLocks noChangeArrowheads="1"/>
            </p:cNvSpPr>
            <p:nvPr/>
          </p:nvSpPr>
          <p:spPr bwMode="auto">
            <a:xfrm rot="5400000">
              <a:off x="3556000" y="2031455"/>
              <a:ext cx="596900" cy="197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1185</a:t>
              </a:r>
            </a:p>
          </p:txBody>
        </p:sp>
      </p:grpSp>
      <p:grpSp>
        <p:nvGrpSpPr>
          <p:cNvPr id="124942" name="组合 33"/>
          <p:cNvGrpSpPr>
            <a:grpSpLocks/>
          </p:cNvGrpSpPr>
          <p:nvPr/>
        </p:nvGrpSpPr>
        <p:grpSpPr bwMode="auto">
          <a:xfrm>
            <a:off x="3883293" y="4862370"/>
            <a:ext cx="224451" cy="466511"/>
            <a:chOff x="4541292" y="5360988"/>
            <a:chExt cx="262483" cy="552450"/>
          </a:xfrm>
        </p:grpSpPr>
        <p:cxnSp>
          <p:nvCxnSpPr>
            <p:cNvPr id="124957" name="直接箭头连接符 77"/>
            <p:cNvCxnSpPr>
              <a:cxnSpLocks noChangeShapeType="1"/>
            </p:cNvCxnSpPr>
            <p:nvPr/>
          </p:nvCxnSpPr>
          <p:spPr bwMode="auto">
            <a:xfrm>
              <a:off x="4803775" y="5360988"/>
              <a:ext cx="0" cy="55245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24958" name="TextBox 90"/>
            <p:cNvSpPr txBox="1">
              <a:spLocks noChangeArrowheads="1"/>
            </p:cNvSpPr>
            <p:nvPr/>
          </p:nvSpPr>
          <p:spPr bwMode="auto">
            <a:xfrm rot="5400000">
              <a:off x="4456972" y="5556434"/>
              <a:ext cx="366581" cy="197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300</a:t>
              </a:r>
            </a:p>
          </p:txBody>
        </p:sp>
      </p:grpSp>
      <p:cxnSp>
        <p:nvCxnSpPr>
          <p:cNvPr id="22" name="直接连接符 21"/>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4944" name="TextBox 100"/>
          <p:cNvSpPr txBox="1">
            <a:spLocks noChangeArrowheads="1"/>
          </p:cNvSpPr>
          <p:nvPr/>
        </p:nvSpPr>
        <p:spPr bwMode="auto">
          <a:xfrm>
            <a:off x="6894653" y="4141005"/>
            <a:ext cx="708606"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124945" name="TextBox 100"/>
          <p:cNvSpPr txBox="1">
            <a:spLocks noChangeArrowheads="1"/>
          </p:cNvSpPr>
          <p:nvPr/>
        </p:nvSpPr>
        <p:spPr bwMode="auto">
          <a:xfrm>
            <a:off x="4881506" y="5950896"/>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pic>
        <p:nvPicPr>
          <p:cNvPr id="124946" name="图片 72" descr="513求救电话.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85983" y="3518990"/>
            <a:ext cx="2584646" cy="2431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47" name="TextBox 100"/>
          <p:cNvSpPr txBox="1">
            <a:spLocks noChangeArrowheads="1"/>
          </p:cNvSpPr>
          <p:nvPr/>
        </p:nvSpPr>
        <p:spPr bwMode="auto">
          <a:xfrm>
            <a:off x="477834" y="3243980"/>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124948" name="TextBox 100"/>
          <p:cNvSpPr txBox="1">
            <a:spLocks noChangeArrowheads="1"/>
          </p:cNvSpPr>
          <p:nvPr/>
        </p:nvSpPr>
        <p:spPr bwMode="auto">
          <a:xfrm>
            <a:off x="529418" y="5950896"/>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后视图</a:t>
            </a:r>
            <a:endParaRPr lang="en-US" altLang="zh-CN" sz="1100">
              <a:latin typeface="微软雅黑" pitchFamily="34" charset="-122"/>
              <a:ea typeface="微软雅黑" pitchFamily="34" charset="-122"/>
            </a:endParaRPr>
          </a:p>
        </p:txBody>
      </p:sp>
      <p:pic>
        <p:nvPicPr>
          <p:cNvPr id="124949" name="图片 20" descr="513求救电话.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341228" y="856711"/>
            <a:ext cx="616297" cy="22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4950" name="TextBox 100"/>
          <p:cNvSpPr txBox="1">
            <a:spLocks noChangeArrowheads="1"/>
          </p:cNvSpPr>
          <p:nvPr/>
        </p:nvSpPr>
        <p:spPr bwMode="auto">
          <a:xfrm>
            <a:off x="4476976" y="3254058"/>
            <a:ext cx="511771"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grpSp>
        <p:nvGrpSpPr>
          <p:cNvPr id="124951" name="组合 31"/>
          <p:cNvGrpSpPr>
            <a:grpSpLocks/>
          </p:cNvGrpSpPr>
          <p:nvPr/>
        </p:nvGrpSpPr>
        <p:grpSpPr bwMode="auto">
          <a:xfrm>
            <a:off x="5053907" y="912864"/>
            <a:ext cx="193229" cy="2120898"/>
            <a:chOff x="5910264" y="765175"/>
            <a:chExt cx="225969" cy="2579688"/>
          </a:xfrm>
        </p:grpSpPr>
        <p:cxnSp>
          <p:nvCxnSpPr>
            <p:cNvPr id="124955" name="直接箭头连接符 73"/>
            <p:cNvCxnSpPr>
              <a:cxnSpLocks noChangeShapeType="1"/>
            </p:cNvCxnSpPr>
            <p:nvPr/>
          </p:nvCxnSpPr>
          <p:spPr bwMode="auto">
            <a:xfrm rot="5400000" flipH="1" flipV="1">
              <a:off x="4621214" y="2054225"/>
              <a:ext cx="2579688"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24956" name="TextBox 90"/>
            <p:cNvSpPr txBox="1">
              <a:spLocks noChangeArrowheads="1"/>
            </p:cNvSpPr>
            <p:nvPr/>
          </p:nvSpPr>
          <p:spPr bwMode="auto">
            <a:xfrm rot="5400000">
              <a:off x="5738813" y="1898105"/>
              <a:ext cx="596900" cy="197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1185</a:t>
              </a:r>
            </a:p>
          </p:txBody>
        </p:sp>
      </p:grpSp>
      <p:cxnSp>
        <p:nvCxnSpPr>
          <p:cNvPr id="124952"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pic>
        <p:nvPicPr>
          <p:cNvPr id="124953" name="Picture 8" descr="C:\Documents and Settings\Administrator\Application Data\Tencent\Users\128969088\QQ\WinTemp\RichOle\}]ZWHZ%EC7YS~P~C$~1SV7Y.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778802" y="737203"/>
            <a:ext cx="2762476" cy="3079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 name="灯片编号占位符 39"/>
          <p:cNvSpPr>
            <a:spLocks noGrp="1"/>
          </p:cNvSpPr>
          <p:nvPr>
            <p:ph type="sldNum" sz="quarter" idx="12"/>
          </p:nvPr>
        </p:nvSpPr>
        <p:spPr/>
        <p:txBody>
          <a:bodyPr/>
          <a:lstStyle/>
          <a:p>
            <a:pPr>
              <a:defRPr/>
            </a:pPr>
            <a:fld id="{F2974E62-A521-4D63-B44C-F9628C0AD17D}" type="slidenum">
              <a:rPr lang="zh-CN" altLang="en-US"/>
              <a:pPr>
                <a:defRPr/>
              </a:pPr>
              <a:t>54</a:t>
            </a:fld>
            <a:endParaRPr lang="zh-CN" altLang="en-US"/>
          </a:p>
        </p:txBody>
      </p:sp>
    </p:spTree>
    <p:extLst>
      <p:ext uri="{BB962C8B-B14F-4D97-AF65-F5344CB8AC3E}">
        <p14:creationId xmlns:p14="http://schemas.microsoft.com/office/powerpoint/2010/main" val="364875770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extBox 45"/>
          <p:cNvSpPr txBox="1">
            <a:spLocks noChangeArrowheads="1"/>
          </p:cNvSpPr>
          <p:nvPr/>
        </p:nvSpPr>
        <p:spPr bwMode="auto">
          <a:xfrm>
            <a:off x="496838"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125955" name="TextBox 47"/>
          <p:cNvSpPr txBox="1">
            <a:spLocks noChangeArrowheads="1"/>
          </p:cNvSpPr>
          <p:nvPr/>
        </p:nvSpPr>
        <p:spPr bwMode="auto">
          <a:xfrm>
            <a:off x="504983" y="196107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125956" name="TextBox 57"/>
          <p:cNvSpPr txBox="1">
            <a:spLocks noChangeArrowheads="1"/>
          </p:cNvSpPr>
          <p:nvPr/>
        </p:nvSpPr>
        <p:spPr bwMode="auto">
          <a:xfrm>
            <a:off x="514486" y="630654"/>
            <a:ext cx="8577930" cy="131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、首先应确保展项的安全性和功能实现性；</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、展项在固定到地面的时候，注意固定的稳固性，防止掉下来砸伤观众情况的发生；</a:t>
            </a: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、确保展项造型的美观性，应当与原设计保持一致；</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、其他在展品制作阶段需注意的问题。</a:t>
            </a:r>
          </a:p>
        </p:txBody>
      </p:sp>
      <p:sp>
        <p:nvSpPr>
          <p:cNvPr id="12595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2595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2596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2596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25965" name="TextBox 33"/>
          <p:cNvSpPr txBox="1">
            <a:spLocks noChangeArrowheads="1"/>
          </p:cNvSpPr>
          <p:nvPr/>
        </p:nvSpPr>
        <p:spPr bwMode="auto">
          <a:xfrm>
            <a:off x="513129" y="2181371"/>
            <a:ext cx="8630872" cy="562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、保证展品的清洁和卫生，定期对展品进行清洁；</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、展品出现故障，应及时维修，待修复后方可使用。</a:t>
            </a:r>
          </a:p>
        </p:txBody>
      </p:sp>
      <p:sp>
        <p:nvSpPr>
          <p:cNvPr id="125966" name="TextBox 34"/>
          <p:cNvSpPr txBox="1">
            <a:spLocks noChangeArrowheads="1"/>
          </p:cNvSpPr>
          <p:nvPr/>
        </p:nvSpPr>
        <p:spPr bwMode="auto">
          <a:xfrm>
            <a:off x="513128" y="2745792"/>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125967" name="TextBox 35"/>
          <p:cNvSpPr txBox="1">
            <a:spLocks noChangeArrowheads="1"/>
          </p:cNvSpPr>
          <p:nvPr/>
        </p:nvSpPr>
        <p:spPr bwMode="auto">
          <a:xfrm>
            <a:off x="529418" y="2977607"/>
            <a:ext cx="8495124" cy="81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、提醒</a:t>
            </a: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岁以下儿童需家长看护才能参与活动。</a:t>
            </a:r>
            <a:endParaRPr lang="en-US" altLang="zh-CN" sz="1100" b="1">
              <a:latin typeface="微软雅黑" pitchFamily="34" charset="-122"/>
              <a:ea typeface="微软雅黑" pitchFamily="34" charset="-122"/>
            </a:endParaRPr>
          </a:p>
        </p:txBody>
      </p:sp>
      <p:sp>
        <p:nvSpPr>
          <p:cNvPr id="125968" name="TextBox 15"/>
          <p:cNvSpPr txBox="1">
            <a:spLocks noChangeArrowheads="1"/>
          </p:cNvSpPr>
          <p:nvPr/>
        </p:nvSpPr>
        <p:spPr bwMode="auto">
          <a:xfrm>
            <a:off x="529418" y="3775284"/>
            <a:ext cx="8614582" cy="1899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ts val="1665"/>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a:t>
            </a:r>
            <a:r>
              <a:rPr lang="en-US" altLang="zh-CN" sz="1100">
                <a:latin typeface="微软雅黑" pitchFamily="34" charset="-122"/>
                <a:ea typeface="微软雅黑" pitchFamily="34" charset="-122"/>
              </a:rPr>
              <a:t> 30KG/</a:t>
            </a:r>
            <a:r>
              <a:rPr lang="zh-CN" altLang="en-US" sz="1100">
                <a:latin typeface="微软雅黑" pitchFamily="34" charset="-122"/>
                <a:ea typeface="微软雅黑" pitchFamily="34" charset="-122"/>
              </a:rPr>
              <a:t>㎡</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ts val="1665"/>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A98E8D41-809D-4B5E-BD51-91CBC5F4B5BF}" type="slidenum">
              <a:rPr lang="zh-CN" altLang="en-US"/>
              <a:pPr>
                <a:defRPr/>
              </a:pPr>
              <a:t>55</a:t>
            </a:fld>
            <a:endParaRPr lang="zh-CN" altLang="en-US"/>
          </a:p>
        </p:txBody>
      </p:sp>
    </p:spTree>
    <p:extLst>
      <p:ext uri="{BB962C8B-B14F-4D97-AF65-F5344CB8AC3E}">
        <p14:creationId xmlns:p14="http://schemas.microsoft.com/office/powerpoint/2010/main" val="197013072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extBox 57"/>
          <p:cNvSpPr txBox="1">
            <a:spLocks noChangeArrowheads="1"/>
          </p:cNvSpPr>
          <p:nvPr/>
        </p:nvSpPr>
        <p:spPr bwMode="auto">
          <a:xfrm>
            <a:off x="479192" y="447794"/>
            <a:ext cx="4240774" cy="532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、主体表面：木板喷漆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、骨架：钢板喷漆、</a:t>
            </a:r>
            <a:r>
              <a:rPr lang="en-US" altLang="zh-CN" sz="1100" dirty="0">
                <a:latin typeface="微软雅黑" pitchFamily="34" charset="-122"/>
                <a:ea typeface="微软雅黑" pitchFamily="34" charset="-122"/>
              </a:rPr>
              <a:t>20X20X1.5mm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、数字：定制彩色硅胶片（含配重）</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、其他</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126979"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2698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2698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26983"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26987"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a:t>
            </a:r>
            <a:r>
              <a:rPr lang="en-US" altLang="zh-CN" sz="1100" dirty="0">
                <a:latin typeface="微软雅黑" pitchFamily="34" charset="-122"/>
                <a:ea typeface="微软雅黑" pitchFamily="34" charset="-122"/>
              </a:rPr>
              <a:t>30KG/</a:t>
            </a:r>
            <a:r>
              <a:rPr lang="zh-CN" altLang="en-US" sz="1100" dirty="0">
                <a:latin typeface="微软雅黑" pitchFamily="34" charset="-122"/>
                <a:ea typeface="微软雅黑" pitchFamily="34" charset="-122"/>
              </a:rPr>
              <a:t>㎡</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126988" name="Picture 8" descr="C:\Documents and Settings\Administrator\Application Data\Tencent\Users\128969088\QQ\WinTemp\RichOle\}]ZWHZ%EC7YS~P~C$~1SV7Y.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087844" y="3434040"/>
            <a:ext cx="2647090" cy="295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0F423195-0A33-4040-85F5-9D183E31E0FC}" type="slidenum">
              <a:rPr lang="zh-CN" altLang="en-US"/>
              <a:pPr>
                <a:defRPr/>
              </a:pPr>
              <a:t>56</a:t>
            </a:fld>
            <a:endParaRPr lang="zh-CN" altLang="en-US"/>
          </a:p>
        </p:txBody>
      </p:sp>
    </p:spTree>
    <p:extLst>
      <p:ext uri="{BB962C8B-B14F-4D97-AF65-F5344CB8AC3E}">
        <p14:creationId xmlns:p14="http://schemas.microsoft.com/office/powerpoint/2010/main" val="112449800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图片 23" descr="1.jpg"/>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297289"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8003"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zh-CN" altLang="en-US" sz="1200" dirty="0">
                <a:solidFill>
                  <a:srgbClr val="009EE0"/>
                </a:solidFill>
                <a:latin typeface="Times New Roman" pitchFamily="18" charset="0"/>
                <a:cs typeface="Times New Roman" pitchFamily="18" charset="0"/>
                <a:sym typeface="微软雅黑" pitchFamily="34" charset="-122"/>
              </a:rPr>
              <a:t>：</a:t>
            </a:r>
            <a:r>
              <a:rPr lang="en-US" altLang="zh-CN" sz="1200" dirty="0">
                <a:solidFill>
                  <a:srgbClr val="009EE0"/>
                </a:solidFill>
                <a:latin typeface="Times New Roman" pitchFamily="18" charset="0"/>
                <a:cs typeface="Times New Roman" pitchFamily="18" charset="0"/>
                <a:sym typeface="微软雅黑" pitchFamily="34" charset="-122"/>
              </a:rPr>
              <a:t> XC01-1-15   </a:t>
            </a:r>
            <a:r>
              <a:rPr lang="zh-CN" altLang="en-US" sz="1200" b="1" dirty="0">
                <a:latin typeface="微软雅黑" pitchFamily="34" charset="-122"/>
                <a:ea typeface="微软雅黑" pitchFamily="34" charset="-122"/>
              </a:rPr>
              <a:t>你敢坐吗？</a:t>
            </a:r>
          </a:p>
        </p:txBody>
      </p:sp>
      <p:sp>
        <p:nvSpPr>
          <p:cNvPr id="128004" name="TextBox 17"/>
          <p:cNvSpPr txBox="1">
            <a:spLocks noChangeArrowheads="1"/>
          </p:cNvSpPr>
          <p:nvPr/>
        </p:nvSpPr>
        <p:spPr bwMode="auto">
          <a:xfrm>
            <a:off x="4789198" y="499629"/>
            <a:ext cx="4022220" cy="160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展示内容：</a:t>
            </a:r>
            <a:r>
              <a:rPr lang="zh-CN" altLang="en-US" sz="1100" dirty="0">
                <a:latin typeface="微软雅黑" pitchFamily="34" charset="-122"/>
                <a:ea typeface="微软雅黑" pitchFamily="34" charset="-122"/>
                <a:sym typeface="微软雅黑" pitchFamily="34" charset="-122"/>
              </a:rPr>
              <a:t>刺猬身上都是刺，用手指头碰一碰会很痛，你敢用小屁股坐一坐吗？为什么屁股不会破而且坐着也不痛呢</a:t>
            </a:r>
            <a:r>
              <a:rPr lang="en-US" altLang="zh-CN" sz="1100" dirty="0">
                <a:latin typeface="微软雅黑" pitchFamily="34" charset="-122"/>
                <a:ea typeface="微软雅黑" pitchFamily="34" charset="-122"/>
                <a:sym typeface="微软雅黑" pitchFamily="34" charset="-122"/>
              </a:rPr>
              <a:t>?</a:t>
            </a:r>
            <a:r>
              <a:rPr lang="zh-CN" altLang="en-US" sz="1100" dirty="0">
                <a:latin typeface="微软雅黑" pitchFamily="34" charset="-122"/>
                <a:ea typeface="微软雅黑" pitchFamily="34" charset="-122"/>
                <a:sym typeface="微软雅黑" pitchFamily="34" charset="-122"/>
              </a:rPr>
              <a:t>我们知道，每单位面积所承受的压力叫压强。钉子多，受力面积就大，每颗钉子上分配到的压强就小，表面看上去是分解了力量，实际上力量没变，变的是每颗钉子上受到的压强，钉子越密压强越小，越不易伤到身体。</a:t>
            </a:r>
            <a:endParaRPr lang="en-US" altLang="zh-CN" sz="1100" dirty="0">
              <a:latin typeface="微软雅黑" pitchFamily="34" charset="-122"/>
              <a:ea typeface="微软雅黑" pitchFamily="34" charset="-122"/>
              <a:sym typeface="微软雅黑" pitchFamily="34" charset="-122"/>
            </a:endParaRPr>
          </a:p>
        </p:txBody>
      </p:sp>
      <p:sp>
        <p:nvSpPr>
          <p:cNvPr id="128005" name="TextBox 19"/>
          <p:cNvSpPr txBox="1">
            <a:spLocks noChangeArrowheads="1"/>
          </p:cNvSpPr>
          <p:nvPr/>
        </p:nvSpPr>
        <p:spPr bwMode="auto">
          <a:xfrm>
            <a:off x="4789197" y="3112001"/>
            <a:ext cx="4149823" cy="8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展示方式：</a:t>
            </a:r>
            <a:r>
              <a:rPr lang="zh-CN" altLang="en-US" sz="1100" dirty="0">
                <a:latin typeface="微软雅黑" pitchFamily="34" charset="-122"/>
                <a:ea typeface="微软雅黑" pitchFamily="34" charset="-122"/>
                <a:sym typeface="微软雅黑" pitchFamily="34" charset="-122"/>
              </a:rPr>
              <a:t>设置小刺猬造型的座椅一大一小两个。刺猬背部排列着圆头的钉子，钉子间隔密集度大，使每个钉子所受压强很小，使儿童坐着不会感觉到痛。</a:t>
            </a:r>
          </a:p>
        </p:txBody>
      </p:sp>
      <p:sp>
        <p:nvSpPr>
          <p:cNvPr id="128006"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128008"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28009"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28010"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128011"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128012" name="TextBox 64"/>
          <p:cNvSpPr txBox="1">
            <a:spLocks noChangeArrowheads="1"/>
          </p:cNvSpPr>
          <p:nvPr/>
        </p:nvSpPr>
        <p:spPr bwMode="auto">
          <a:xfrm>
            <a:off x="4789198" y="2076973"/>
            <a:ext cx="4022220" cy="1349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科学原理：</a:t>
            </a:r>
            <a:r>
              <a:rPr lang="zh-CN" altLang="en-US" sz="1100" dirty="0">
                <a:latin typeface="微软雅黑" pitchFamily="34" charset="-122"/>
                <a:ea typeface="微软雅黑" pitchFamily="34" charset="-122"/>
                <a:sym typeface="微软雅黑" pitchFamily="34" charset="-122"/>
              </a:rPr>
              <a:t>根据压强（</a:t>
            </a:r>
            <a:r>
              <a:rPr lang="en-US" altLang="zh-CN" sz="1100" dirty="0">
                <a:latin typeface="微软雅黑" pitchFamily="34" charset="-122"/>
                <a:ea typeface="微软雅黑" pitchFamily="34" charset="-122"/>
                <a:sym typeface="微软雅黑" pitchFamily="34" charset="-122"/>
              </a:rPr>
              <a:t>P</a:t>
            </a:r>
            <a:r>
              <a:rPr lang="zh-CN" altLang="en-US" sz="1100" dirty="0">
                <a:latin typeface="微软雅黑" pitchFamily="34" charset="-122"/>
                <a:ea typeface="微软雅黑" pitchFamily="34" charset="-122"/>
                <a:sym typeface="微软雅黑" pitchFamily="34" charset="-122"/>
              </a:rPr>
              <a:t>）</a:t>
            </a:r>
            <a:r>
              <a:rPr lang="en-US" altLang="zh-CN" sz="1100" dirty="0">
                <a:latin typeface="微软雅黑" pitchFamily="34" charset="-122"/>
                <a:ea typeface="微软雅黑" pitchFamily="34" charset="-122"/>
                <a:sym typeface="微软雅黑" pitchFamily="34" charset="-122"/>
              </a:rPr>
              <a:t>=</a:t>
            </a:r>
            <a:r>
              <a:rPr lang="zh-CN" altLang="en-US" sz="1100" dirty="0">
                <a:latin typeface="微软雅黑" pitchFamily="34" charset="-122"/>
                <a:ea typeface="微软雅黑" pitchFamily="34" charset="-122"/>
                <a:sym typeface="微软雅黑" pitchFamily="34" charset="-122"/>
              </a:rPr>
              <a:t>作用力（</a:t>
            </a:r>
            <a:r>
              <a:rPr lang="en-US" altLang="zh-CN" sz="1100" dirty="0">
                <a:latin typeface="微软雅黑" pitchFamily="34" charset="-122"/>
                <a:ea typeface="微软雅黑" pitchFamily="34" charset="-122"/>
                <a:sym typeface="微软雅黑" pitchFamily="34" charset="-122"/>
              </a:rPr>
              <a:t>F</a:t>
            </a:r>
            <a:r>
              <a:rPr lang="zh-CN" altLang="en-US" sz="1100" dirty="0">
                <a:latin typeface="微软雅黑" pitchFamily="34" charset="-122"/>
                <a:ea typeface="微软雅黑" pitchFamily="34" charset="-122"/>
                <a:sym typeface="微软雅黑" pitchFamily="34" charset="-122"/>
              </a:rPr>
              <a:t>）</a:t>
            </a:r>
            <a:r>
              <a:rPr lang="en-US" altLang="zh-CN" sz="1100" dirty="0">
                <a:latin typeface="微软雅黑" pitchFamily="34" charset="-122"/>
                <a:ea typeface="微软雅黑" pitchFamily="34" charset="-122"/>
                <a:sym typeface="微软雅黑" pitchFamily="34" charset="-122"/>
              </a:rPr>
              <a:t>/</a:t>
            </a:r>
            <a:r>
              <a:rPr lang="zh-CN" altLang="en-US" sz="1100" dirty="0">
                <a:latin typeface="微软雅黑" pitchFamily="34" charset="-122"/>
                <a:ea typeface="微软雅黑" pitchFamily="34" charset="-122"/>
                <a:sym typeface="微软雅黑" pitchFamily="34" charset="-122"/>
              </a:rPr>
              <a:t>面积（</a:t>
            </a:r>
            <a:r>
              <a:rPr lang="en-US" altLang="zh-CN" sz="1100" dirty="0">
                <a:latin typeface="微软雅黑" pitchFamily="34" charset="-122"/>
                <a:ea typeface="微软雅黑" pitchFamily="34" charset="-122"/>
                <a:sym typeface="微软雅黑" pitchFamily="34" charset="-122"/>
              </a:rPr>
              <a:t>S</a:t>
            </a:r>
            <a:r>
              <a:rPr lang="zh-CN" altLang="en-US" sz="1100" dirty="0">
                <a:latin typeface="微软雅黑" pitchFamily="34" charset="-122"/>
                <a:ea typeface="微软雅黑" pitchFamily="34" charset="-122"/>
                <a:sym typeface="微软雅黑" pitchFamily="34" charset="-122"/>
              </a:rPr>
              <a:t>），所以钉子越多，受力面积就越大，每颗钉子上分配到的压强就小了。表面看上去是分解了力量，实际上力量没变，变的是每颗钉子上受到的压强。</a:t>
            </a:r>
            <a:endParaRPr lang="en-US" altLang="zh-CN" sz="1100" dirty="0">
              <a:latin typeface="微软雅黑" pitchFamily="34" charset="-122"/>
              <a:ea typeface="微软雅黑" pitchFamily="34" charset="-122"/>
              <a:sym typeface="微软雅黑" pitchFamily="34" charset="-122"/>
            </a:endParaRPr>
          </a:p>
          <a:p>
            <a:pPr algn="just">
              <a:lnSpc>
                <a:spcPct val="150000"/>
              </a:lnSpc>
              <a:buFont typeface="Arial" pitchFamily="34" charset="0"/>
              <a:buNone/>
            </a:pPr>
            <a:endParaRPr lang="en-US" altLang="zh-CN" sz="1100" dirty="0">
              <a:solidFill>
                <a:srgbClr val="000000"/>
              </a:solidFill>
              <a:latin typeface="微软雅黑" pitchFamily="34" charset="-122"/>
              <a:ea typeface="微软雅黑" pitchFamily="34" charset="-122"/>
              <a:sym typeface="微软雅黑" pitchFamily="34" charset="-122"/>
            </a:endParaRPr>
          </a:p>
        </p:txBody>
      </p:sp>
      <p:sp>
        <p:nvSpPr>
          <p:cNvPr id="128013" name="TextBox 14"/>
          <p:cNvSpPr txBox="1">
            <a:spLocks noChangeArrowheads="1"/>
          </p:cNvSpPr>
          <p:nvPr/>
        </p:nvSpPr>
        <p:spPr bwMode="auto">
          <a:xfrm>
            <a:off x="4736256" y="5567896"/>
            <a:ext cx="3177865" cy="101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r>
              <a:rPr lang="zh-CN" altLang="en-US" sz="1100">
                <a:latin typeface="微软雅黑" pitchFamily="34" charset="-122"/>
                <a:ea typeface="微软雅黑" pitchFamily="34" charset="-122"/>
              </a:rPr>
              <a:t>    </a:t>
            </a:r>
          </a:p>
        </p:txBody>
      </p:sp>
      <p:sp>
        <p:nvSpPr>
          <p:cNvPr id="128014" name="TextBox 14"/>
          <p:cNvSpPr txBox="1">
            <a:spLocks noChangeArrowheads="1"/>
          </p:cNvSpPr>
          <p:nvPr/>
        </p:nvSpPr>
        <p:spPr bwMode="auto">
          <a:xfrm>
            <a:off x="4766121" y="3937035"/>
            <a:ext cx="4176972" cy="634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操作说明：</a:t>
            </a:r>
            <a:r>
              <a:rPr lang="zh-CN" altLang="en-US" sz="1100" dirty="0">
                <a:latin typeface="微软雅黑" pitchFamily="34" charset="-122"/>
                <a:ea typeface="微软雅黑" pitchFamily="34" charset="-122"/>
                <a:sym typeface="微软雅黑" pitchFamily="34" charset="-122"/>
              </a:rPr>
              <a:t>刺猬椅子上布满了小钉子，儿童坐上去，却没有想象的疼痛感，这是为什么呢？</a:t>
            </a:r>
            <a:endParaRPr lang="en-US" altLang="zh-CN" sz="1100" dirty="0">
              <a:latin typeface="微软雅黑" pitchFamily="34" charset="-122"/>
              <a:ea typeface="微软雅黑" pitchFamily="34" charset="-122"/>
              <a:sym typeface="微软雅黑" pitchFamily="34" charset="-122"/>
            </a:endParaRPr>
          </a:p>
        </p:txBody>
      </p:sp>
      <p:sp>
        <p:nvSpPr>
          <p:cNvPr id="128015"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28019" name="TextBox 14"/>
          <p:cNvSpPr txBox="1">
            <a:spLocks noChangeArrowheads="1"/>
          </p:cNvSpPr>
          <p:nvPr/>
        </p:nvSpPr>
        <p:spPr bwMode="auto">
          <a:xfrm>
            <a:off x="4736256"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128020" name="Picture 2" descr="H:\IMG_3200.JPG"/>
          <p:cNvPicPr>
            <a:picLocks noChangeAspect="1" noChangeArrowheads="1"/>
          </p:cNvPicPr>
          <p:nvPr/>
        </p:nvPicPr>
        <p:blipFill>
          <a:blip r:embed="rId3" cstate="email">
            <a:lum contrast="40000"/>
            <a:extLst>
              <a:ext uri="{28A0092B-C50C-407E-A947-70E740481C1C}">
                <a14:useLocalDpi xmlns:a14="http://schemas.microsoft.com/office/drawing/2010/main"/>
              </a:ext>
            </a:extLst>
          </a:blip>
          <a:srcRect/>
          <a:stretch>
            <a:fillRect/>
          </a:stretch>
        </p:blipFill>
        <p:spPr bwMode="auto">
          <a:xfrm>
            <a:off x="2321295" y="3942306"/>
            <a:ext cx="2356589" cy="267092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28021"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5" name="椭圆 24"/>
          <p:cNvSpPr/>
          <p:nvPr/>
        </p:nvSpPr>
        <p:spPr>
          <a:xfrm>
            <a:off x="452587" y="6166177"/>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128026" name="Picture 8" descr="C:\Documents and Settings\Administrator\Application Data\Tencent\Users\128969088\QQ\WinTemp\RichOle\}]ZWHZ%EC7YS~P~C$~1SV7Y.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02722" y="1647187"/>
            <a:ext cx="3752081" cy="1929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灯片编号占位符 31"/>
          <p:cNvSpPr>
            <a:spLocks noGrp="1"/>
          </p:cNvSpPr>
          <p:nvPr>
            <p:ph type="sldNum" sz="quarter" idx="12"/>
          </p:nvPr>
        </p:nvSpPr>
        <p:spPr/>
        <p:txBody>
          <a:bodyPr/>
          <a:lstStyle/>
          <a:p>
            <a:pPr>
              <a:defRPr/>
            </a:pPr>
            <a:fld id="{10F9356B-6D90-4427-BD52-819F2B1252AD}" type="slidenum">
              <a:rPr lang="zh-CN" altLang="en-US"/>
              <a:pPr>
                <a:defRPr/>
              </a:pPr>
              <a:t>57</a:t>
            </a:fld>
            <a:endParaRPr lang="zh-CN" altLang="en-US"/>
          </a:p>
        </p:txBody>
      </p:sp>
    </p:spTree>
    <p:extLst>
      <p:ext uri="{BB962C8B-B14F-4D97-AF65-F5344CB8AC3E}">
        <p14:creationId xmlns:p14="http://schemas.microsoft.com/office/powerpoint/2010/main" val="228142704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6" name="Picture 8" descr="C:\Documents and Settings\Administrator\Application Data\Tencent\Users\128969088\QQ\WinTemp\RichOle\}]ZWHZ%EC7YS~P~C$~1SV7Y.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26253" y="3691773"/>
            <a:ext cx="3752081" cy="947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129028"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sp>
        <p:nvSpPr>
          <p:cNvPr id="129029"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cxnSp>
        <p:nvCxnSpPr>
          <p:cNvPr id="129030" name="直接连接符 69"/>
          <p:cNvCxnSpPr>
            <a:cxnSpLocks noChangeShapeType="1"/>
          </p:cNvCxnSpPr>
          <p:nvPr/>
        </p:nvCxnSpPr>
        <p:spPr bwMode="auto">
          <a:xfrm rot="5400000" flipH="1" flipV="1">
            <a:off x="6182579" y="5858066"/>
            <a:ext cx="999255" cy="135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129031" name="组合 43"/>
          <p:cNvGrpSpPr>
            <a:grpSpLocks/>
          </p:cNvGrpSpPr>
          <p:nvPr/>
        </p:nvGrpSpPr>
        <p:grpSpPr bwMode="auto">
          <a:xfrm>
            <a:off x="794127" y="3400914"/>
            <a:ext cx="1307255" cy="169261"/>
            <a:chOff x="2681288" y="4566181"/>
            <a:chExt cx="1682750" cy="186619"/>
          </a:xfrm>
        </p:grpSpPr>
        <p:cxnSp>
          <p:nvCxnSpPr>
            <p:cNvPr id="129081" name="直接箭头连接符 87"/>
            <p:cNvCxnSpPr>
              <a:cxnSpLocks noChangeShapeType="1"/>
            </p:cNvCxnSpPr>
            <p:nvPr/>
          </p:nvCxnSpPr>
          <p:spPr bwMode="auto">
            <a:xfrm rot="10800000" flipV="1">
              <a:off x="2681288" y="4748213"/>
              <a:ext cx="168275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29082" name="TextBox 90"/>
            <p:cNvSpPr txBox="1">
              <a:spLocks noChangeArrowheads="1"/>
            </p:cNvSpPr>
            <p:nvPr/>
          </p:nvSpPr>
          <p:spPr bwMode="auto">
            <a:xfrm>
              <a:off x="3367813" y="4566181"/>
              <a:ext cx="419099" cy="18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640</a:t>
              </a:r>
            </a:p>
          </p:txBody>
        </p:sp>
      </p:grpSp>
      <p:grpSp>
        <p:nvGrpSpPr>
          <p:cNvPr id="129032" name="组合 44"/>
          <p:cNvGrpSpPr>
            <a:grpSpLocks/>
          </p:cNvGrpSpPr>
          <p:nvPr/>
        </p:nvGrpSpPr>
        <p:grpSpPr bwMode="auto">
          <a:xfrm>
            <a:off x="2210878" y="3927907"/>
            <a:ext cx="169261" cy="663771"/>
            <a:chOff x="5237145" y="5755218"/>
            <a:chExt cx="197941" cy="892175"/>
          </a:xfrm>
        </p:grpSpPr>
        <p:cxnSp>
          <p:nvCxnSpPr>
            <p:cNvPr id="129079" name="直接箭头连接符 75"/>
            <p:cNvCxnSpPr>
              <a:cxnSpLocks noChangeShapeType="1"/>
            </p:cNvCxnSpPr>
            <p:nvPr/>
          </p:nvCxnSpPr>
          <p:spPr bwMode="auto">
            <a:xfrm rot="5400000">
              <a:off x="4806950" y="6201306"/>
              <a:ext cx="8921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29080" name="TextBox 88"/>
            <p:cNvSpPr txBox="1">
              <a:spLocks noChangeArrowheads="1"/>
            </p:cNvSpPr>
            <p:nvPr/>
          </p:nvSpPr>
          <p:spPr bwMode="auto">
            <a:xfrm rot="5400000">
              <a:off x="5133710" y="6120224"/>
              <a:ext cx="404812" cy="19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300</a:t>
              </a:r>
            </a:p>
          </p:txBody>
        </p:sp>
      </p:grpSp>
      <p:sp>
        <p:nvSpPr>
          <p:cNvPr id="129033" name="TextBox 100"/>
          <p:cNvSpPr txBox="1">
            <a:spLocks noChangeArrowheads="1"/>
          </p:cNvSpPr>
          <p:nvPr/>
        </p:nvSpPr>
        <p:spPr bwMode="auto">
          <a:xfrm>
            <a:off x="6502340" y="3015044"/>
            <a:ext cx="708606"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129034" name="TextBox 100"/>
          <p:cNvSpPr txBox="1">
            <a:spLocks noChangeArrowheads="1"/>
          </p:cNvSpPr>
          <p:nvPr/>
        </p:nvSpPr>
        <p:spPr bwMode="auto">
          <a:xfrm>
            <a:off x="6722252" y="4928603"/>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129035" name="TextBox 100"/>
          <p:cNvSpPr txBox="1">
            <a:spLocks noChangeArrowheads="1"/>
          </p:cNvSpPr>
          <p:nvPr/>
        </p:nvSpPr>
        <p:spPr bwMode="auto">
          <a:xfrm>
            <a:off x="2057943" y="2924334"/>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129036" name="TextBox 100"/>
          <p:cNvSpPr txBox="1">
            <a:spLocks noChangeArrowheads="1"/>
          </p:cNvSpPr>
          <p:nvPr/>
        </p:nvSpPr>
        <p:spPr bwMode="auto">
          <a:xfrm>
            <a:off x="2059301" y="4928603"/>
            <a:ext cx="510413"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cxnSp>
        <p:nvCxnSpPr>
          <p:cNvPr id="129037"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pic>
        <p:nvPicPr>
          <p:cNvPr id="129038" name="Picture 8" descr="C:\Documents and Settings\Administrator\Application Data\Tencent\Users\128969088\QQ\WinTemp\RichOle\}]ZWHZ%EC7YS~P~C$~1SV7Y.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53453" y="894147"/>
            <a:ext cx="3752081" cy="1929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39" name="Picture 8" descr="C:\Documents and Settings\Administrator\Application Data\Tencent\Users\128969088\QQ\WinTemp\RichOle\}]ZWHZ%EC7YS~P~C$~1SV7Y.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77891" y="3694652"/>
            <a:ext cx="3077413" cy="970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40" name="Picture 8" descr="C:\Documents and Settings\Administrator\Application Data\Tencent\Users\128969088\QQ\WinTemp\RichOle\}]ZWHZ%EC7YS~P~C$~1SV7Y.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649805" y="1117323"/>
            <a:ext cx="1850249" cy="1504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41" name="Picture 8" descr="C:\Documents and Settings\Administrator\Application Data\Tencent\Users\128969088\QQ\WinTemp\RichOle\}]ZWHZ%EC7YS~P~C$~1SV7Y.jp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33041" y="1294424"/>
            <a:ext cx="1414496" cy="1150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9042" name="组合 48"/>
          <p:cNvGrpSpPr>
            <a:grpSpLocks/>
          </p:cNvGrpSpPr>
          <p:nvPr/>
        </p:nvGrpSpPr>
        <p:grpSpPr bwMode="auto">
          <a:xfrm>
            <a:off x="2720395" y="3400914"/>
            <a:ext cx="1714500" cy="169261"/>
            <a:chOff x="2681288" y="4566181"/>
            <a:chExt cx="1682750" cy="186619"/>
          </a:xfrm>
        </p:grpSpPr>
        <p:cxnSp>
          <p:nvCxnSpPr>
            <p:cNvPr id="129077" name="直接箭头连接符 87"/>
            <p:cNvCxnSpPr>
              <a:cxnSpLocks noChangeShapeType="1"/>
            </p:cNvCxnSpPr>
            <p:nvPr/>
          </p:nvCxnSpPr>
          <p:spPr bwMode="auto">
            <a:xfrm rot="10800000" flipV="1">
              <a:off x="2681288" y="4748213"/>
              <a:ext cx="168275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29078" name="TextBox 90"/>
            <p:cNvSpPr txBox="1">
              <a:spLocks noChangeArrowheads="1"/>
            </p:cNvSpPr>
            <p:nvPr/>
          </p:nvSpPr>
          <p:spPr bwMode="auto">
            <a:xfrm>
              <a:off x="3367813" y="4566181"/>
              <a:ext cx="332718" cy="18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840</a:t>
              </a:r>
            </a:p>
          </p:txBody>
        </p:sp>
      </p:grpSp>
      <p:grpSp>
        <p:nvGrpSpPr>
          <p:cNvPr id="129043" name="组合 51"/>
          <p:cNvGrpSpPr>
            <a:grpSpLocks/>
          </p:cNvGrpSpPr>
          <p:nvPr/>
        </p:nvGrpSpPr>
        <p:grpSpPr bwMode="auto">
          <a:xfrm>
            <a:off x="4568824" y="3770965"/>
            <a:ext cx="169261" cy="820714"/>
            <a:chOff x="5237145" y="5755218"/>
            <a:chExt cx="197941" cy="892175"/>
          </a:xfrm>
        </p:grpSpPr>
        <p:cxnSp>
          <p:nvCxnSpPr>
            <p:cNvPr id="129075" name="直接箭头连接符 75"/>
            <p:cNvCxnSpPr>
              <a:cxnSpLocks noChangeShapeType="1"/>
            </p:cNvCxnSpPr>
            <p:nvPr/>
          </p:nvCxnSpPr>
          <p:spPr bwMode="auto">
            <a:xfrm rot="5400000">
              <a:off x="4806950" y="6201306"/>
              <a:ext cx="8921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29076" name="TextBox 88"/>
            <p:cNvSpPr txBox="1">
              <a:spLocks noChangeArrowheads="1"/>
            </p:cNvSpPr>
            <p:nvPr/>
          </p:nvSpPr>
          <p:spPr bwMode="auto">
            <a:xfrm rot="5400000">
              <a:off x="5133710" y="6120224"/>
              <a:ext cx="404812" cy="19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360</a:t>
              </a:r>
            </a:p>
          </p:txBody>
        </p:sp>
      </p:grpSp>
      <p:grpSp>
        <p:nvGrpSpPr>
          <p:cNvPr id="129044" name="组合 54"/>
          <p:cNvGrpSpPr>
            <a:grpSpLocks/>
          </p:cNvGrpSpPr>
          <p:nvPr/>
        </p:nvGrpSpPr>
        <p:grpSpPr bwMode="auto">
          <a:xfrm>
            <a:off x="6743510" y="4051735"/>
            <a:ext cx="169261" cy="539944"/>
            <a:chOff x="5237145" y="5755218"/>
            <a:chExt cx="197941" cy="892175"/>
          </a:xfrm>
        </p:grpSpPr>
        <p:cxnSp>
          <p:nvCxnSpPr>
            <p:cNvPr id="129073" name="直接箭头连接符 75"/>
            <p:cNvCxnSpPr>
              <a:cxnSpLocks noChangeShapeType="1"/>
            </p:cNvCxnSpPr>
            <p:nvPr/>
          </p:nvCxnSpPr>
          <p:spPr bwMode="auto">
            <a:xfrm rot="5400000">
              <a:off x="4806950" y="6201306"/>
              <a:ext cx="8921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29074" name="TextBox 88"/>
            <p:cNvSpPr txBox="1">
              <a:spLocks noChangeArrowheads="1"/>
            </p:cNvSpPr>
            <p:nvPr/>
          </p:nvSpPr>
          <p:spPr bwMode="auto">
            <a:xfrm rot="5400000">
              <a:off x="5099282" y="6123864"/>
              <a:ext cx="473667" cy="19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240</a:t>
              </a:r>
            </a:p>
          </p:txBody>
        </p:sp>
      </p:grpSp>
      <p:grpSp>
        <p:nvGrpSpPr>
          <p:cNvPr id="129045" name="组合 57"/>
          <p:cNvGrpSpPr>
            <a:grpSpLocks/>
          </p:cNvGrpSpPr>
          <p:nvPr/>
        </p:nvGrpSpPr>
        <p:grpSpPr bwMode="auto">
          <a:xfrm>
            <a:off x="8405179" y="4169802"/>
            <a:ext cx="169261" cy="421876"/>
            <a:chOff x="5249433" y="5755218"/>
            <a:chExt cx="198761" cy="892175"/>
          </a:xfrm>
        </p:grpSpPr>
        <p:cxnSp>
          <p:nvCxnSpPr>
            <p:cNvPr id="129071" name="直接箭头连接符 75"/>
            <p:cNvCxnSpPr>
              <a:cxnSpLocks noChangeShapeType="1"/>
            </p:cNvCxnSpPr>
            <p:nvPr/>
          </p:nvCxnSpPr>
          <p:spPr bwMode="auto">
            <a:xfrm rot="5400000">
              <a:off x="4806950" y="6201306"/>
              <a:ext cx="8921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29072" name="TextBox 88"/>
            <p:cNvSpPr txBox="1">
              <a:spLocks noChangeArrowheads="1"/>
            </p:cNvSpPr>
            <p:nvPr/>
          </p:nvSpPr>
          <p:spPr bwMode="auto">
            <a:xfrm rot="5400000">
              <a:off x="5050409" y="6136942"/>
              <a:ext cx="596810" cy="198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180</a:t>
              </a:r>
            </a:p>
          </p:txBody>
        </p:sp>
      </p:grpSp>
      <p:grpSp>
        <p:nvGrpSpPr>
          <p:cNvPr id="129046" name="组合 60"/>
          <p:cNvGrpSpPr>
            <a:grpSpLocks/>
          </p:cNvGrpSpPr>
          <p:nvPr/>
        </p:nvGrpSpPr>
        <p:grpSpPr bwMode="auto">
          <a:xfrm>
            <a:off x="6743498" y="3769527"/>
            <a:ext cx="169261" cy="377241"/>
            <a:chOff x="5236875" y="5755218"/>
            <a:chExt cx="198479" cy="1174611"/>
          </a:xfrm>
        </p:grpSpPr>
        <p:cxnSp>
          <p:nvCxnSpPr>
            <p:cNvPr id="129069" name="直接箭头连接符 75"/>
            <p:cNvCxnSpPr>
              <a:cxnSpLocks noChangeShapeType="1"/>
            </p:cNvCxnSpPr>
            <p:nvPr/>
          </p:nvCxnSpPr>
          <p:spPr bwMode="auto">
            <a:xfrm rot="5400000">
              <a:off x="4806950" y="6201306"/>
              <a:ext cx="8921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29070" name="TextBox 88"/>
            <p:cNvSpPr txBox="1">
              <a:spLocks noChangeArrowheads="1"/>
            </p:cNvSpPr>
            <p:nvPr/>
          </p:nvSpPr>
          <p:spPr bwMode="auto">
            <a:xfrm rot="5400000">
              <a:off x="4789157" y="6283632"/>
              <a:ext cx="1093915" cy="198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120</a:t>
              </a:r>
            </a:p>
          </p:txBody>
        </p:sp>
      </p:grpSp>
      <p:grpSp>
        <p:nvGrpSpPr>
          <p:cNvPr id="129047" name="组合 63"/>
          <p:cNvGrpSpPr>
            <a:grpSpLocks/>
          </p:cNvGrpSpPr>
          <p:nvPr/>
        </p:nvGrpSpPr>
        <p:grpSpPr bwMode="auto">
          <a:xfrm>
            <a:off x="8343622" y="3929351"/>
            <a:ext cx="292372" cy="277891"/>
            <a:chOff x="5177148" y="5755218"/>
            <a:chExt cx="343325" cy="1012500"/>
          </a:xfrm>
        </p:grpSpPr>
        <p:cxnSp>
          <p:nvCxnSpPr>
            <p:cNvPr id="129067" name="直接箭头连接符 75"/>
            <p:cNvCxnSpPr>
              <a:cxnSpLocks noChangeShapeType="1"/>
            </p:cNvCxnSpPr>
            <p:nvPr/>
          </p:nvCxnSpPr>
          <p:spPr bwMode="auto">
            <a:xfrm rot="5400000">
              <a:off x="4806950" y="6201306"/>
              <a:ext cx="8921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29068" name="TextBox 88"/>
            <p:cNvSpPr txBox="1">
              <a:spLocks noChangeArrowheads="1"/>
            </p:cNvSpPr>
            <p:nvPr/>
          </p:nvSpPr>
          <p:spPr bwMode="auto">
            <a:xfrm rot="5400000">
              <a:off x="4858242" y="6105486"/>
              <a:ext cx="981138" cy="3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120</a:t>
              </a:r>
            </a:p>
          </p:txBody>
        </p:sp>
      </p:grpSp>
      <p:grpSp>
        <p:nvGrpSpPr>
          <p:cNvPr id="129048" name="组合 66"/>
          <p:cNvGrpSpPr>
            <a:grpSpLocks/>
          </p:cNvGrpSpPr>
          <p:nvPr/>
        </p:nvGrpSpPr>
        <p:grpSpPr bwMode="auto">
          <a:xfrm>
            <a:off x="3059765" y="4686708"/>
            <a:ext cx="862002" cy="194157"/>
            <a:chOff x="2681288" y="4748213"/>
            <a:chExt cx="1682750" cy="214606"/>
          </a:xfrm>
        </p:grpSpPr>
        <p:cxnSp>
          <p:nvCxnSpPr>
            <p:cNvPr id="129065" name="直接箭头连接符 87"/>
            <p:cNvCxnSpPr>
              <a:cxnSpLocks noChangeShapeType="1"/>
            </p:cNvCxnSpPr>
            <p:nvPr/>
          </p:nvCxnSpPr>
          <p:spPr bwMode="auto">
            <a:xfrm rot="10800000" flipV="1">
              <a:off x="2681288" y="4748213"/>
              <a:ext cx="168275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29066" name="TextBox 90"/>
            <p:cNvSpPr txBox="1">
              <a:spLocks noChangeArrowheads="1"/>
            </p:cNvSpPr>
            <p:nvPr/>
          </p:nvSpPr>
          <p:spPr bwMode="auto">
            <a:xfrm>
              <a:off x="3301390" y="4775731"/>
              <a:ext cx="561797" cy="18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410</a:t>
              </a:r>
            </a:p>
          </p:txBody>
        </p:sp>
      </p:grpSp>
      <p:grpSp>
        <p:nvGrpSpPr>
          <p:cNvPr id="129049" name="组合 70"/>
          <p:cNvGrpSpPr>
            <a:grpSpLocks/>
          </p:cNvGrpSpPr>
          <p:nvPr/>
        </p:nvGrpSpPr>
        <p:grpSpPr bwMode="auto">
          <a:xfrm>
            <a:off x="1069696" y="4686699"/>
            <a:ext cx="651591" cy="194098"/>
            <a:chOff x="2681288" y="4748213"/>
            <a:chExt cx="1682750" cy="215048"/>
          </a:xfrm>
        </p:grpSpPr>
        <p:cxnSp>
          <p:nvCxnSpPr>
            <p:cNvPr id="129063" name="直接箭头连接符 87"/>
            <p:cNvCxnSpPr>
              <a:cxnSpLocks noChangeShapeType="1"/>
            </p:cNvCxnSpPr>
            <p:nvPr/>
          </p:nvCxnSpPr>
          <p:spPr bwMode="auto">
            <a:xfrm rot="10800000" flipV="1">
              <a:off x="2681288" y="4748213"/>
              <a:ext cx="168275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29064" name="TextBox 90"/>
            <p:cNvSpPr txBox="1">
              <a:spLocks noChangeArrowheads="1"/>
            </p:cNvSpPr>
            <p:nvPr/>
          </p:nvSpPr>
          <p:spPr bwMode="auto">
            <a:xfrm>
              <a:off x="3193126" y="4775731"/>
              <a:ext cx="750226" cy="187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310</a:t>
              </a:r>
            </a:p>
          </p:txBody>
        </p:sp>
      </p:grpSp>
      <p:grpSp>
        <p:nvGrpSpPr>
          <p:cNvPr id="129050" name="组合 73"/>
          <p:cNvGrpSpPr>
            <a:grpSpLocks/>
          </p:cNvGrpSpPr>
          <p:nvPr/>
        </p:nvGrpSpPr>
        <p:grpSpPr bwMode="auto">
          <a:xfrm>
            <a:off x="794127" y="871100"/>
            <a:ext cx="1307255" cy="169261"/>
            <a:chOff x="2681288" y="4566181"/>
            <a:chExt cx="1682750" cy="186619"/>
          </a:xfrm>
        </p:grpSpPr>
        <p:cxnSp>
          <p:nvCxnSpPr>
            <p:cNvPr id="129061" name="直接箭头连接符 87"/>
            <p:cNvCxnSpPr>
              <a:cxnSpLocks noChangeShapeType="1"/>
            </p:cNvCxnSpPr>
            <p:nvPr/>
          </p:nvCxnSpPr>
          <p:spPr bwMode="auto">
            <a:xfrm rot="10800000" flipV="1">
              <a:off x="2681288" y="4748213"/>
              <a:ext cx="168275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29062" name="TextBox 90"/>
            <p:cNvSpPr txBox="1">
              <a:spLocks noChangeArrowheads="1"/>
            </p:cNvSpPr>
            <p:nvPr/>
          </p:nvSpPr>
          <p:spPr bwMode="auto">
            <a:xfrm>
              <a:off x="3367813" y="4566181"/>
              <a:ext cx="419099" cy="18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640</a:t>
              </a:r>
            </a:p>
          </p:txBody>
        </p:sp>
      </p:grpSp>
      <p:grpSp>
        <p:nvGrpSpPr>
          <p:cNvPr id="129051" name="组合 76"/>
          <p:cNvGrpSpPr>
            <a:grpSpLocks/>
          </p:cNvGrpSpPr>
          <p:nvPr/>
        </p:nvGrpSpPr>
        <p:grpSpPr bwMode="auto">
          <a:xfrm>
            <a:off x="2720395" y="871100"/>
            <a:ext cx="1714500" cy="169261"/>
            <a:chOff x="2681288" y="4566181"/>
            <a:chExt cx="1682750" cy="186619"/>
          </a:xfrm>
        </p:grpSpPr>
        <p:cxnSp>
          <p:nvCxnSpPr>
            <p:cNvPr id="129059" name="直接箭头连接符 87"/>
            <p:cNvCxnSpPr>
              <a:cxnSpLocks noChangeShapeType="1"/>
            </p:cNvCxnSpPr>
            <p:nvPr/>
          </p:nvCxnSpPr>
          <p:spPr bwMode="auto">
            <a:xfrm rot="10800000" flipV="1">
              <a:off x="2681288" y="4748213"/>
              <a:ext cx="168275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29060" name="TextBox 90"/>
            <p:cNvSpPr txBox="1">
              <a:spLocks noChangeArrowheads="1"/>
            </p:cNvSpPr>
            <p:nvPr/>
          </p:nvSpPr>
          <p:spPr bwMode="auto">
            <a:xfrm>
              <a:off x="3367813" y="4566181"/>
              <a:ext cx="332718" cy="18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840</a:t>
              </a:r>
            </a:p>
          </p:txBody>
        </p:sp>
      </p:grpSp>
      <p:grpSp>
        <p:nvGrpSpPr>
          <p:cNvPr id="129052" name="组合 79"/>
          <p:cNvGrpSpPr>
            <a:grpSpLocks/>
          </p:cNvGrpSpPr>
          <p:nvPr/>
        </p:nvGrpSpPr>
        <p:grpSpPr bwMode="auto">
          <a:xfrm>
            <a:off x="2486670" y="1167718"/>
            <a:ext cx="169261" cy="1395213"/>
            <a:chOff x="5059624" y="5755218"/>
            <a:chExt cx="197383" cy="892175"/>
          </a:xfrm>
        </p:grpSpPr>
        <p:cxnSp>
          <p:nvCxnSpPr>
            <p:cNvPr id="129057" name="直接箭头连接符 75"/>
            <p:cNvCxnSpPr>
              <a:cxnSpLocks noChangeShapeType="1"/>
            </p:cNvCxnSpPr>
            <p:nvPr/>
          </p:nvCxnSpPr>
          <p:spPr bwMode="auto">
            <a:xfrm rot="5400000">
              <a:off x="4806950" y="6201306"/>
              <a:ext cx="8921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29058" name="TextBox 88"/>
            <p:cNvSpPr txBox="1">
              <a:spLocks noChangeArrowheads="1"/>
            </p:cNvSpPr>
            <p:nvPr/>
          </p:nvSpPr>
          <p:spPr bwMode="auto">
            <a:xfrm rot="5400000">
              <a:off x="5063985" y="6106341"/>
              <a:ext cx="188661" cy="197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640</a:t>
              </a:r>
            </a:p>
          </p:txBody>
        </p:sp>
      </p:grpSp>
      <p:grpSp>
        <p:nvGrpSpPr>
          <p:cNvPr id="129053" name="组合 84"/>
          <p:cNvGrpSpPr>
            <a:grpSpLocks/>
          </p:cNvGrpSpPr>
          <p:nvPr/>
        </p:nvGrpSpPr>
        <p:grpSpPr bwMode="auto">
          <a:xfrm>
            <a:off x="500309" y="1331861"/>
            <a:ext cx="292372" cy="1078446"/>
            <a:chOff x="4987613" y="5755218"/>
            <a:chExt cx="341405" cy="892175"/>
          </a:xfrm>
        </p:grpSpPr>
        <p:cxnSp>
          <p:nvCxnSpPr>
            <p:cNvPr id="129055" name="直接箭头连接符 75"/>
            <p:cNvCxnSpPr>
              <a:cxnSpLocks noChangeShapeType="1"/>
            </p:cNvCxnSpPr>
            <p:nvPr/>
          </p:nvCxnSpPr>
          <p:spPr bwMode="auto">
            <a:xfrm rot="5400000">
              <a:off x="4806950" y="6201306"/>
              <a:ext cx="8921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29056" name="TextBox 88"/>
            <p:cNvSpPr txBox="1">
              <a:spLocks noChangeArrowheads="1"/>
            </p:cNvSpPr>
            <p:nvPr/>
          </p:nvSpPr>
          <p:spPr bwMode="auto">
            <a:xfrm rot="5400000">
              <a:off x="5047201" y="6034438"/>
              <a:ext cx="222229" cy="34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490</a:t>
              </a:r>
            </a:p>
          </p:txBody>
        </p:sp>
      </p:grpSp>
      <p:sp>
        <p:nvSpPr>
          <p:cNvPr id="62" name="灯片编号占位符 61"/>
          <p:cNvSpPr>
            <a:spLocks noGrp="1"/>
          </p:cNvSpPr>
          <p:nvPr>
            <p:ph type="sldNum" sz="quarter" idx="12"/>
          </p:nvPr>
        </p:nvSpPr>
        <p:spPr/>
        <p:txBody>
          <a:bodyPr/>
          <a:lstStyle/>
          <a:p>
            <a:pPr>
              <a:defRPr/>
            </a:pPr>
            <a:fld id="{F453B17B-C516-4A48-A785-5A61244C2C2F}" type="slidenum">
              <a:rPr lang="zh-CN" altLang="en-US"/>
              <a:pPr>
                <a:defRPr/>
              </a:pPr>
              <a:t>58</a:t>
            </a:fld>
            <a:endParaRPr lang="zh-CN" altLang="en-US"/>
          </a:p>
        </p:txBody>
      </p:sp>
    </p:spTree>
    <p:extLst>
      <p:ext uri="{BB962C8B-B14F-4D97-AF65-F5344CB8AC3E}">
        <p14:creationId xmlns:p14="http://schemas.microsoft.com/office/powerpoint/2010/main" val="225729567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130051" name="TextBox 47"/>
          <p:cNvSpPr txBox="1">
            <a:spLocks noChangeArrowheads="1"/>
          </p:cNvSpPr>
          <p:nvPr/>
        </p:nvSpPr>
        <p:spPr bwMode="auto">
          <a:xfrm>
            <a:off x="479192" y="1942357"/>
            <a:ext cx="3731718"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130052" name="TextBox 57"/>
          <p:cNvSpPr txBox="1">
            <a:spLocks noChangeArrowheads="1"/>
          </p:cNvSpPr>
          <p:nvPr/>
        </p:nvSpPr>
        <p:spPr bwMode="auto">
          <a:xfrm>
            <a:off x="504984" y="630654"/>
            <a:ext cx="8569785" cy="1316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、首先应确保展项的安全性和功能实现性；</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、展项在固定到地面的时候，注意固定的稳固性，防止掉下来砸伤观众情况的发生；</a:t>
            </a: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、确保展项造型的美观性，应当与原设计保持一致；</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、其他在展品制作阶段需注意的问题。</a:t>
            </a:r>
          </a:p>
        </p:txBody>
      </p:sp>
      <p:sp>
        <p:nvSpPr>
          <p:cNvPr id="130053"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30055"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30056"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30057"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30061" name="TextBox 33"/>
          <p:cNvSpPr txBox="1">
            <a:spLocks noChangeArrowheads="1"/>
          </p:cNvSpPr>
          <p:nvPr/>
        </p:nvSpPr>
        <p:spPr bwMode="auto">
          <a:xfrm>
            <a:off x="513129" y="2174172"/>
            <a:ext cx="8630872" cy="5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、保证展品的清洁和卫生，定期对展品进行清洁；</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、展品出现故障，应及时维修，待修复后方可使用。</a:t>
            </a:r>
          </a:p>
        </p:txBody>
      </p:sp>
      <p:sp>
        <p:nvSpPr>
          <p:cNvPr id="130062" name="TextBox 34"/>
          <p:cNvSpPr txBox="1">
            <a:spLocks noChangeArrowheads="1"/>
          </p:cNvSpPr>
          <p:nvPr/>
        </p:nvSpPr>
        <p:spPr bwMode="auto">
          <a:xfrm>
            <a:off x="513128" y="2745792"/>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130063" name="TextBox 35"/>
          <p:cNvSpPr txBox="1">
            <a:spLocks noChangeArrowheads="1"/>
          </p:cNvSpPr>
          <p:nvPr/>
        </p:nvSpPr>
        <p:spPr bwMode="auto">
          <a:xfrm>
            <a:off x="521273" y="2986246"/>
            <a:ext cx="8622727" cy="813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、提醒</a:t>
            </a: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岁以下儿童需家长看护才能参与活动。</a:t>
            </a:r>
            <a:endParaRPr lang="en-US" altLang="zh-CN" sz="1100" b="1">
              <a:latin typeface="微软雅黑" pitchFamily="34" charset="-122"/>
              <a:ea typeface="微软雅黑" pitchFamily="34" charset="-122"/>
            </a:endParaRPr>
          </a:p>
        </p:txBody>
      </p:sp>
      <p:sp>
        <p:nvSpPr>
          <p:cNvPr id="130064" name="TextBox 15"/>
          <p:cNvSpPr txBox="1">
            <a:spLocks noChangeArrowheads="1"/>
          </p:cNvSpPr>
          <p:nvPr/>
        </p:nvSpPr>
        <p:spPr bwMode="auto">
          <a:xfrm>
            <a:off x="521273" y="3758006"/>
            <a:ext cx="8622727" cy="1899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针对现场基础条件的需求：</a:t>
            </a:r>
          </a:p>
          <a:p>
            <a:pPr eaLnBrk="1" hangingPunct="1">
              <a:lnSpc>
                <a:spcPts val="1665"/>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、展品吊挂基础需求：无</a:t>
            </a:r>
            <a:endParaRPr lang="en-US" altLang="zh-CN" sz="1100" dirty="0">
              <a:latin typeface="微软雅黑" pitchFamily="34" charset="-122"/>
              <a:ea typeface="微软雅黑" pitchFamily="34" charset="-122"/>
            </a:endParaRPr>
          </a:p>
          <a:p>
            <a:pPr eaLnBrk="1" hangingPunct="1">
              <a:lnSpc>
                <a:spcPts val="1665"/>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、展品壁挂基础需求：无</a:t>
            </a:r>
            <a:endParaRPr lang="en-US" altLang="zh-CN" sz="1100" dirty="0">
              <a:latin typeface="微软雅黑" pitchFamily="34" charset="-122"/>
              <a:ea typeface="微软雅黑" pitchFamily="34" charset="-122"/>
            </a:endParaRPr>
          </a:p>
          <a:p>
            <a:pPr eaLnBrk="1" hangingPunct="1">
              <a:lnSpc>
                <a:spcPts val="1665"/>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、用电需求：无</a:t>
            </a:r>
            <a:endParaRPr lang="en-US" altLang="zh-CN" sz="1100" dirty="0">
              <a:latin typeface="微软雅黑" pitchFamily="34" charset="-122"/>
              <a:ea typeface="微软雅黑" pitchFamily="34" charset="-122"/>
            </a:endParaRPr>
          </a:p>
          <a:p>
            <a:pPr eaLnBrk="1" hangingPunct="1">
              <a:lnSpc>
                <a:spcPts val="1665"/>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、用水需求：无</a:t>
            </a:r>
            <a:endParaRPr lang="en-US" altLang="zh-CN" sz="1100" dirty="0">
              <a:latin typeface="微软雅黑" pitchFamily="34" charset="-122"/>
              <a:ea typeface="微软雅黑" pitchFamily="34" charset="-122"/>
            </a:endParaRPr>
          </a:p>
          <a:p>
            <a:pPr eaLnBrk="1" hangingPunct="1">
              <a:lnSpc>
                <a:spcPts val="1665"/>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、独立设备间需求：无</a:t>
            </a:r>
            <a:endParaRPr lang="en-US" altLang="zh-CN" sz="1100" dirty="0">
              <a:latin typeface="微软雅黑" pitchFamily="34" charset="-122"/>
              <a:ea typeface="微软雅黑" pitchFamily="34" charset="-122"/>
            </a:endParaRPr>
          </a:p>
          <a:p>
            <a:pPr eaLnBrk="1" hangingPunct="1">
              <a:lnSpc>
                <a:spcPts val="1665"/>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、环境灯光需求：不低于</a:t>
            </a:r>
            <a:r>
              <a:rPr lang="en-US" altLang="zh-CN" sz="1100" dirty="0">
                <a:latin typeface="微软雅黑" pitchFamily="34" charset="-122"/>
                <a:ea typeface="微软雅黑" pitchFamily="34" charset="-122"/>
              </a:rPr>
              <a:t>300LUX</a:t>
            </a:r>
            <a:r>
              <a:rPr lang="zh-CN" altLang="en-US" sz="1100" dirty="0">
                <a:latin typeface="微软雅黑" pitchFamily="34" charset="-122"/>
                <a:ea typeface="微软雅黑" pitchFamily="34" charset="-122"/>
              </a:rPr>
              <a:t>，色温</a:t>
            </a:r>
            <a:r>
              <a:rPr lang="en-US" altLang="zh-CN" sz="1100" dirty="0">
                <a:latin typeface="微软雅黑" pitchFamily="34" charset="-122"/>
                <a:ea typeface="微软雅黑" pitchFamily="34" charset="-122"/>
              </a:rPr>
              <a:t>4000K</a:t>
            </a:r>
            <a:r>
              <a:rPr lang="zh-CN" altLang="en-US" sz="1100" dirty="0">
                <a:latin typeface="微软雅黑" pitchFamily="34" charset="-122"/>
                <a:ea typeface="微软雅黑" pitchFamily="34" charset="-122"/>
              </a:rPr>
              <a:t>，显色性不低于</a:t>
            </a:r>
            <a:r>
              <a:rPr lang="en-US" altLang="zh-CN" sz="1100" dirty="0">
                <a:latin typeface="微软雅黑" pitchFamily="34" charset="-122"/>
                <a:ea typeface="微软雅黑" pitchFamily="34" charset="-122"/>
              </a:rPr>
              <a:t>80%</a:t>
            </a:r>
          </a:p>
          <a:p>
            <a:pPr eaLnBrk="1" hangingPunct="1">
              <a:lnSpc>
                <a:spcPts val="1665"/>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、其他特殊需求：无</a:t>
            </a:r>
            <a:endParaRPr lang="zh-CN" altLang="en-US" sz="1000" dirty="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FF7FF9F9-C639-4BCB-BA5D-0336330C7E85}" type="slidenum">
              <a:rPr lang="zh-CN" altLang="en-US"/>
              <a:pPr>
                <a:defRPr/>
              </a:pPr>
              <a:t>59</a:t>
            </a:fld>
            <a:endParaRPr lang="zh-CN" altLang="en-US"/>
          </a:p>
        </p:txBody>
      </p:sp>
    </p:spTree>
    <p:extLst>
      <p:ext uri="{BB962C8B-B14F-4D97-AF65-F5344CB8AC3E}">
        <p14:creationId xmlns:p14="http://schemas.microsoft.com/office/powerpoint/2010/main" val="34351787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图片 23" descr="1.jpg"/>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297289"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79"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zh-CN" altLang="en-US" sz="1200" dirty="0">
                <a:solidFill>
                  <a:srgbClr val="009EE0"/>
                </a:solidFill>
                <a:latin typeface="Times New Roman" pitchFamily="18" charset="0"/>
                <a:cs typeface="Times New Roman" pitchFamily="18" charset="0"/>
                <a:sym typeface="微软雅黑" pitchFamily="34" charset="-122"/>
              </a:rPr>
              <a:t>：</a:t>
            </a:r>
            <a:r>
              <a:rPr lang="en-US" altLang="zh-CN" sz="1200" dirty="0">
                <a:solidFill>
                  <a:srgbClr val="009EE0"/>
                </a:solidFill>
                <a:latin typeface="Times New Roman" pitchFamily="18" charset="0"/>
                <a:cs typeface="Times New Roman" pitchFamily="18" charset="0"/>
                <a:sym typeface="微软雅黑" pitchFamily="34" charset="-122"/>
              </a:rPr>
              <a:t> XC01-1-02  </a:t>
            </a:r>
            <a:r>
              <a:rPr lang="zh-CN" altLang="en-US" sz="1200" b="1" dirty="0">
                <a:latin typeface="微软雅黑" pitchFamily="34" charset="-122"/>
                <a:ea typeface="微软雅黑" pitchFamily="34" charset="-122"/>
                <a:sym typeface="微软雅黑" pitchFamily="34" charset="-122"/>
              </a:rPr>
              <a:t>你身体的尺寸与重量 </a:t>
            </a:r>
            <a:endParaRPr lang="zh-CN" altLang="en-US" sz="1200" b="1" dirty="0">
              <a:latin typeface="微软雅黑" pitchFamily="34" charset="-122"/>
              <a:ea typeface="微软雅黑" pitchFamily="34" charset="-122"/>
            </a:endParaRPr>
          </a:p>
        </p:txBody>
      </p:sp>
      <p:sp>
        <p:nvSpPr>
          <p:cNvPr id="75780" name="TextBox 17"/>
          <p:cNvSpPr txBox="1">
            <a:spLocks noChangeArrowheads="1"/>
          </p:cNvSpPr>
          <p:nvPr/>
        </p:nvSpPr>
        <p:spPr bwMode="auto">
          <a:xfrm>
            <a:off x="4789198" y="499628"/>
            <a:ext cx="4022220" cy="2111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展示内容：</a:t>
            </a:r>
            <a:r>
              <a:rPr lang="zh-CN" altLang="en-US" sz="1100" dirty="0">
                <a:latin typeface="微软雅黑" pitchFamily="34" charset="-122"/>
                <a:ea typeface="微软雅黑" pitchFamily="34" charset="-122"/>
                <a:sym typeface="微软雅黑" pitchFamily="34" charset="-122"/>
              </a:rPr>
              <a:t>通过长颈鹿造型身高体重仪测量身高和体重。大象是目前陆地上最大的哺乳动物，平均体重为</a:t>
            </a:r>
            <a:r>
              <a:rPr lang="en-US" altLang="zh-CN" sz="1100" dirty="0">
                <a:latin typeface="微软雅黑" pitchFamily="34" charset="-122"/>
                <a:ea typeface="微软雅黑" pitchFamily="34" charset="-122"/>
                <a:sym typeface="微软雅黑" pitchFamily="34" charset="-122"/>
              </a:rPr>
              <a:t>4-8</a:t>
            </a:r>
            <a:r>
              <a:rPr lang="zh-CN" altLang="en-US" sz="1100" dirty="0">
                <a:latin typeface="微软雅黑" pitchFamily="34" charset="-122"/>
                <a:ea typeface="微软雅黑" pitchFamily="34" charset="-122"/>
                <a:sym typeface="微软雅黑" pitchFamily="34" charset="-122"/>
              </a:rPr>
              <a:t>吨。儿童通过体重仪和大象比比体重吧。地球最大的动物是蓝鲸，这个庞然大物身长最多可达</a:t>
            </a:r>
            <a:r>
              <a:rPr lang="en-US" altLang="zh-CN" sz="1100" dirty="0">
                <a:latin typeface="微软雅黑" pitchFamily="34" charset="-122"/>
                <a:ea typeface="微软雅黑" pitchFamily="34" charset="-122"/>
                <a:sym typeface="微软雅黑" pitchFamily="34" charset="-122"/>
              </a:rPr>
              <a:t>100</a:t>
            </a:r>
            <a:r>
              <a:rPr lang="zh-CN" altLang="en-US" sz="1100" dirty="0">
                <a:latin typeface="微软雅黑" pitchFamily="34" charset="-122"/>
                <a:ea typeface="微软雅黑" pitchFamily="34" charset="-122"/>
                <a:sym typeface="微软雅黑" pitchFamily="34" charset="-122"/>
              </a:rPr>
              <a:t>英尺</a:t>
            </a:r>
            <a:r>
              <a:rPr lang="en-US" altLang="zh-CN" sz="1100" dirty="0">
                <a:latin typeface="微软雅黑" pitchFamily="34" charset="-122"/>
                <a:ea typeface="微软雅黑" pitchFamily="34" charset="-122"/>
                <a:sym typeface="微软雅黑" pitchFamily="34" charset="-122"/>
              </a:rPr>
              <a:t>(30</a:t>
            </a:r>
            <a:r>
              <a:rPr lang="zh-CN" altLang="en-US" sz="1100" dirty="0">
                <a:latin typeface="微软雅黑" pitchFamily="34" charset="-122"/>
                <a:ea typeface="微软雅黑" pitchFamily="34" charset="-122"/>
                <a:sym typeface="微软雅黑" pitchFamily="34" charset="-122"/>
              </a:rPr>
              <a:t>米</a:t>
            </a:r>
            <a:r>
              <a:rPr lang="en-US" altLang="zh-CN" sz="1100" dirty="0">
                <a:latin typeface="微软雅黑" pitchFamily="34" charset="-122"/>
                <a:ea typeface="微软雅黑" pitchFamily="34" charset="-122"/>
                <a:sym typeface="微软雅黑" pitchFamily="34" charset="-122"/>
              </a:rPr>
              <a:t>)</a:t>
            </a:r>
            <a:r>
              <a:rPr lang="zh-CN" altLang="en-US" sz="1100" dirty="0">
                <a:latin typeface="微软雅黑" pitchFamily="34" charset="-122"/>
                <a:ea typeface="微软雅黑" pitchFamily="34" charset="-122"/>
                <a:sym typeface="微软雅黑" pitchFamily="34" charset="-122"/>
              </a:rPr>
              <a:t>，体重达</a:t>
            </a:r>
            <a:r>
              <a:rPr lang="en-US" altLang="zh-CN" sz="1100" dirty="0">
                <a:latin typeface="微软雅黑" pitchFamily="34" charset="-122"/>
                <a:ea typeface="微软雅黑" pitchFamily="34" charset="-122"/>
                <a:sym typeface="微软雅黑" pitchFamily="34" charset="-122"/>
              </a:rPr>
              <a:t>200</a:t>
            </a:r>
            <a:r>
              <a:rPr lang="zh-CN" altLang="en-US" sz="1100" dirty="0">
                <a:latin typeface="微软雅黑" pitchFamily="34" charset="-122"/>
                <a:ea typeface="微软雅黑" pitchFamily="34" charset="-122"/>
                <a:sym typeface="微软雅黑" pitchFamily="34" charset="-122"/>
              </a:rPr>
              <a:t>吨。单是舌头就有一头大象那么重，心脏大小堪比一辆汽车。令人不可思议的是，蓝鲸这种超大型的动物竟然是以鳞虾这种微小的动物为主要食料的。在一年中的某一时段，一头成年蓝鲸每天可以吃掉</a:t>
            </a:r>
            <a:r>
              <a:rPr lang="en-US" altLang="zh-CN" sz="1100" dirty="0">
                <a:latin typeface="微软雅黑" pitchFamily="34" charset="-122"/>
                <a:ea typeface="微软雅黑" pitchFamily="34" charset="-122"/>
                <a:sym typeface="微软雅黑" pitchFamily="34" charset="-122"/>
              </a:rPr>
              <a:t>4</a:t>
            </a:r>
            <a:r>
              <a:rPr lang="zh-CN" altLang="en-US" sz="1100" dirty="0">
                <a:latin typeface="微软雅黑" pitchFamily="34" charset="-122"/>
                <a:ea typeface="微软雅黑" pitchFamily="34" charset="-122"/>
                <a:sym typeface="微软雅黑" pitchFamily="34" charset="-122"/>
              </a:rPr>
              <a:t>吨至</a:t>
            </a:r>
            <a:r>
              <a:rPr lang="en-US" altLang="zh-CN" sz="1100" dirty="0">
                <a:latin typeface="微软雅黑" pitchFamily="34" charset="-122"/>
                <a:ea typeface="微软雅黑" pitchFamily="34" charset="-122"/>
                <a:sym typeface="微软雅黑" pitchFamily="34" charset="-122"/>
              </a:rPr>
              <a:t>8</a:t>
            </a:r>
            <a:r>
              <a:rPr lang="zh-CN" altLang="en-US" sz="1100" dirty="0">
                <a:latin typeface="微软雅黑" pitchFamily="34" charset="-122"/>
                <a:ea typeface="微软雅黑" pitchFamily="34" charset="-122"/>
                <a:sym typeface="微软雅黑" pitchFamily="34" charset="-122"/>
              </a:rPr>
              <a:t>吨鳞虾。</a:t>
            </a:r>
            <a:endParaRPr lang="zh-CN" altLang="en-US" sz="1100" dirty="0">
              <a:latin typeface="微软雅黑" pitchFamily="34" charset="-122"/>
              <a:ea typeface="微软雅黑" pitchFamily="34" charset="-122"/>
            </a:endParaRPr>
          </a:p>
        </p:txBody>
      </p:sp>
      <p:sp>
        <p:nvSpPr>
          <p:cNvPr id="75781" name="TextBox 19"/>
          <p:cNvSpPr txBox="1">
            <a:spLocks noChangeArrowheads="1"/>
          </p:cNvSpPr>
          <p:nvPr/>
        </p:nvSpPr>
        <p:spPr bwMode="auto">
          <a:xfrm>
            <a:off x="4789198" y="3565066"/>
            <a:ext cx="4011360" cy="8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展示方式：</a:t>
            </a:r>
            <a:r>
              <a:rPr lang="en-US" altLang="zh-CN" sz="1100" dirty="0">
                <a:latin typeface="微软雅黑" pitchFamily="34" charset="-122"/>
                <a:ea typeface="微软雅黑" pitchFamily="34" charset="-122"/>
                <a:sym typeface="微软雅黑" pitchFamily="34" charset="-122"/>
              </a:rPr>
              <a:t>1</a:t>
            </a:r>
            <a:r>
              <a:rPr lang="zh-CN" altLang="en-US" sz="1100" dirty="0">
                <a:latin typeface="微软雅黑" pitchFamily="34" charset="-122"/>
                <a:ea typeface="微软雅黑" pitchFamily="34" charset="-122"/>
                <a:sym typeface="微软雅黑" pitchFamily="34" charset="-122"/>
              </a:rPr>
              <a:t>、通过身高体重仪测量身高和体重；</a:t>
            </a:r>
            <a:r>
              <a:rPr lang="en-US" altLang="zh-CN" sz="1100" dirty="0">
                <a:latin typeface="微软雅黑" pitchFamily="34" charset="-122"/>
                <a:ea typeface="微软雅黑" pitchFamily="34" charset="-122"/>
                <a:sym typeface="微软雅黑" pitchFamily="34" charset="-122"/>
              </a:rPr>
              <a:t>2</a:t>
            </a:r>
            <a:r>
              <a:rPr lang="zh-CN" altLang="en-US" sz="1100" dirty="0">
                <a:latin typeface="微软雅黑" pitchFamily="34" charset="-122"/>
                <a:ea typeface="微软雅黑" pitchFamily="34" charset="-122"/>
                <a:sym typeface="微软雅黑" pitchFamily="34" charset="-122"/>
              </a:rPr>
              <a:t>、通过喷绘图案展示陆地上最大的哺乳动物大象的体重，地球上最大的动物蓝鲸的体重。</a:t>
            </a:r>
          </a:p>
        </p:txBody>
      </p:sp>
      <p:sp>
        <p:nvSpPr>
          <p:cNvPr id="75782" name="TextBox 21"/>
          <p:cNvSpPr txBox="1">
            <a:spLocks noChangeArrowheads="1"/>
          </p:cNvSpPr>
          <p:nvPr/>
        </p:nvSpPr>
        <p:spPr bwMode="auto">
          <a:xfrm>
            <a:off x="285071" y="5143140"/>
            <a:ext cx="4023577"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75784"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75785"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75786"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75787"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75788" name="TextBox 64"/>
          <p:cNvSpPr txBox="1">
            <a:spLocks noChangeArrowheads="1"/>
          </p:cNvSpPr>
          <p:nvPr/>
        </p:nvSpPr>
        <p:spPr bwMode="auto">
          <a:xfrm>
            <a:off x="4789198" y="2508217"/>
            <a:ext cx="4022220" cy="1095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科学原理：</a:t>
            </a:r>
            <a:r>
              <a:rPr lang="zh-CN" altLang="en-US" sz="1100" dirty="0">
                <a:latin typeface="微软雅黑" pitchFamily="34" charset="-122"/>
                <a:ea typeface="微软雅黑" pitchFamily="34" charset="-122"/>
              </a:rPr>
              <a:t> </a:t>
            </a:r>
            <a:r>
              <a:rPr lang="zh-CN" altLang="en-US" sz="1100" dirty="0">
                <a:latin typeface="微软雅黑" pitchFamily="34" charset="-122"/>
                <a:ea typeface="微软雅黑" pitchFamily="34" charset="-122"/>
                <a:sym typeface="微软雅黑" pitchFamily="34" charset="-122"/>
              </a:rPr>
              <a:t>通过身高体重仪测量身高和体重；并与世界卫生组织调查的</a:t>
            </a:r>
            <a:r>
              <a:rPr lang="en-US" altLang="zh-CN" sz="1100" dirty="0">
                <a:latin typeface="微软雅黑" pitchFamily="34" charset="-122"/>
                <a:ea typeface="微软雅黑" pitchFamily="34" charset="-122"/>
                <a:sym typeface="微软雅黑" pitchFamily="34" charset="-122"/>
              </a:rPr>
              <a:t>0-6</a:t>
            </a:r>
            <a:r>
              <a:rPr lang="zh-CN" altLang="en-US" sz="1100" dirty="0">
                <a:latin typeface="微软雅黑" pitchFamily="34" charset="-122"/>
                <a:ea typeface="微软雅黑" pitchFamily="34" charset="-122"/>
                <a:sym typeface="微软雅黑" pitchFamily="34" charset="-122"/>
              </a:rPr>
              <a:t>岁儿童平均身高体重数值进行比较，指导家长了解孩子的成长，关注孩子的身体健康，并通过饮食和运动进行调整。</a:t>
            </a:r>
            <a:endParaRPr lang="en-US" altLang="zh-CN" sz="1100" dirty="0">
              <a:latin typeface="微软雅黑" pitchFamily="34" charset="-122"/>
              <a:ea typeface="微软雅黑" pitchFamily="34" charset="-122"/>
              <a:sym typeface="微软雅黑" pitchFamily="34" charset="-122"/>
            </a:endParaRPr>
          </a:p>
        </p:txBody>
      </p:sp>
      <p:sp>
        <p:nvSpPr>
          <p:cNvPr id="75789" name="TextBox 14"/>
          <p:cNvSpPr txBox="1">
            <a:spLocks noChangeArrowheads="1"/>
          </p:cNvSpPr>
          <p:nvPr/>
        </p:nvSpPr>
        <p:spPr bwMode="auto">
          <a:xfrm>
            <a:off x="4755261" y="5567896"/>
            <a:ext cx="3177865"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sym typeface="微软雅黑" pitchFamily="34" charset="-122"/>
              </a:rPr>
              <a:t>目标人群：</a:t>
            </a:r>
            <a:r>
              <a:rPr lang="en-US" altLang="zh-CN" sz="1100">
                <a:latin typeface="微软雅黑" pitchFamily="34" charset="-122"/>
                <a:ea typeface="微软雅黑" pitchFamily="34" charset="-122"/>
                <a:sym typeface="微软雅黑" pitchFamily="34" charset="-122"/>
              </a:rPr>
              <a:t>3-8</a:t>
            </a:r>
            <a:r>
              <a:rPr lang="zh-CN" altLang="en-US" sz="1100">
                <a:latin typeface="微软雅黑" pitchFamily="34" charset="-122"/>
                <a:ea typeface="微软雅黑" pitchFamily="34" charset="-122"/>
                <a:sym typeface="微软雅黑" pitchFamily="34" charset="-122"/>
              </a:rPr>
              <a:t>岁</a:t>
            </a:r>
            <a:endParaRPr lang="en-US" altLang="zh-CN" sz="1100">
              <a:latin typeface="微软雅黑" pitchFamily="34" charset="-122"/>
              <a:ea typeface="微软雅黑" pitchFamily="34" charset="-122"/>
              <a:sym typeface="微软雅黑" pitchFamily="34" charset="-122"/>
            </a:endParaRPr>
          </a:p>
          <a:p>
            <a:pPr eaLnBrk="1" hangingPunct="1">
              <a:lnSpc>
                <a:spcPct val="150000"/>
              </a:lnSpc>
            </a:pPr>
            <a:r>
              <a:rPr lang="zh-CN" altLang="en-US" sz="1100">
                <a:latin typeface="微软雅黑" pitchFamily="34" charset="-122"/>
                <a:ea typeface="微软雅黑" pitchFamily="34" charset="-122"/>
                <a:sym typeface="微软雅黑" pitchFamily="34" charset="-122"/>
              </a:rPr>
              <a:t>参与人数：</a:t>
            </a:r>
            <a:r>
              <a:rPr lang="en-US" altLang="zh-CN" sz="1100">
                <a:latin typeface="微软雅黑" pitchFamily="34" charset="-122"/>
                <a:ea typeface="微软雅黑" pitchFamily="34" charset="-122"/>
                <a:sym typeface="微软雅黑" pitchFamily="34" charset="-122"/>
              </a:rPr>
              <a:t>1</a:t>
            </a:r>
            <a:r>
              <a:rPr lang="zh-CN" altLang="en-US" sz="1100">
                <a:latin typeface="微软雅黑" pitchFamily="34" charset="-122"/>
                <a:ea typeface="微软雅黑" pitchFamily="34" charset="-122"/>
                <a:sym typeface="微软雅黑" pitchFamily="34" charset="-122"/>
              </a:rPr>
              <a:t>人</a:t>
            </a:r>
            <a:endParaRPr lang="en-US" altLang="zh-CN" sz="1100">
              <a:latin typeface="微软雅黑" pitchFamily="34" charset="-122"/>
              <a:ea typeface="微软雅黑" pitchFamily="34" charset="-122"/>
              <a:sym typeface="微软雅黑" pitchFamily="34" charset="-122"/>
            </a:endParaRPr>
          </a:p>
          <a:p>
            <a:pPr eaLnBrk="1" hangingPunct="1">
              <a:lnSpc>
                <a:spcPct val="150000"/>
              </a:lnSpc>
            </a:pPr>
            <a:r>
              <a:rPr lang="zh-CN" altLang="en-US" sz="1100">
                <a:latin typeface="微软雅黑" pitchFamily="34" charset="-122"/>
                <a:ea typeface="微软雅黑" pitchFamily="34" charset="-122"/>
                <a:sym typeface="微软雅黑" pitchFamily="34" charset="-122"/>
              </a:rPr>
              <a:t>运营人员：无</a:t>
            </a:r>
            <a:endParaRPr lang="en-US" altLang="zh-CN" sz="1100">
              <a:latin typeface="微软雅黑" pitchFamily="34" charset="-122"/>
              <a:ea typeface="微软雅黑" pitchFamily="34" charset="-122"/>
              <a:sym typeface="微软雅黑" pitchFamily="34" charset="-122"/>
            </a:endParaRPr>
          </a:p>
          <a:p>
            <a:pPr eaLnBrk="1" hangingPunct="1">
              <a:lnSpc>
                <a:spcPct val="150000"/>
              </a:lnSpc>
            </a:pPr>
            <a:r>
              <a:rPr lang="zh-CN" altLang="en-US" sz="1100">
                <a:latin typeface="微软雅黑" pitchFamily="34" charset="-122"/>
                <a:ea typeface="微软雅黑" pitchFamily="34" charset="-122"/>
                <a:sym typeface="微软雅黑" pitchFamily="34" charset="-122"/>
              </a:rPr>
              <a:t>    </a:t>
            </a:r>
          </a:p>
        </p:txBody>
      </p:sp>
      <p:sp>
        <p:nvSpPr>
          <p:cNvPr id="75790" name="TextBox 14"/>
          <p:cNvSpPr txBox="1">
            <a:spLocks noChangeArrowheads="1"/>
          </p:cNvSpPr>
          <p:nvPr/>
        </p:nvSpPr>
        <p:spPr bwMode="auto">
          <a:xfrm>
            <a:off x="4755261" y="4433295"/>
            <a:ext cx="3970635" cy="1450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操作说明：</a:t>
            </a:r>
            <a:r>
              <a:rPr lang="zh-CN" altLang="en-US" sz="1100" dirty="0">
                <a:latin typeface="微软雅黑" pitchFamily="34" charset="-122"/>
                <a:ea typeface="微软雅黑" pitchFamily="34" charset="-122"/>
                <a:sym typeface="微软雅黑" pitchFamily="34" charset="-122"/>
              </a:rPr>
              <a:t>站到小平台上，体重仪自动测量出儿童的体重。移动测量仪上的滑块至头顶，测量参与者的身高。</a:t>
            </a:r>
          </a:p>
          <a:p>
            <a:pPr eaLnBrk="1" hangingPunct="1">
              <a:lnSpc>
                <a:spcPct val="150000"/>
              </a:lnSpc>
            </a:pPr>
            <a:endParaRPr lang="zh-CN" altLang="en-US" sz="1200" dirty="0">
              <a:latin typeface="微软雅黑" pitchFamily="34" charset="-122"/>
              <a:ea typeface="微软雅黑" pitchFamily="34" charset="-122"/>
            </a:endParaRPr>
          </a:p>
          <a:p>
            <a:pPr eaLnBrk="1" hangingPunct="1">
              <a:lnSpc>
                <a:spcPct val="150000"/>
              </a:lnSpc>
            </a:pPr>
            <a:endParaRPr lang="zh-CN" altLang="en-US" sz="1200" dirty="0">
              <a:latin typeface="微软雅黑" pitchFamily="34" charset="-122"/>
              <a:ea typeface="微软雅黑" pitchFamily="34" charset="-122"/>
            </a:endParaRPr>
          </a:p>
          <a:p>
            <a:pPr eaLnBrk="1" hangingPunct="1">
              <a:lnSpc>
                <a:spcPct val="150000"/>
              </a:lnSpc>
            </a:pPr>
            <a:endParaRPr lang="en-US" altLang="zh-CN" sz="1200" b="1" dirty="0">
              <a:latin typeface="微软雅黑" pitchFamily="34" charset="-122"/>
              <a:ea typeface="微软雅黑" pitchFamily="34" charset="-122"/>
            </a:endParaRPr>
          </a:p>
        </p:txBody>
      </p:sp>
      <p:sp>
        <p:nvSpPr>
          <p:cNvPr id="75791"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75795"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75796"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4" name="椭圆 23"/>
          <p:cNvSpPr/>
          <p:nvPr/>
        </p:nvSpPr>
        <p:spPr>
          <a:xfrm>
            <a:off x="338934" y="6172361"/>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75801" name="图片 20" descr="513求救电话.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45273" y="966139"/>
            <a:ext cx="1946629" cy="4440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灯片编号占位符 30"/>
          <p:cNvSpPr>
            <a:spLocks noGrp="1"/>
          </p:cNvSpPr>
          <p:nvPr>
            <p:ph type="sldNum" sz="quarter" idx="12"/>
          </p:nvPr>
        </p:nvSpPr>
        <p:spPr/>
        <p:txBody>
          <a:bodyPr/>
          <a:lstStyle/>
          <a:p>
            <a:pPr>
              <a:defRPr/>
            </a:pPr>
            <a:fld id="{23D99EDF-8FDD-4FC8-B417-6E6E4E447BC9}" type="slidenum">
              <a:rPr lang="zh-CN" altLang="en-US"/>
              <a:pPr>
                <a:defRPr/>
              </a:pPr>
              <a:t>6</a:t>
            </a:fld>
            <a:endParaRPr lang="zh-CN" altLang="en-US"/>
          </a:p>
        </p:txBody>
      </p:sp>
    </p:spTree>
    <p:extLst>
      <p:ext uri="{BB962C8B-B14F-4D97-AF65-F5344CB8AC3E}">
        <p14:creationId xmlns:p14="http://schemas.microsoft.com/office/powerpoint/2010/main" val="111478548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extBox 57"/>
          <p:cNvSpPr txBox="1">
            <a:spLocks noChangeArrowheads="1"/>
          </p:cNvSpPr>
          <p:nvPr/>
        </p:nvSpPr>
        <p:spPr bwMode="auto">
          <a:xfrm>
            <a:off x="479192" y="447794"/>
            <a:ext cx="4240774" cy="5089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、台面：木板喷漆、定制钢钉</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、台体：木质喷漆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30X30X2.0mm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a:t>
            </a:r>
            <a:r>
              <a:rPr lang="zh-CN" altLang="en-US" sz="1100" dirty="0" smtClean="0">
                <a:latin typeface="微软雅黑" pitchFamily="34" charset="-122"/>
                <a:ea typeface="微软雅黑" pitchFamily="34" charset="-122"/>
              </a:rPr>
              <a:t>含一大一小两</a:t>
            </a:r>
            <a:r>
              <a:rPr lang="zh-CN" altLang="en-US" sz="1100" dirty="0">
                <a:latin typeface="微软雅黑" pitchFamily="34" charset="-122"/>
                <a:ea typeface="微软雅黑" pitchFamily="34" charset="-122"/>
              </a:rPr>
              <a:t>个。</a:t>
            </a: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131075"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31077"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31078"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31079"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31083"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131084" name="Picture 8" descr="C:\Documents and Settings\Administrator\Application Data\Tencent\Users\128969088\QQ\WinTemp\RichOle\}]ZWHZ%EC7YS~P~C$~1SV7Y.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21781" y="3494513"/>
            <a:ext cx="2309077" cy="1929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灯片编号占位符 16"/>
          <p:cNvSpPr>
            <a:spLocks noGrp="1"/>
          </p:cNvSpPr>
          <p:nvPr>
            <p:ph type="sldNum" sz="quarter" idx="12"/>
          </p:nvPr>
        </p:nvSpPr>
        <p:spPr/>
        <p:txBody>
          <a:bodyPr/>
          <a:lstStyle/>
          <a:p>
            <a:pPr>
              <a:defRPr/>
            </a:pPr>
            <a:fld id="{92E07E5C-94DB-43D6-A6E5-FC04E5070966}" type="slidenum">
              <a:rPr lang="zh-CN" altLang="en-US"/>
              <a:pPr>
                <a:defRPr/>
              </a:pPr>
              <a:t>60</a:t>
            </a:fld>
            <a:endParaRPr lang="zh-CN" altLang="en-US"/>
          </a:p>
        </p:txBody>
      </p:sp>
    </p:spTree>
    <p:extLst>
      <p:ext uri="{BB962C8B-B14F-4D97-AF65-F5344CB8AC3E}">
        <p14:creationId xmlns:p14="http://schemas.microsoft.com/office/powerpoint/2010/main" val="22814639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图片 23" descr="1.jpg"/>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297289"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2099"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zh-CN" altLang="en-US" sz="1200" dirty="0">
                <a:solidFill>
                  <a:srgbClr val="009EE0"/>
                </a:solidFill>
                <a:latin typeface="Times New Roman" pitchFamily="18" charset="0"/>
                <a:cs typeface="Times New Roman" pitchFamily="18" charset="0"/>
                <a:sym typeface="微软雅黑" pitchFamily="34" charset="-122"/>
              </a:rPr>
              <a:t>：</a:t>
            </a:r>
            <a:r>
              <a:rPr lang="en-US" altLang="zh-CN" sz="1200" dirty="0">
                <a:solidFill>
                  <a:srgbClr val="009EE0"/>
                </a:solidFill>
                <a:latin typeface="Times New Roman" pitchFamily="18" charset="0"/>
                <a:cs typeface="Times New Roman" pitchFamily="18" charset="0"/>
                <a:sym typeface="微软雅黑" pitchFamily="34" charset="-122"/>
              </a:rPr>
              <a:t> XC01-1-16   </a:t>
            </a:r>
            <a:r>
              <a:rPr lang="zh-CN" altLang="en-US" sz="1200" b="1" dirty="0">
                <a:solidFill>
                  <a:srgbClr val="000000"/>
                </a:solidFill>
                <a:latin typeface="微软雅黑" pitchFamily="34" charset="-122"/>
                <a:ea typeface="微软雅黑" pitchFamily="34" charset="-122"/>
                <a:sym typeface="微软雅黑" pitchFamily="34" charset="-122"/>
              </a:rPr>
              <a:t>谁的动作准？</a:t>
            </a:r>
            <a:endParaRPr lang="zh-CN" altLang="en-US" sz="1200" b="1" dirty="0">
              <a:latin typeface="微软雅黑" pitchFamily="34" charset="-122"/>
              <a:ea typeface="微软雅黑" pitchFamily="34" charset="-122"/>
            </a:endParaRPr>
          </a:p>
        </p:txBody>
      </p:sp>
      <p:sp>
        <p:nvSpPr>
          <p:cNvPr id="132100" name="TextBox 17"/>
          <p:cNvSpPr txBox="1">
            <a:spLocks noChangeArrowheads="1"/>
          </p:cNvSpPr>
          <p:nvPr/>
        </p:nvSpPr>
        <p:spPr bwMode="auto">
          <a:xfrm>
            <a:off x="4789198" y="499629"/>
            <a:ext cx="4022220" cy="236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展示内容：</a:t>
            </a:r>
            <a:r>
              <a:rPr lang="zh-CN" altLang="en-US" sz="1100" dirty="0">
                <a:solidFill>
                  <a:srgbClr val="000000"/>
                </a:solidFill>
                <a:latin typeface="微软雅黑" pitchFamily="34" charset="-122"/>
                <a:ea typeface="微软雅黑" pitchFamily="34" charset="-122"/>
                <a:sym typeface="微软雅黑" pitchFamily="34" charset="-122"/>
              </a:rPr>
              <a:t>展项由两组难易程度不同的手眼协调测试装置组成。每组测试装置由曲线造型的金属管曲线、带金属圆环的手柄、音效及数显装置和展台构成。操作过程中，参与者手持金属圆环从曲线金属管的一端，沿金属管到达另一端完成游戏，但是要尽量避免圆环触碰到曲线金属管，否则音效装置会响起，数字显示器会实时记录碰撞的次数。活动结束，参与者可通过数显装置，查看自己的碰撞次数。每次活动可由一人单独进行或两人同时参与比赛。以此通过趣味游戏，训练和提高参与者的手、眼、脑的协调能力。</a:t>
            </a:r>
          </a:p>
        </p:txBody>
      </p:sp>
      <p:sp>
        <p:nvSpPr>
          <p:cNvPr id="132101" name="TextBox 19"/>
          <p:cNvSpPr txBox="1">
            <a:spLocks noChangeArrowheads="1"/>
          </p:cNvSpPr>
          <p:nvPr/>
        </p:nvSpPr>
        <p:spPr bwMode="auto">
          <a:xfrm>
            <a:off x="4776980" y="3533389"/>
            <a:ext cx="4022219" cy="33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展示方式：</a:t>
            </a:r>
            <a:r>
              <a:rPr lang="zh-CN" altLang="en-US" sz="1100">
                <a:solidFill>
                  <a:srgbClr val="000000"/>
                </a:solidFill>
                <a:latin typeface="微软雅黑" pitchFamily="34" charset="-122"/>
                <a:ea typeface="微软雅黑" pitchFamily="34" charset="-122"/>
                <a:sym typeface="微软雅黑" pitchFamily="34" charset="-122"/>
              </a:rPr>
              <a:t>手动操作，多人互动体验</a:t>
            </a:r>
          </a:p>
        </p:txBody>
      </p:sp>
      <p:sp>
        <p:nvSpPr>
          <p:cNvPr id="132102"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132104"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32105"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32106"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132107"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132108" name="TextBox 64"/>
          <p:cNvSpPr txBox="1">
            <a:spLocks noChangeArrowheads="1"/>
          </p:cNvSpPr>
          <p:nvPr/>
        </p:nvSpPr>
        <p:spPr bwMode="auto">
          <a:xfrm>
            <a:off x="4789198" y="2801299"/>
            <a:ext cx="4022220" cy="842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科学原理：</a:t>
            </a:r>
            <a:r>
              <a:rPr lang="zh-CN" altLang="en-US" sz="1100" dirty="0">
                <a:solidFill>
                  <a:srgbClr val="000000"/>
                </a:solidFill>
                <a:latin typeface="微软雅黑" pitchFamily="34" charset="-122"/>
                <a:ea typeface="微软雅黑" pitchFamily="34" charset="-122"/>
                <a:sym typeface="微软雅黑" pitchFamily="34" charset="-122"/>
              </a:rPr>
              <a:t>人的眼睛、脑、手部肌肉构成的操作系统中，眼睛是传感器，脑是控制器，手是执行机构，经过反复训练，这一系统的配合会更加熟练，人的手眼协调能力会提高。</a:t>
            </a:r>
            <a:endParaRPr lang="en-US" altLang="zh-CN" sz="1100" dirty="0">
              <a:solidFill>
                <a:srgbClr val="000000"/>
              </a:solidFill>
              <a:latin typeface="微软雅黑" pitchFamily="34" charset="-122"/>
              <a:ea typeface="微软雅黑" pitchFamily="34" charset="-122"/>
              <a:sym typeface="微软雅黑" pitchFamily="34" charset="-122"/>
            </a:endParaRPr>
          </a:p>
        </p:txBody>
      </p:sp>
      <p:sp>
        <p:nvSpPr>
          <p:cNvPr id="132109" name="TextBox 14"/>
          <p:cNvSpPr txBox="1">
            <a:spLocks noChangeArrowheads="1"/>
          </p:cNvSpPr>
          <p:nvPr/>
        </p:nvSpPr>
        <p:spPr bwMode="auto">
          <a:xfrm>
            <a:off x="4755261" y="5567896"/>
            <a:ext cx="3177865"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目标人群：</a:t>
            </a:r>
            <a:r>
              <a:rPr lang="en-US" altLang="zh-CN" sz="1100">
                <a:solidFill>
                  <a:srgbClr val="000000"/>
                </a:solidFill>
                <a:latin typeface="微软雅黑" pitchFamily="34" charset="-122"/>
                <a:ea typeface="微软雅黑" pitchFamily="34" charset="-122"/>
                <a:sym typeface="微软雅黑" pitchFamily="34" charset="-122"/>
              </a:rPr>
              <a:t>3-8</a:t>
            </a:r>
            <a:r>
              <a:rPr lang="zh-CN" altLang="en-US" sz="1100">
                <a:solidFill>
                  <a:srgbClr val="000000"/>
                </a:solidFill>
                <a:latin typeface="微软雅黑" pitchFamily="34" charset="-122"/>
                <a:ea typeface="微软雅黑" pitchFamily="34" charset="-122"/>
                <a:sym typeface="微软雅黑" pitchFamily="34" charset="-122"/>
              </a:rPr>
              <a:t>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参与人数：</a:t>
            </a:r>
            <a:r>
              <a:rPr lang="en-US" altLang="zh-CN" sz="1100">
                <a:solidFill>
                  <a:srgbClr val="000000"/>
                </a:solidFill>
                <a:latin typeface="微软雅黑" pitchFamily="34" charset="-122"/>
                <a:ea typeface="微软雅黑" pitchFamily="34" charset="-122"/>
                <a:sym typeface="微软雅黑" pitchFamily="34" charset="-122"/>
              </a:rPr>
              <a:t>1-2</a:t>
            </a:r>
            <a:r>
              <a:rPr lang="zh-CN" altLang="en-US" sz="1100">
                <a:solidFill>
                  <a:srgbClr val="000000"/>
                </a:solidFill>
                <a:latin typeface="微软雅黑" pitchFamily="34" charset="-122"/>
                <a:ea typeface="微软雅黑" pitchFamily="34" charset="-122"/>
                <a:sym typeface="微软雅黑" pitchFamily="34" charset="-122"/>
              </a:rPr>
              <a:t>人</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运营人员：无</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    </a:t>
            </a:r>
          </a:p>
        </p:txBody>
      </p:sp>
      <p:sp>
        <p:nvSpPr>
          <p:cNvPr id="132110" name="TextBox 14"/>
          <p:cNvSpPr txBox="1">
            <a:spLocks noChangeArrowheads="1"/>
          </p:cNvSpPr>
          <p:nvPr/>
        </p:nvSpPr>
        <p:spPr bwMode="auto">
          <a:xfrm>
            <a:off x="4749831" y="3896231"/>
            <a:ext cx="3970635" cy="1629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操作说明</a:t>
            </a:r>
            <a:r>
              <a:rPr lang="zh-CN" altLang="en-US" sz="1100" b="1" dirty="0">
                <a:latin typeface="微软雅黑" pitchFamily="34" charset="-122"/>
                <a:ea typeface="微软雅黑" pitchFamily="34" charset="-122"/>
              </a:rPr>
              <a:t>：</a:t>
            </a:r>
            <a:r>
              <a:rPr lang="en-US" altLang="en-US" sz="1100" dirty="0">
                <a:latin typeface="微软雅黑" pitchFamily="34" charset="-122"/>
                <a:ea typeface="微软雅黑" pitchFamily="34" charset="-122"/>
              </a:rPr>
              <a:t> </a:t>
            </a:r>
            <a:r>
              <a:rPr lang="en-US" altLang="en-US" sz="1100" dirty="0">
                <a:solidFill>
                  <a:srgbClr val="000000"/>
                </a:solidFill>
                <a:latin typeface="微软雅黑" pitchFamily="34" charset="-122"/>
                <a:ea typeface="微软雅黑" pitchFamily="34" charset="-122"/>
                <a:sym typeface="微软雅黑" pitchFamily="34" charset="-122"/>
              </a:rPr>
              <a:t>1</a:t>
            </a:r>
            <a:r>
              <a:rPr lang="zh-CN" altLang="en-US" sz="1100" dirty="0">
                <a:solidFill>
                  <a:srgbClr val="000000"/>
                </a:solidFill>
                <a:latin typeface="微软雅黑" pitchFamily="34" charset="-122"/>
                <a:ea typeface="微软雅黑" pitchFamily="34" charset="-122"/>
                <a:sym typeface="微软雅黑" pitchFamily="34" charset="-122"/>
              </a:rPr>
              <a:t>、参与者手持金属圆环从曲线金属管的一端，沿金属管到达另一端完成游戏。</a:t>
            </a:r>
            <a:r>
              <a:rPr lang="en-US" altLang="en-US" sz="1100" dirty="0">
                <a:solidFill>
                  <a:srgbClr val="000000"/>
                </a:solidFill>
                <a:latin typeface="微软雅黑" pitchFamily="34" charset="-122"/>
                <a:ea typeface="微软雅黑" pitchFamily="34" charset="-122"/>
                <a:sym typeface="微软雅黑" pitchFamily="34" charset="-122"/>
              </a:rPr>
              <a:t>2</a:t>
            </a:r>
            <a:r>
              <a:rPr lang="zh-CN" altLang="en-US" sz="1100" dirty="0">
                <a:solidFill>
                  <a:srgbClr val="000000"/>
                </a:solidFill>
                <a:latin typeface="微软雅黑" pitchFamily="34" charset="-122"/>
                <a:ea typeface="微软雅黑" pitchFamily="34" charset="-122"/>
                <a:sym typeface="微软雅黑" pitchFamily="34" charset="-122"/>
              </a:rPr>
              <a:t>、操作过程中，要尽量避免圆环触碰到曲线金属管，否则音效装置会响起，数字显示器会实时记录碰撞的次数。</a:t>
            </a:r>
            <a:r>
              <a:rPr lang="en-US" altLang="en-US" sz="1100" dirty="0">
                <a:solidFill>
                  <a:srgbClr val="000000"/>
                </a:solidFill>
                <a:latin typeface="微软雅黑" pitchFamily="34" charset="-122"/>
                <a:ea typeface="微软雅黑" pitchFamily="34" charset="-122"/>
                <a:sym typeface="微软雅黑" pitchFamily="34" charset="-122"/>
              </a:rPr>
              <a:t>3</a:t>
            </a:r>
            <a:r>
              <a:rPr lang="zh-CN" altLang="en-US" sz="1100" dirty="0">
                <a:solidFill>
                  <a:srgbClr val="000000"/>
                </a:solidFill>
                <a:latin typeface="微软雅黑" pitchFamily="34" charset="-122"/>
                <a:ea typeface="微软雅黑" pitchFamily="34" charset="-122"/>
                <a:sym typeface="微软雅黑" pitchFamily="34" charset="-122"/>
              </a:rPr>
              <a:t>、活动结束，参与者可通过数显装置，查看自己的碰撞次数，语音会提示：”恭喜你完成了任务。“</a:t>
            </a:r>
          </a:p>
          <a:p>
            <a:pPr eaLnBrk="1" hangingPunct="1">
              <a:lnSpc>
                <a:spcPct val="150000"/>
              </a:lnSpc>
            </a:pPr>
            <a:endParaRPr lang="en-US" altLang="zh-CN" sz="1100" dirty="0">
              <a:solidFill>
                <a:srgbClr val="000000"/>
              </a:solidFill>
              <a:latin typeface="微软雅黑" pitchFamily="34" charset="-122"/>
              <a:ea typeface="微软雅黑" pitchFamily="34" charset="-122"/>
              <a:sym typeface="微软雅黑" pitchFamily="34" charset="-122"/>
            </a:endParaRPr>
          </a:p>
        </p:txBody>
      </p:sp>
      <p:sp>
        <p:nvSpPr>
          <p:cNvPr id="132111"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32115"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132116"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4" name="椭圆 23"/>
          <p:cNvSpPr/>
          <p:nvPr/>
        </p:nvSpPr>
        <p:spPr>
          <a:xfrm>
            <a:off x="426584" y="6193849"/>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132121" name="Picture 8" descr="C:\Documents and Settings\Administrator\Application Data\Tencent\Users\128969088\QQ\WinTemp\RichOle\}]ZWHZ%EC7YS~P~C$~1SV7Y.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66524" y="1429770"/>
            <a:ext cx="3339406" cy="349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灯片编号占位符 30"/>
          <p:cNvSpPr>
            <a:spLocks noGrp="1"/>
          </p:cNvSpPr>
          <p:nvPr>
            <p:ph type="sldNum" sz="quarter" idx="12"/>
          </p:nvPr>
        </p:nvSpPr>
        <p:spPr/>
        <p:txBody>
          <a:bodyPr/>
          <a:lstStyle/>
          <a:p>
            <a:pPr>
              <a:defRPr/>
            </a:pPr>
            <a:fld id="{AADF63E5-7A8C-40C0-944D-F706F6F4787E}" type="slidenum">
              <a:rPr lang="zh-CN" altLang="en-US"/>
              <a:pPr>
                <a:defRPr/>
              </a:pPr>
              <a:t>61</a:t>
            </a:fld>
            <a:endParaRPr lang="zh-CN" altLang="en-US"/>
          </a:p>
        </p:txBody>
      </p:sp>
    </p:spTree>
    <p:extLst>
      <p:ext uri="{BB962C8B-B14F-4D97-AF65-F5344CB8AC3E}">
        <p14:creationId xmlns:p14="http://schemas.microsoft.com/office/powerpoint/2010/main" val="348209450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2" name="图片 20"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35759" y="1205154"/>
            <a:ext cx="2887364" cy="764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23" name="图片 20" descr="513求救电话.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79199" y="3176306"/>
            <a:ext cx="2784196" cy="2407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24" name="图片 20" descr="513求救电话.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805952" y="911425"/>
            <a:ext cx="2926732" cy="3062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133126"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133127"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3129" name="组合 38"/>
          <p:cNvGrpSpPr>
            <a:grpSpLocks/>
          </p:cNvGrpSpPr>
          <p:nvPr/>
        </p:nvGrpSpPr>
        <p:grpSpPr bwMode="auto">
          <a:xfrm>
            <a:off x="3996432" y="3242540"/>
            <a:ext cx="197302" cy="2247604"/>
            <a:chOff x="4318000" y="5734368"/>
            <a:chExt cx="230735" cy="374650"/>
          </a:xfrm>
        </p:grpSpPr>
        <p:cxnSp>
          <p:nvCxnSpPr>
            <p:cNvPr id="133158" name="直接箭头连接符 83"/>
            <p:cNvCxnSpPr>
              <a:cxnSpLocks noChangeShapeType="1"/>
            </p:cNvCxnSpPr>
            <p:nvPr/>
          </p:nvCxnSpPr>
          <p:spPr bwMode="auto">
            <a:xfrm rot="5400000" flipH="1" flipV="1">
              <a:off x="4130675" y="5921693"/>
              <a:ext cx="37465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33159" name="TextBox 84"/>
            <p:cNvSpPr txBox="1">
              <a:spLocks noChangeArrowheads="1"/>
            </p:cNvSpPr>
            <p:nvPr/>
          </p:nvSpPr>
          <p:spPr bwMode="auto">
            <a:xfrm rot="5400000">
              <a:off x="4414970" y="5829983"/>
              <a:ext cx="69587" cy="197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1690</a:t>
              </a:r>
            </a:p>
          </p:txBody>
        </p:sp>
      </p:grpSp>
      <p:grpSp>
        <p:nvGrpSpPr>
          <p:cNvPr id="133130" name="组合 39"/>
          <p:cNvGrpSpPr>
            <a:grpSpLocks/>
          </p:cNvGrpSpPr>
          <p:nvPr/>
        </p:nvGrpSpPr>
        <p:grpSpPr bwMode="auto">
          <a:xfrm>
            <a:off x="1099561" y="5647087"/>
            <a:ext cx="2736684" cy="207338"/>
            <a:chOff x="1062038" y="6213793"/>
            <a:chExt cx="3097212" cy="228600"/>
          </a:xfrm>
        </p:grpSpPr>
        <p:cxnSp>
          <p:nvCxnSpPr>
            <p:cNvPr id="133156" name="直接箭头连接符 87"/>
            <p:cNvCxnSpPr>
              <a:cxnSpLocks noChangeShapeType="1"/>
            </p:cNvCxnSpPr>
            <p:nvPr/>
          </p:nvCxnSpPr>
          <p:spPr bwMode="auto">
            <a:xfrm rot="10800000">
              <a:off x="1062038" y="6213793"/>
              <a:ext cx="3097212"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33157" name="TextBox 88"/>
            <p:cNvSpPr txBox="1">
              <a:spLocks noChangeArrowheads="1"/>
            </p:cNvSpPr>
            <p:nvPr/>
          </p:nvSpPr>
          <p:spPr bwMode="auto">
            <a:xfrm>
              <a:off x="2438959" y="6256655"/>
              <a:ext cx="517525"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2210</a:t>
              </a:r>
            </a:p>
          </p:txBody>
        </p:sp>
      </p:grpSp>
      <p:sp>
        <p:nvSpPr>
          <p:cNvPr id="133131" name="TextBox 100"/>
          <p:cNvSpPr txBox="1">
            <a:spLocks noChangeArrowheads="1"/>
          </p:cNvSpPr>
          <p:nvPr/>
        </p:nvSpPr>
        <p:spPr bwMode="auto">
          <a:xfrm>
            <a:off x="7244883" y="4509607"/>
            <a:ext cx="521273"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133132" name="TextBox 100"/>
          <p:cNvSpPr txBox="1">
            <a:spLocks noChangeArrowheads="1"/>
          </p:cNvSpPr>
          <p:nvPr/>
        </p:nvSpPr>
        <p:spPr bwMode="auto">
          <a:xfrm>
            <a:off x="2201836" y="2152575"/>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133133" name="TextBox 100"/>
          <p:cNvSpPr txBox="1">
            <a:spLocks noChangeArrowheads="1"/>
          </p:cNvSpPr>
          <p:nvPr/>
        </p:nvSpPr>
        <p:spPr bwMode="auto">
          <a:xfrm>
            <a:off x="2201836" y="5871703"/>
            <a:ext cx="511771"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sp>
        <p:nvSpPr>
          <p:cNvPr id="133134" name="TextBox 100"/>
          <p:cNvSpPr txBox="1">
            <a:spLocks noChangeArrowheads="1"/>
          </p:cNvSpPr>
          <p:nvPr/>
        </p:nvSpPr>
        <p:spPr bwMode="auto">
          <a:xfrm>
            <a:off x="4996893" y="5871703"/>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cxnSp>
        <p:nvCxnSpPr>
          <p:cNvPr id="133135"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pic>
        <p:nvPicPr>
          <p:cNvPr id="133136" name="图片 20" descr="513求救电话.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880149" y="3161908"/>
            <a:ext cx="669238" cy="2408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137" name="组合 40"/>
          <p:cNvGrpSpPr>
            <a:grpSpLocks/>
          </p:cNvGrpSpPr>
          <p:nvPr/>
        </p:nvGrpSpPr>
        <p:grpSpPr bwMode="auto">
          <a:xfrm>
            <a:off x="4041221" y="1376495"/>
            <a:ext cx="176823" cy="403158"/>
            <a:chOff x="4318000" y="5734368"/>
            <a:chExt cx="207041" cy="374650"/>
          </a:xfrm>
        </p:grpSpPr>
        <p:cxnSp>
          <p:nvCxnSpPr>
            <p:cNvPr id="133154" name="直接箭头连接符 83"/>
            <p:cNvCxnSpPr>
              <a:cxnSpLocks noChangeShapeType="1"/>
            </p:cNvCxnSpPr>
            <p:nvPr/>
          </p:nvCxnSpPr>
          <p:spPr bwMode="auto">
            <a:xfrm rot="5400000" flipH="1" flipV="1">
              <a:off x="4130675" y="5921693"/>
              <a:ext cx="37465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33155" name="TextBox 84"/>
            <p:cNvSpPr txBox="1">
              <a:spLocks noChangeArrowheads="1"/>
            </p:cNvSpPr>
            <p:nvPr/>
          </p:nvSpPr>
          <p:spPr bwMode="auto">
            <a:xfrm rot="5400000">
              <a:off x="4293238" y="5820978"/>
              <a:ext cx="265419" cy="198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300</a:t>
              </a:r>
            </a:p>
          </p:txBody>
        </p:sp>
      </p:grpSp>
      <p:grpSp>
        <p:nvGrpSpPr>
          <p:cNvPr id="133138" name="组合 43"/>
          <p:cNvGrpSpPr>
            <a:grpSpLocks/>
          </p:cNvGrpSpPr>
          <p:nvPr/>
        </p:nvGrpSpPr>
        <p:grpSpPr bwMode="auto">
          <a:xfrm>
            <a:off x="1099561" y="1880443"/>
            <a:ext cx="2736684" cy="207338"/>
            <a:chOff x="1062038" y="6213793"/>
            <a:chExt cx="3097212" cy="228600"/>
          </a:xfrm>
        </p:grpSpPr>
        <p:cxnSp>
          <p:nvCxnSpPr>
            <p:cNvPr id="133152" name="直接箭头连接符 87"/>
            <p:cNvCxnSpPr>
              <a:cxnSpLocks noChangeShapeType="1"/>
            </p:cNvCxnSpPr>
            <p:nvPr/>
          </p:nvCxnSpPr>
          <p:spPr bwMode="auto">
            <a:xfrm rot="10800000">
              <a:off x="1062038" y="6213793"/>
              <a:ext cx="3097212"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33153" name="TextBox 88"/>
            <p:cNvSpPr txBox="1">
              <a:spLocks noChangeArrowheads="1"/>
            </p:cNvSpPr>
            <p:nvPr/>
          </p:nvSpPr>
          <p:spPr bwMode="auto">
            <a:xfrm>
              <a:off x="2438959" y="6256655"/>
              <a:ext cx="517525"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2210</a:t>
              </a:r>
            </a:p>
          </p:txBody>
        </p:sp>
      </p:grpSp>
      <p:grpSp>
        <p:nvGrpSpPr>
          <p:cNvPr id="133139" name="组合 46"/>
          <p:cNvGrpSpPr>
            <a:grpSpLocks/>
          </p:cNvGrpSpPr>
          <p:nvPr/>
        </p:nvGrpSpPr>
        <p:grpSpPr bwMode="auto">
          <a:xfrm>
            <a:off x="2334869" y="3652897"/>
            <a:ext cx="864717" cy="168462"/>
            <a:chOff x="1062038" y="6032817"/>
            <a:chExt cx="3097212" cy="185738"/>
          </a:xfrm>
        </p:grpSpPr>
        <p:cxnSp>
          <p:nvCxnSpPr>
            <p:cNvPr id="133150" name="直接箭头连接符 87"/>
            <p:cNvCxnSpPr>
              <a:cxnSpLocks noChangeShapeType="1"/>
            </p:cNvCxnSpPr>
            <p:nvPr/>
          </p:nvCxnSpPr>
          <p:spPr bwMode="auto">
            <a:xfrm rot="10800000">
              <a:off x="1062038" y="6213793"/>
              <a:ext cx="3097212"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33151" name="TextBox 88"/>
            <p:cNvSpPr txBox="1">
              <a:spLocks noChangeArrowheads="1"/>
            </p:cNvSpPr>
            <p:nvPr/>
          </p:nvSpPr>
          <p:spPr bwMode="auto">
            <a:xfrm>
              <a:off x="2166660" y="6032817"/>
              <a:ext cx="102009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700</a:t>
              </a:r>
            </a:p>
          </p:txBody>
        </p:sp>
      </p:grpSp>
      <p:grpSp>
        <p:nvGrpSpPr>
          <p:cNvPr id="133140" name="组合 49"/>
          <p:cNvGrpSpPr>
            <a:grpSpLocks/>
          </p:cNvGrpSpPr>
          <p:nvPr/>
        </p:nvGrpSpPr>
        <p:grpSpPr bwMode="auto">
          <a:xfrm>
            <a:off x="1540743" y="3652906"/>
            <a:ext cx="678741" cy="169261"/>
            <a:chOff x="1062038" y="6032817"/>
            <a:chExt cx="3097212" cy="187125"/>
          </a:xfrm>
        </p:grpSpPr>
        <p:cxnSp>
          <p:nvCxnSpPr>
            <p:cNvPr id="133148" name="直接箭头连接符 87"/>
            <p:cNvCxnSpPr>
              <a:cxnSpLocks noChangeShapeType="1"/>
            </p:cNvCxnSpPr>
            <p:nvPr/>
          </p:nvCxnSpPr>
          <p:spPr bwMode="auto">
            <a:xfrm rot="10800000">
              <a:off x="1062038" y="6213793"/>
              <a:ext cx="3097212"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33149" name="TextBox 88"/>
            <p:cNvSpPr txBox="1">
              <a:spLocks noChangeArrowheads="1"/>
            </p:cNvSpPr>
            <p:nvPr/>
          </p:nvSpPr>
          <p:spPr bwMode="auto">
            <a:xfrm>
              <a:off x="2005319" y="6032817"/>
              <a:ext cx="1392625" cy="18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490</a:t>
              </a:r>
            </a:p>
          </p:txBody>
        </p:sp>
      </p:grpSp>
      <p:grpSp>
        <p:nvGrpSpPr>
          <p:cNvPr id="133141" name="组合 52"/>
          <p:cNvGrpSpPr>
            <a:grpSpLocks/>
          </p:cNvGrpSpPr>
          <p:nvPr/>
        </p:nvGrpSpPr>
        <p:grpSpPr bwMode="auto">
          <a:xfrm rot="-5400000">
            <a:off x="5104826" y="5586830"/>
            <a:ext cx="213098" cy="339371"/>
            <a:chOff x="4083735" y="5734368"/>
            <a:chExt cx="234265" cy="374650"/>
          </a:xfrm>
        </p:grpSpPr>
        <p:cxnSp>
          <p:nvCxnSpPr>
            <p:cNvPr id="133146" name="直接箭头连接符 83"/>
            <p:cNvCxnSpPr>
              <a:cxnSpLocks noChangeShapeType="1"/>
            </p:cNvCxnSpPr>
            <p:nvPr/>
          </p:nvCxnSpPr>
          <p:spPr bwMode="auto">
            <a:xfrm rot="5400000" flipH="1" flipV="1">
              <a:off x="4130675" y="5921693"/>
              <a:ext cx="37465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33147" name="TextBox 84"/>
            <p:cNvSpPr txBox="1">
              <a:spLocks noChangeArrowheads="1"/>
            </p:cNvSpPr>
            <p:nvPr/>
          </p:nvSpPr>
          <p:spPr bwMode="auto">
            <a:xfrm rot="5400000">
              <a:off x="4021075" y="5856015"/>
              <a:ext cx="309668" cy="184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300</a:t>
              </a:r>
            </a:p>
          </p:txBody>
        </p:sp>
      </p:grpSp>
      <p:grpSp>
        <p:nvGrpSpPr>
          <p:cNvPr id="133142" name="组合 55"/>
          <p:cNvGrpSpPr>
            <a:grpSpLocks/>
          </p:cNvGrpSpPr>
          <p:nvPr/>
        </p:nvGrpSpPr>
        <p:grpSpPr bwMode="auto">
          <a:xfrm>
            <a:off x="5567039" y="3242540"/>
            <a:ext cx="197302" cy="2247604"/>
            <a:chOff x="4318000" y="5734368"/>
            <a:chExt cx="230735" cy="374650"/>
          </a:xfrm>
        </p:grpSpPr>
        <p:cxnSp>
          <p:nvCxnSpPr>
            <p:cNvPr id="133144" name="直接箭头连接符 83"/>
            <p:cNvCxnSpPr>
              <a:cxnSpLocks noChangeShapeType="1"/>
            </p:cNvCxnSpPr>
            <p:nvPr/>
          </p:nvCxnSpPr>
          <p:spPr bwMode="auto">
            <a:xfrm rot="5400000" flipH="1" flipV="1">
              <a:off x="4130675" y="5921693"/>
              <a:ext cx="37465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33145" name="TextBox 84"/>
            <p:cNvSpPr txBox="1">
              <a:spLocks noChangeArrowheads="1"/>
            </p:cNvSpPr>
            <p:nvPr/>
          </p:nvSpPr>
          <p:spPr bwMode="auto">
            <a:xfrm rot="5400000">
              <a:off x="4414970" y="5829983"/>
              <a:ext cx="69587" cy="197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1690</a:t>
              </a:r>
            </a:p>
          </p:txBody>
        </p:sp>
      </p:grpSp>
      <p:sp>
        <p:nvSpPr>
          <p:cNvPr id="43" name="灯片编号占位符 42"/>
          <p:cNvSpPr>
            <a:spLocks noGrp="1"/>
          </p:cNvSpPr>
          <p:nvPr>
            <p:ph type="sldNum" sz="quarter" idx="12"/>
          </p:nvPr>
        </p:nvSpPr>
        <p:spPr/>
        <p:txBody>
          <a:bodyPr/>
          <a:lstStyle/>
          <a:p>
            <a:pPr>
              <a:defRPr/>
            </a:pPr>
            <a:fld id="{A340AED4-241C-4132-80EB-D413F3DB5FCE}" type="slidenum">
              <a:rPr lang="zh-CN" altLang="en-US"/>
              <a:pPr>
                <a:defRPr/>
              </a:pPr>
              <a:t>62</a:t>
            </a:fld>
            <a:endParaRPr lang="zh-CN" altLang="en-US"/>
          </a:p>
        </p:txBody>
      </p:sp>
    </p:spTree>
    <p:extLst>
      <p:ext uri="{BB962C8B-B14F-4D97-AF65-F5344CB8AC3E}">
        <p14:creationId xmlns:p14="http://schemas.microsoft.com/office/powerpoint/2010/main" val="324827911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extBox 45"/>
          <p:cNvSpPr txBox="1">
            <a:spLocks noChangeArrowheads="1"/>
          </p:cNvSpPr>
          <p:nvPr/>
        </p:nvSpPr>
        <p:spPr bwMode="auto">
          <a:xfrm>
            <a:off x="496838"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134147" name="TextBox 47"/>
          <p:cNvSpPr txBox="1">
            <a:spLocks noChangeArrowheads="1"/>
          </p:cNvSpPr>
          <p:nvPr/>
        </p:nvSpPr>
        <p:spPr bwMode="auto">
          <a:xfrm>
            <a:off x="496838" y="2195770"/>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134148" name="TextBox 57"/>
          <p:cNvSpPr txBox="1">
            <a:spLocks noChangeArrowheads="1"/>
          </p:cNvSpPr>
          <p:nvPr/>
        </p:nvSpPr>
        <p:spPr bwMode="auto">
          <a:xfrm>
            <a:off x="514486" y="653692"/>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、首先应确保展项的安全性和功能实现性；</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、展项在固定到地面的时候，注意固定的稳固性，防止掉下来砸伤观众情况的发生；</a:t>
            </a: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、确保展项造型的美观性，应当与原设计保持一致；</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r>
              <a:rPr lang="zh-CN" altLang="en-US" sz="1100">
                <a:latin typeface="微软雅黑" pitchFamily="34" charset="-122"/>
                <a:ea typeface="微软雅黑" pitchFamily="34" charset="-122"/>
              </a:rPr>
              <a:t>；</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、其他在展品制作阶段需注意的问题。</a:t>
            </a:r>
          </a:p>
        </p:txBody>
      </p:sp>
      <p:sp>
        <p:nvSpPr>
          <p:cNvPr id="134149"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3415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3415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34153"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34157" name="TextBox 33"/>
          <p:cNvSpPr txBox="1">
            <a:spLocks noChangeArrowheads="1"/>
          </p:cNvSpPr>
          <p:nvPr/>
        </p:nvSpPr>
        <p:spPr bwMode="auto">
          <a:xfrm>
            <a:off x="514486" y="2397349"/>
            <a:ext cx="8577930" cy="1326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5</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134158" name="TextBox 34"/>
          <p:cNvSpPr txBox="1">
            <a:spLocks noChangeArrowheads="1"/>
          </p:cNvSpPr>
          <p:nvPr/>
        </p:nvSpPr>
        <p:spPr bwMode="auto">
          <a:xfrm>
            <a:off x="496838" y="3670175"/>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134159" name="TextBox 35"/>
          <p:cNvSpPr txBox="1">
            <a:spLocks noChangeArrowheads="1"/>
          </p:cNvSpPr>
          <p:nvPr/>
        </p:nvSpPr>
        <p:spPr bwMode="auto">
          <a:xfrm>
            <a:off x="514486" y="3883272"/>
            <a:ext cx="8577930"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、提醒</a:t>
            </a: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岁以下儿童需家长看护才能参与活动。</a:t>
            </a:r>
            <a:endParaRPr lang="en-US" altLang="zh-CN" sz="1100" b="1">
              <a:latin typeface="微软雅黑" pitchFamily="34" charset="-122"/>
              <a:ea typeface="微软雅黑" pitchFamily="34" charset="-122"/>
            </a:endParaRPr>
          </a:p>
        </p:txBody>
      </p:sp>
      <p:sp>
        <p:nvSpPr>
          <p:cNvPr id="134160" name="TextBox 15"/>
          <p:cNvSpPr txBox="1">
            <a:spLocks noChangeArrowheads="1"/>
          </p:cNvSpPr>
          <p:nvPr/>
        </p:nvSpPr>
        <p:spPr bwMode="auto">
          <a:xfrm>
            <a:off x="514486" y="4619035"/>
            <a:ext cx="8577930" cy="1899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ts val="1665"/>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a:t>
            </a:r>
            <a:r>
              <a:rPr lang="en-US" altLang="zh-CN" sz="1100">
                <a:latin typeface="微软雅黑" pitchFamily="34" charset="-122"/>
                <a:ea typeface="微软雅黑" pitchFamily="34" charset="-122"/>
              </a:rPr>
              <a:t>220V</a:t>
            </a:r>
            <a:r>
              <a:rPr lang="zh-CN" altLang="en-US" sz="1100">
                <a:latin typeface="微软雅黑" pitchFamily="34" charset="-122"/>
                <a:ea typeface="微软雅黑" pitchFamily="34" charset="-122"/>
              </a:rPr>
              <a:t>，</a:t>
            </a:r>
            <a:r>
              <a:rPr lang="en-US" altLang="zh-CN" sz="1100">
                <a:latin typeface="微软雅黑" pitchFamily="34" charset="-122"/>
                <a:ea typeface="微软雅黑" pitchFamily="34" charset="-122"/>
              </a:rPr>
              <a:t>0.5KW</a:t>
            </a:r>
          </a:p>
          <a:p>
            <a:pPr eaLnBrk="1" hangingPunct="1">
              <a:lnSpc>
                <a:spcPts val="1665"/>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ts val="1665"/>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ts val="1665"/>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F34EF2A3-A3CF-4ADF-B18A-0595331DB4FA}" type="slidenum">
              <a:rPr lang="zh-CN" altLang="en-US"/>
              <a:pPr>
                <a:defRPr/>
              </a:pPr>
              <a:t>63</a:t>
            </a:fld>
            <a:endParaRPr lang="zh-CN" altLang="en-US"/>
          </a:p>
        </p:txBody>
      </p:sp>
    </p:spTree>
    <p:extLst>
      <p:ext uri="{BB962C8B-B14F-4D97-AF65-F5344CB8AC3E}">
        <p14:creationId xmlns:p14="http://schemas.microsoft.com/office/powerpoint/2010/main" val="319604903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extBox 57"/>
          <p:cNvSpPr txBox="1">
            <a:spLocks noChangeArrowheads="1"/>
          </p:cNvSpPr>
          <p:nvPr/>
        </p:nvSpPr>
        <p:spPr bwMode="auto">
          <a:xfrm>
            <a:off x="479192" y="447794"/>
            <a:ext cx="4240774" cy="5574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、台面：阻燃板基层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喷漆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、台体：阻燃板基层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喷漆</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不锈钢管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、传感器：定制</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、设备：单片机、数码管、音频播放器、音箱</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、其他：地面膨胀螺栓固定</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13517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3517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3517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3517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35179"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壁挂安装基础：地面可打膨胀螺丝</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135180" name="Picture 8" descr="C:\Documents and Settings\Administrator\Application Data\Tencent\Users\128969088\QQ\WinTemp\RichOle\}]ZWHZ%EC7YS~P~C$~1SV7Y.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43954" y="3363486"/>
            <a:ext cx="2321295" cy="2430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70531BAB-7846-4EEF-93E4-95FF791670C5}" type="slidenum">
              <a:rPr lang="zh-CN" altLang="en-US"/>
              <a:pPr>
                <a:defRPr/>
              </a:pPr>
              <a:t>64</a:t>
            </a:fld>
            <a:endParaRPr lang="zh-CN" altLang="en-US"/>
          </a:p>
        </p:txBody>
      </p:sp>
    </p:spTree>
    <p:extLst>
      <p:ext uri="{BB962C8B-B14F-4D97-AF65-F5344CB8AC3E}">
        <p14:creationId xmlns:p14="http://schemas.microsoft.com/office/powerpoint/2010/main" val="360762834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图片 23" descr="1.jpg"/>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297289"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195"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XC01-1-17  </a:t>
            </a:r>
            <a:r>
              <a:rPr lang="zh-CN" altLang="en-US" sz="1200" b="1" dirty="0">
                <a:solidFill>
                  <a:srgbClr val="000000"/>
                </a:solidFill>
                <a:latin typeface="微软雅黑" pitchFamily="34" charset="-122"/>
                <a:ea typeface="微软雅黑" pitchFamily="34" charset="-122"/>
                <a:sym typeface="微软雅黑" pitchFamily="34" charset="-122"/>
              </a:rPr>
              <a:t>谁站得稳？</a:t>
            </a:r>
            <a:endParaRPr lang="zh-CN" altLang="en-US" sz="1200" b="1" dirty="0">
              <a:latin typeface="微软雅黑" pitchFamily="34" charset="-122"/>
              <a:ea typeface="微软雅黑" pitchFamily="34" charset="-122"/>
            </a:endParaRPr>
          </a:p>
        </p:txBody>
      </p:sp>
      <p:sp>
        <p:nvSpPr>
          <p:cNvPr id="136196" name="TextBox 17"/>
          <p:cNvSpPr txBox="1">
            <a:spLocks noChangeArrowheads="1"/>
          </p:cNvSpPr>
          <p:nvPr/>
        </p:nvSpPr>
        <p:spPr bwMode="auto">
          <a:xfrm>
            <a:off x="4810917" y="499628"/>
            <a:ext cx="4022220" cy="2788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展示内容：</a:t>
            </a:r>
            <a:r>
              <a:rPr lang="zh-CN" altLang="en-US" sz="1100" dirty="0">
                <a:latin typeface="微软雅黑" pitchFamily="34" charset="-122"/>
                <a:ea typeface="微软雅黑" pitchFamily="34" charset="-122"/>
              </a:rPr>
              <a:t>展项由平衡板、扶手、计时器构成。活动中，参与者可借助扶手站到摆动的平衡板上，并使其保持稳定。当平衡板处于平衡状态时，参与者松开扶手，计时器启动并显示参与者保持平衡的时间。参与者需努力调整身体姿态保持平衡板稳定，当平衡板任何边缘触及地板时，计时器停止，计时结果即为参与者的平衡测试成绩。平衡板上设有多组“脚印”，参与者可尝试当两腿宽度不同时，保持的稳定时间。通过反复测试，可让参与者自己感受双腿距离太窄，身体的稳定性会差；双腿距离太宽，身体的稳定性也会差。只有当双腿距离与双肩宽度相当时，身体的稳定性是最好的。</a:t>
            </a:r>
            <a:endParaRPr lang="en-US" altLang="zh-CN" sz="1100" dirty="0">
              <a:latin typeface="微软雅黑" pitchFamily="34" charset="-122"/>
              <a:ea typeface="微软雅黑" pitchFamily="34" charset="-122"/>
            </a:endParaRPr>
          </a:p>
          <a:p>
            <a:pPr eaLnBrk="1" hangingPunct="1"/>
            <a:endParaRPr lang="en-US" altLang="zh-CN" sz="1100" dirty="0">
              <a:latin typeface="微软雅黑" pitchFamily="34" charset="-122"/>
              <a:ea typeface="微软雅黑" pitchFamily="34" charset="-122"/>
              <a:sym typeface="微软雅黑" pitchFamily="34" charset="-122"/>
            </a:endParaRPr>
          </a:p>
        </p:txBody>
      </p:sp>
      <p:sp>
        <p:nvSpPr>
          <p:cNvPr id="136197" name="TextBox 19"/>
          <p:cNvSpPr txBox="1">
            <a:spLocks noChangeArrowheads="1"/>
          </p:cNvSpPr>
          <p:nvPr/>
        </p:nvSpPr>
        <p:spPr bwMode="auto">
          <a:xfrm>
            <a:off x="4802772" y="4210118"/>
            <a:ext cx="4022220" cy="42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互动体验</a:t>
            </a:r>
            <a:endParaRPr lang="en-US" altLang="zh-CN" sz="1100">
              <a:latin typeface="微软雅黑" pitchFamily="34" charset="-122"/>
              <a:ea typeface="微软雅黑" pitchFamily="34" charset="-122"/>
            </a:endParaRPr>
          </a:p>
          <a:p>
            <a:pPr eaLnBrk="1" hangingPunct="1"/>
            <a:endParaRPr lang="en-US" altLang="zh-CN" sz="1200" b="1">
              <a:latin typeface="微软雅黑" pitchFamily="34" charset="-122"/>
              <a:ea typeface="微软雅黑" pitchFamily="34" charset="-122"/>
            </a:endParaRPr>
          </a:p>
        </p:txBody>
      </p:sp>
      <p:sp>
        <p:nvSpPr>
          <p:cNvPr id="136198"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136200"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36201"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36202"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136203"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136204" name="TextBox 64"/>
          <p:cNvSpPr txBox="1">
            <a:spLocks noChangeArrowheads="1"/>
          </p:cNvSpPr>
          <p:nvPr/>
        </p:nvSpPr>
        <p:spPr bwMode="auto">
          <a:xfrm>
            <a:off x="4810917" y="2848021"/>
            <a:ext cx="4022220" cy="1857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人体的平衡是指调节身体空间定位或反应身体动作，以维持身体的空间稳定能力，包括静态平衡与动态平衡两种。全身性的平衡受到重心位置、重心高度、基底面大小、重量大小与回旋等因素的影响。一般来说，不同的运动项目需要不同的平衡能力。例如游泳运动需要的平衡与射箭运动需要的平衡不同。</a:t>
            </a:r>
            <a:endParaRPr lang="en-US" altLang="zh-CN" sz="1100">
              <a:latin typeface="微软雅黑" pitchFamily="34" charset="-122"/>
              <a:ea typeface="微软雅黑" pitchFamily="34" charset="-122"/>
            </a:endParaRPr>
          </a:p>
          <a:p>
            <a:pPr algn="just">
              <a:lnSpc>
                <a:spcPct val="150000"/>
              </a:lnSpc>
              <a:buFont typeface="Arial" pitchFamily="34" charset="0"/>
              <a:buNone/>
            </a:pP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136205" name="TextBox 14"/>
          <p:cNvSpPr txBox="1">
            <a:spLocks noChangeArrowheads="1"/>
          </p:cNvSpPr>
          <p:nvPr/>
        </p:nvSpPr>
        <p:spPr bwMode="auto">
          <a:xfrm>
            <a:off x="4770193" y="5747876"/>
            <a:ext cx="3177866" cy="10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目标人群：</a:t>
            </a:r>
            <a:r>
              <a:rPr lang="en-US" altLang="zh-CN" sz="1100">
                <a:solidFill>
                  <a:srgbClr val="000000"/>
                </a:solidFill>
                <a:latin typeface="微软雅黑" pitchFamily="34" charset="-122"/>
                <a:ea typeface="微软雅黑" pitchFamily="34" charset="-122"/>
                <a:sym typeface="微软雅黑" pitchFamily="34" charset="-122"/>
              </a:rPr>
              <a:t>3-8</a:t>
            </a:r>
            <a:r>
              <a:rPr lang="zh-CN" altLang="en-US" sz="1100">
                <a:solidFill>
                  <a:srgbClr val="000000"/>
                </a:solidFill>
                <a:latin typeface="微软雅黑" pitchFamily="34" charset="-122"/>
                <a:ea typeface="微软雅黑" pitchFamily="34" charset="-122"/>
                <a:sym typeface="微软雅黑" pitchFamily="34" charset="-122"/>
              </a:rPr>
              <a:t>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参与人数：</a:t>
            </a:r>
            <a:r>
              <a:rPr lang="en-US" altLang="zh-CN" sz="1100">
                <a:solidFill>
                  <a:srgbClr val="000000"/>
                </a:solidFill>
                <a:latin typeface="微软雅黑" pitchFamily="34" charset="-122"/>
                <a:ea typeface="微软雅黑" pitchFamily="34" charset="-122"/>
                <a:sym typeface="微软雅黑" pitchFamily="34" charset="-122"/>
              </a:rPr>
              <a:t>1-2</a:t>
            </a:r>
            <a:r>
              <a:rPr lang="zh-CN" altLang="en-US" sz="1100">
                <a:solidFill>
                  <a:srgbClr val="000000"/>
                </a:solidFill>
                <a:latin typeface="微软雅黑" pitchFamily="34" charset="-122"/>
                <a:ea typeface="微软雅黑" pitchFamily="34" charset="-122"/>
                <a:sym typeface="微软雅黑" pitchFamily="34" charset="-122"/>
              </a:rPr>
              <a:t>人</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运营人员：无</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    </a:t>
            </a:r>
          </a:p>
        </p:txBody>
      </p:sp>
      <p:sp>
        <p:nvSpPr>
          <p:cNvPr id="136206" name="TextBox 14"/>
          <p:cNvSpPr txBox="1">
            <a:spLocks noChangeArrowheads="1"/>
          </p:cNvSpPr>
          <p:nvPr/>
        </p:nvSpPr>
        <p:spPr bwMode="auto">
          <a:xfrm>
            <a:off x="4772907" y="4428975"/>
            <a:ext cx="4041225" cy="1389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操作说明：</a:t>
            </a:r>
            <a:r>
              <a:rPr lang="en-US" altLang="zh-CN" sz="1100" dirty="0">
                <a:solidFill>
                  <a:srgbClr val="000000"/>
                </a:solidFill>
                <a:latin typeface="微软雅黑" pitchFamily="34" charset="-122"/>
                <a:ea typeface="微软雅黑" pitchFamily="34" charset="-122"/>
                <a:sym typeface="微软雅黑" pitchFamily="34" charset="-122"/>
              </a:rPr>
              <a:t>1</a:t>
            </a:r>
            <a:r>
              <a:rPr lang="zh-CN" altLang="en-US" sz="1100" dirty="0">
                <a:solidFill>
                  <a:srgbClr val="000000"/>
                </a:solidFill>
                <a:latin typeface="微软雅黑" pitchFamily="34" charset="-122"/>
                <a:ea typeface="微软雅黑" pitchFamily="34" charset="-122"/>
                <a:sym typeface="微软雅黑" pitchFamily="34" charset="-122"/>
              </a:rPr>
              <a:t>、双手握住扶手；</a:t>
            </a:r>
            <a:r>
              <a:rPr lang="en-US" altLang="zh-CN" sz="1100" dirty="0">
                <a:solidFill>
                  <a:srgbClr val="000000"/>
                </a:solidFill>
                <a:latin typeface="微软雅黑" pitchFamily="34" charset="-122"/>
                <a:ea typeface="微软雅黑" pitchFamily="34" charset="-122"/>
                <a:sym typeface="微软雅黑" pitchFamily="34" charset="-122"/>
              </a:rPr>
              <a:t>2</a:t>
            </a:r>
            <a:r>
              <a:rPr lang="zh-CN" altLang="en-US" sz="1100" dirty="0">
                <a:solidFill>
                  <a:srgbClr val="000000"/>
                </a:solidFill>
                <a:latin typeface="微软雅黑" pitchFamily="34" charset="-122"/>
                <a:ea typeface="微软雅黑" pitchFamily="34" charset="-122"/>
                <a:sym typeface="微软雅黑" pitchFamily="34" charset="-122"/>
              </a:rPr>
              <a:t>、控制脚下圆盘的平衡；</a:t>
            </a:r>
            <a:r>
              <a:rPr lang="en-US" altLang="zh-CN" sz="1100" dirty="0">
                <a:solidFill>
                  <a:srgbClr val="000000"/>
                </a:solidFill>
                <a:latin typeface="微软雅黑" pitchFamily="34" charset="-122"/>
                <a:ea typeface="微软雅黑" pitchFamily="34" charset="-122"/>
                <a:sym typeface="微软雅黑" pitchFamily="34" charset="-122"/>
              </a:rPr>
              <a:t>3</a:t>
            </a:r>
            <a:r>
              <a:rPr lang="zh-CN" altLang="en-US" sz="1100" dirty="0">
                <a:solidFill>
                  <a:srgbClr val="000000"/>
                </a:solidFill>
                <a:latin typeface="微软雅黑" pitchFamily="34" charset="-122"/>
                <a:ea typeface="微软雅黑" pitchFamily="34" charset="-122"/>
                <a:sym typeface="微软雅黑" pitchFamily="34" charset="-122"/>
              </a:rPr>
              <a:t>、当双手放开时开始计时，记录保持平衡的时间。当平衡板的一侧触碰到地面时，时间记录截止。</a:t>
            </a:r>
            <a:r>
              <a:rPr lang="en-US" altLang="zh-CN" sz="1100" dirty="0">
                <a:solidFill>
                  <a:srgbClr val="000000"/>
                </a:solidFill>
                <a:latin typeface="微软雅黑" pitchFamily="34" charset="-122"/>
                <a:ea typeface="微软雅黑" pitchFamily="34" charset="-122"/>
                <a:sym typeface="微软雅黑" pitchFamily="34" charset="-122"/>
              </a:rPr>
              <a:t>LED</a:t>
            </a:r>
            <a:r>
              <a:rPr lang="zh-CN" altLang="en-US" sz="1100" dirty="0">
                <a:solidFill>
                  <a:srgbClr val="000000"/>
                </a:solidFill>
                <a:latin typeface="微软雅黑" pitchFamily="34" charset="-122"/>
                <a:ea typeface="微软雅黑" pitchFamily="34" charset="-122"/>
                <a:sym typeface="微软雅黑" pitchFamily="34" charset="-122"/>
              </a:rPr>
              <a:t>屏幕上显示的时间就是儿童保持平衡站立的时间。</a:t>
            </a:r>
          </a:p>
          <a:p>
            <a:pPr eaLnBrk="1" hangingPunct="1">
              <a:lnSpc>
                <a:spcPct val="150000"/>
              </a:lnSpc>
            </a:pPr>
            <a:endParaRPr lang="en-US" altLang="zh-CN" sz="1100" b="1" dirty="0">
              <a:latin typeface="微软雅黑" pitchFamily="34" charset="-122"/>
              <a:ea typeface="微软雅黑" pitchFamily="34" charset="-122"/>
            </a:endParaRPr>
          </a:p>
        </p:txBody>
      </p:sp>
      <p:sp>
        <p:nvSpPr>
          <p:cNvPr id="136207"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36211" name="TextBox 14"/>
          <p:cNvSpPr txBox="1">
            <a:spLocks noChangeArrowheads="1"/>
          </p:cNvSpPr>
          <p:nvPr/>
        </p:nvSpPr>
        <p:spPr bwMode="auto">
          <a:xfrm>
            <a:off x="4770193" y="5552057"/>
            <a:ext cx="3177866"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136212"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4" name="椭圆 23"/>
          <p:cNvSpPr/>
          <p:nvPr/>
        </p:nvSpPr>
        <p:spPr>
          <a:xfrm>
            <a:off x="376517" y="5674173"/>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136217" name="Picture 1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09971" y="1447048"/>
            <a:ext cx="2341656" cy="3087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灯片编号占位符 30"/>
          <p:cNvSpPr>
            <a:spLocks noGrp="1"/>
          </p:cNvSpPr>
          <p:nvPr>
            <p:ph type="sldNum" sz="quarter" idx="12"/>
          </p:nvPr>
        </p:nvSpPr>
        <p:spPr/>
        <p:txBody>
          <a:bodyPr/>
          <a:lstStyle/>
          <a:p>
            <a:pPr>
              <a:defRPr/>
            </a:pPr>
            <a:fld id="{9827FC04-CB8F-43DA-8566-46F164DFAB6F}" type="slidenum">
              <a:rPr lang="zh-CN" altLang="en-US"/>
              <a:pPr>
                <a:defRPr/>
              </a:pPr>
              <a:t>65</a:t>
            </a:fld>
            <a:endParaRPr lang="zh-CN" altLang="en-US"/>
          </a:p>
        </p:txBody>
      </p:sp>
    </p:spTree>
    <p:extLst>
      <p:ext uri="{BB962C8B-B14F-4D97-AF65-F5344CB8AC3E}">
        <p14:creationId xmlns:p14="http://schemas.microsoft.com/office/powerpoint/2010/main" val="26962471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137219"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137220"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37222" name="图片 20" descr="513求救电话.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71057" y="4218757"/>
            <a:ext cx="1762012" cy="1413931"/>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pic>
        <p:nvPicPr>
          <p:cNvPr id="137223" name="Picture 1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581074" y="1007894"/>
            <a:ext cx="2083736" cy="316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24" name="图片 72" descr="513求救电话.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364270" y="935902"/>
            <a:ext cx="1756582" cy="24765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7225" name="组合 33"/>
          <p:cNvGrpSpPr>
            <a:grpSpLocks/>
          </p:cNvGrpSpPr>
          <p:nvPr/>
        </p:nvGrpSpPr>
        <p:grpSpPr bwMode="auto">
          <a:xfrm>
            <a:off x="3195513" y="983417"/>
            <a:ext cx="183727" cy="2364232"/>
            <a:chOff x="3068108" y="1310215"/>
            <a:chExt cx="214858" cy="2397125"/>
          </a:xfrm>
        </p:grpSpPr>
        <p:cxnSp>
          <p:nvCxnSpPr>
            <p:cNvPr id="137259" name="直接箭头连接符 73"/>
            <p:cNvCxnSpPr>
              <a:cxnSpLocks noChangeShapeType="1"/>
            </p:cNvCxnSpPr>
            <p:nvPr/>
          </p:nvCxnSpPr>
          <p:spPr bwMode="auto">
            <a:xfrm flipV="1">
              <a:off x="3068108" y="1310215"/>
              <a:ext cx="0" cy="2397125"/>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37260" name="TextBox 74"/>
            <p:cNvSpPr txBox="1">
              <a:spLocks noChangeArrowheads="1"/>
            </p:cNvSpPr>
            <p:nvPr/>
          </p:nvSpPr>
          <p:spPr bwMode="auto">
            <a:xfrm rot="5400000">
              <a:off x="2885546" y="2390758"/>
              <a:ext cx="596900" cy="19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1620</a:t>
              </a:r>
            </a:p>
          </p:txBody>
        </p:sp>
      </p:grpSp>
      <p:grpSp>
        <p:nvGrpSpPr>
          <p:cNvPr id="137226" name="组合 47"/>
          <p:cNvGrpSpPr>
            <a:grpSpLocks/>
          </p:cNvGrpSpPr>
          <p:nvPr/>
        </p:nvGrpSpPr>
        <p:grpSpPr bwMode="auto">
          <a:xfrm>
            <a:off x="1641197" y="5550617"/>
            <a:ext cx="1229879" cy="172782"/>
            <a:chOff x="1191790" y="5719234"/>
            <a:chExt cx="2005012" cy="190500"/>
          </a:xfrm>
        </p:grpSpPr>
        <p:cxnSp>
          <p:nvCxnSpPr>
            <p:cNvPr id="137257" name="直接箭头连接符 80"/>
            <p:cNvCxnSpPr>
              <a:cxnSpLocks noChangeShapeType="1"/>
            </p:cNvCxnSpPr>
            <p:nvPr/>
          </p:nvCxnSpPr>
          <p:spPr bwMode="auto">
            <a:xfrm rot="10800000">
              <a:off x="1191790" y="5908147"/>
              <a:ext cx="2005012"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37258" name="TextBox 81"/>
            <p:cNvSpPr txBox="1">
              <a:spLocks noChangeArrowheads="1"/>
            </p:cNvSpPr>
            <p:nvPr/>
          </p:nvSpPr>
          <p:spPr bwMode="auto">
            <a:xfrm>
              <a:off x="1991321" y="5719234"/>
              <a:ext cx="596900" cy="18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800</a:t>
              </a:r>
            </a:p>
          </p:txBody>
        </p:sp>
      </p:grpSp>
      <p:sp>
        <p:nvSpPr>
          <p:cNvPr id="137227" name="TextBox 88"/>
          <p:cNvSpPr txBox="1">
            <a:spLocks noChangeArrowheads="1"/>
          </p:cNvSpPr>
          <p:nvPr/>
        </p:nvSpPr>
        <p:spPr bwMode="auto">
          <a:xfrm>
            <a:off x="2102740" y="3354848"/>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440</a:t>
            </a:r>
          </a:p>
        </p:txBody>
      </p:sp>
      <p:cxnSp>
        <p:nvCxnSpPr>
          <p:cNvPr id="137228" name="直接箭头连接符 89"/>
          <p:cNvCxnSpPr>
            <a:cxnSpLocks noChangeShapeType="1"/>
          </p:cNvCxnSpPr>
          <p:nvPr/>
        </p:nvCxnSpPr>
        <p:spPr bwMode="auto">
          <a:xfrm rot="10800000" flipV="1">
            <a:off x="1843461" y="3498832"/>
            <a:ext cx="76290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nvGrpSpPr>
          <p:cNvPr id="137229" name="组合 34"/>
          <p:cNvGrpSpPr>
            <a:grpSpLocks/>
          </p:cNvGrpSpPr>
          <p:nvPr/>
        </p:nvGrpSpPr>
        <p:grpSpPr bwMode="auto">
          <a:xfrm>
            <a:off x="3161583" y="4325306"/>
            <a:ext cx="181692" cy="508267"/>
            <a:chOff x="4886325" y="4567238"/>
            <a:chExt cx="212477" cy="814387"/>
          </a:xfrm>
        </p:grpSpPr>
        <p:cxnSp>
          <p:nvCxnSpPr>
            <p:cNvPr id="137255" name="直接箭头连接符 75"/>
            <p:cNvCxnSpPr>
              <a:cxnSpLocks noChangeShapeType="1"/>
            </p:cNvCxnSpPr>
            <p:nvPr/>
          </p:nvCxnSpPr>
          <p:spPr bwMode="auto">
            <a:xfrm rot="16200000" flipH="1">
              <a:off x="4479925" y="4973638"/>
              <a:ext cx="814387" cy="158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37256" name="TextBox 78"/>
            <p:cNvSpPr txBox="1">
              <a:spLocks noChangeArrowheads="1"/>
            </p:cNvSpPr>
            <p:nvPr/>
          </p:nvSpPr>
          <p:spPr bwMode="auto">
            <a:xfrm rot="5400000">
              <a:off x="4761967" y="4890805"/>
              <a:ext cx="475729" cy="197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350</a:t>
              </a:r>
            </a:p>
          </p:txBody>
        </p:sp>
      </p:grpSp>
      <p:pic>
        <p:nvPicPr>
          <p:cNvPr id="137230" name="Picture 25" descr="F:\2014年\许昌科技馆儿童展厅5月\2015.1.15\展品\效果图\14谁站得稳——侧视图.tif"/>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866109" y="979097"/>
            <a:ext cx="1216304" cy="240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7231" name="组合 40"/>
          <p:cNvGrpSpPr>
            <a:grpSpLocks/>
          </p:cNvGrpSpPr>
          <p:nvPr/>
        </p:nvGrpSpPr>
        <p:grpSpPr bwMode="auto">
          <a:xfrm>
            <a:off x="3913622" y="3390844"/>
            <a:ext cx="1104990" cy="177101"/>
            <a:chOff x="4704080" y="4038278"/>
            <a:chExt cx="1169988" cy="195267"/>
          </a:xfrm>
        </p:grpSpPr>
        <p:sp>
          <p:nvSpPr>
            <p:cNvPr id="137253" name="TextBox 78"/>
            <p:cNvSpPr txBox="1">
              <a:spLocks noChangeArrowheads="1"/>
            </p:cNvSpPr>
            <p:nvPr/>
          </p:nvSpPr>
          <p:spPr bwMode="auto">
            <a:xfrm>
              <a:off x="5158415" y="4038278"/>
              <a:ext cx="596900" cy="1866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820</a:t>
              </a:r>
            </a:p>
          </p:txBody>
        </p:sp>
        <p:cxnSp>
          <p:nvCxnSpPr>
            <p:cNvPr id="137254" name="直接箭头连接符 73"/>
            <p:cNvCxnSpPr>
              <a:cxnSpLocks noChangeShapeType="1"/>
            </p:cNvCxnSpPr>
            <p:nvPr/>
          </p:nvCxnSpPr>
          <p:spPr bwMode="auto">
            <a:xfrm flipV="1">
              <a:off x="4704080" y="4233545"/>
              <a:ext cx="116998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37232" name="组合 51"/>
          <p:cNvGrpSpPr>
            <a:grpSpLocks/>
          </p:cNvGrpSpPr>
          <p:nvPr/>
        </p:nvGrpSpPr>
        <p:grpSpPr bwMode="auto">
          <a:xfrm>
            <a:off x="5132179" y="2331116"/>
            <a:ext cx="169261" cy="987736"/>
            <a:chOff x="6016080" y="2638425"/>
            <a:chExt cx="197941" cy="1003300"/>
          </a:xfrm>
        </p:grpSpPr>
        <p:cxnSp>
          <p:nvCxnSpPr>
            <p:cNvPr id="137251" name="直接箭头连接符 75"/>
            <p:cNvCxnSpPr>
              <a:cxnSpLocks noChangeShapeType="1"/>
            </p:cNvCxnSpPr>
            <p:nvPr/>
          </p:nvCxnSpPr>
          <p:spPr bwMode="auto">
            <a:xfrm rot="16200000" flipH="1">
              <a:off x="5514975" y="3140075"/>
              <a:ext cx="100330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37252" name="TextBox 78"/>
            <p:cNvSpPr txBox="1">
              <a:spLocks noChangeArrowheads="1"/>
            </p:cNvSpPr>
            <p:nvPr/>
          </p:nvSpPr>
          <p:spPr bwMode="auto">
            <a:xfrm rot="5400000">
              <a:off x="5951538" y="3026818"/>
              <a:ext cx="327025" cy="19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700</a:t>
              </a:r>
            </a:p>
          </p:txBody>
        </p:sp>
      </p:grpSp>
      <p:sp>
        <p:nvSpPr>
          <p:cNvPr id="137233" name="TextBox 100"/>
          <p:cNvSpPr txBox="1">
            <a:spLocks noChangeArrowheads="1"/>
          </p:cNvSpPr>
          <p:nvPr/>
        </p:nvSpPr>
        <p:spPr bwMode="auto">
          <a:xfrm>
            <a:off x="7471582" y="4483689"/>
            <a:ext cx="521273"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137234" name="TextBox 100"/>
          <p:cNvSpPr txBox="1">
            <a:spLocks noChangeArrowheads="1"/>
          </p:cNvSpPr>
          <p:nvPr/>
        </p:nvSpPr>
        <p:spPr bwMode="auto">
          <a:xfrm>
            <a:off x="1996857" y="6014249"/>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137235" name="TextBox 100"/>
          <p:cNvSpPr txBox="1">
            <a:spLocks noChangeArrowheads="1"/>
          </p:cNvSpPr>
          <p:nvPr/>
        </p:nvSpPr>
        <p:spPr bwMode="auto">
          <a:xfrm>
            <a:off x="4252993" y="3920709"/>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sp>
        <p:nvSpPr>
          <p:cNvPr id="137236" name="TextBox 100"/>
          <p:cNvSpPr txBox="1">
            <a:spLocks noChangeArrowheads="1"/>
          </p:cNvSpPr>
          <p:nvPr/>
        </p:nvSpPr>
        <p:spPr bwMode="auto">
          <a:xfrm>
            <a:off x="1995499" y="3920709"/>
            <a:ext cx="513128"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cxnSp>
        <p:nvCxnSpPr>
          <p:cNvPr id="137237"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137238" name="组合 43"/>
          <p:cNvGrpSpPr>
            <a:grpSpLocks/>
          </p:cNvGrpSpPr>
          <p:nvPr/>
        </p:nvGrpSpPr>
        <p:grpSpPr bwMode="auto">
          <a:xfrm>
            <a:off x="1436216" y="5762275"/>
            <a:ext cx="1635766" cy="172782"/>
            <a:chOff x="2359555" y="6693324"/>
            <a:chExt cx="2005012" cy="190500"/>
          </a:xfrm>
        </p:grpSpPr>
        <p:cxnSp>
          <p:nvCxnSpPr>
            <p:cNvPr id="137249" name="直接箭头连接符 80"/>
            <p:cNvCxnSpPr>
              <a:cxnSpLocks noChangeShapeType="1"/>
            </p:cNvCxnSpPr>
            <p:nvPr/>
          </p:nvCxnSpPr>
          <p:spPr bwMode="auto">
            <a:xfrm rot="10800000">
              <a:off x="2359555" y="6882237"/>
              <a:ext cx="2005012"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37250" name="TextBox 81"/>
            <p:cNvSpPr txBox="1">
              <a:spLocks noChangeArrowheads="1"/>
            </p:cNvSpPr>
            <p:nvPr/>
          </p:nvSpPr>
          <p:spPr bwMode="auto">
            <a:xfrm>
              <a:off x="3184737" y="6693324"/>
              <a:ext cx="596900" cy="18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1200</a:t>
              </a:r>
            </a:p>
          </p:txBody>
        </p:sp>
      </p:grpSp>
      <p:grpSp>
        <p:nvGrpSpPr>
          <p:cNvPr id="137239" name="组合 44"/>
          <p:cNvGrpSpPr>
            <a:grpSpLocks/>
          </p:cNvGrpSpPr>
          <p:nvPr/>
        </p:nvGrpSpPr>
        <p:grpSpPr bwMode="auto">
          <a:xfrm>
            <a:off x="1421284" y="3562186"/>
            <a:ext cx="1618119" cy="172782"/>
            <a:chOff x="2359555" y="6693324"/>
            <a:chExt cx="2005012" cy="190500"/>
          </a:xfrm>
        </p:grpSpPr>
        <p:cxnSp>
          <p:nvCxnSpPr>
            <p:cNvPr id="137247" name="直接箭头连接符 80"/>
            <p:cNvCxnSpPr>
              <a:cxnSpLocks noChangeShapeType="1"/>
            </p:cNvCxnSpPr>
            <p:nvPr/>
          </p:nvCxnSpPr>
          <p:spPr bwMode="auto">
            <a:xfrm rot="10800000">
              <a:off x="2359555" y="6882237"/>
              <a:ext cx="2005012"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37248" name="TextBox 81"/>
            <p:cNvSpPr txBox="1">
              <a:spLocks noChangeArrowheads="1"/>
            </p:cNvSpPr>
            <p:nvPr/>
          </p:nvSpPr>
          <p:spPr bwMode="auto">
            <a:xfrm>
              <a:off x="3168175" y="6693324"/>
              <a:ext cx="596899" cy="18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1200</a:t>
              </a:r>
            </a:p>
          </p:txBody>
        </p:sp>
      </p:grpSp>
      <p:grpSp>
        <p:nvGrpSpPr>
          <p:cNvPr id="137240" name="组合 48"/>
          <p:cNvGrpSpPr>
            <a:grpSpLocks/>
          </p:cNvGrpSpPr>
          <p:nvPr/>
        </p:nvGrpSpPr>
        <p:grpSpPr bwMode="auto">
          <a:xfrm>
            <a:off x="3161583" y="5004914"/>
            <a:ext cx="181692" cy="508267"/>
            <a:chOff x="4886325" y="4567238"/>
            <a:chExt cx="212477" cy="814387"/>
          </a:xfrm>
        </p:grpSpPr>
        <p:cxnSp>
          <p:nvCxnSpPr>
            <p:cNvPr id="137245" name="直接箭头连接符 75"/>
            <p:cNvCxnSpPr>
              <a:cxnSpLocks noChangeShapeType="1"/>
            </p:cNvCxnSpPr>
            <p:nvPr/>
          </p:nvCxnSpPr>
          <p:spPr bwMode="auto">
            <a:xfrm rot="16200000" flipH="1">
              <a:off x="4479925" y="4973638"/>
              <a:ext cx="814387" cy="158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37246" name="TextBox 78"/>
            <p:cNvSpPr txBox="1">
              <a:spLocks noChangeArrowheads="1"/>
            </p:cNvSpPr>
            <p:nvPr/>
          </p:nvSpPr>
          <p:spPr bwMode="auto">
            <a:xfrm rot="5400000">
              <a:off x="4761967" y="4890805"/>
              <a:ext cx="475729" cy="197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350</a:t>
              </a:r>
            </a:p>
          </p:txBody>
        </p:sp>
      </p:grpSp>
      <p:grpSp>
        <p:nvGrpSpPr>
          <p:cNvPr id="137241" name="组合 52"/>
          <p:cNvGrpSpPr>
            <a:grpSpLocks/>
          </p:cNvGrpSpPr>
          <p:nvPr/>
        </p:nvGrpSpPr>
        <p:grpSpPr bwMode="auto">
          <a:xfrm>
            <a:off x="5132178" y="1015094"/>
            <a:ext cx="169261" cy="1317461"/>
            <a:chOff x="6016079" y="2638425"/>
            <a:chExt cx="197941" cy="1003300"/>
          </a:xfrm>
        </p:grpSpPr>
        <p:cxnSp>
          <p:nvCxnSpPr>
            <p:cNvPr id="137243" name="直接箭头连接符 75"/>
            <p:cNvCxnSpPr>
              <a:cxnSpLocks noChangeShapeType="1"/>
            </p:cNvCxnSpPr>
            <p:nvPr/>
          </p:nvCxnSpPr>
          <p:spPr bwMode="auto">
            <a:xfrm rot="16200000" flipH="1">
              <a:off x="5514975" y="3140075"/>
              <a:ext cx="1003300"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37244" name="TextBox 78"/>
            <p:cNvSpPr txBox="1">
              <a:spLocks noChangeArrowheads="1"/>
            </p:cNvSpPr>
            <p:nvPr/>
          </p:nvSpPr>
          <p:spPr bwMode="auto">
            <a:xfrm rot="5400000">
              <a:off x="5951537" y="3026818"/>
              <a:ext cx="327025" cy="1979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920</a:t>
              </a:r>
            </a:p>
          </p:txBody>
        </p:sp>
      </p:grpSp>
      <p:sp>
        <p:nvSpPr>
          <p:cNvPr id="48" name="灯片编号占位符 47"/>
          <p:cNvSpPr>
            <a:spLocks noGrp="1"/>
          </p:cNvSpPr>
          <p:nvPr>
            <p:ph type="sldNum" sz="quarter" idx="12"/>
          </p:nvPr>
        </p:nvSpPr>
        <p:spPr/>
        <p:txBody>
          <a:bodyPr/>
          <a:lstStyle/>
          <a:p>
            <a:pPr>
              <a:defRPr/>
            </a:pPr>
            <a:fld id="{B8E63EF8-4089-41CC-8231-803501F06611}" type="slidenum">
              <a:rPr lang="zh-CN" altLang="en-US"/>
              <a:pPr>
                <a:defRPr/>
              </a:pPr>
              <a:t>66</a:t>
            </a:fld>
            <a:endParaRPr lang="zh-CN" altLang="en-US"/>
          </a:p>
        </p:txBody>
      </p:sp>
    </p:spTree>
    <p:extLst>
      <p:ext uri="{BB962C8B-B14F-4D97-AF65-F5344CB8AC3E}">
        <p14:creationId xmlns:p14="http://schemas.microsoft.com/office/powerpoint/2010/main" val="135115081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extBox 45"/>
          <p:cNvSpPr txBox="1">
            <a:spLocks noChangeArrowheads="1"/>
          </p:cNvSpPr>
          <p:nvPr/>
        </p:nvSpPr>
        <p:spPr bwMode="auto">
          <a:xfrm>
            <a:off x="496838"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138243" name="TextBox 47"/>
          <p:cNvSpPr txBox="1">
            <a:spLocks noChangeArrowheads="1"/>
          </p:cNvSpPr>
          <p:nvPr/>
        </p:nvSpPr>
        <p:spPr bwMode="auto">
          <a:xfrm>
            <a:off x="496838" y="1943796"/>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138244" name="TextBox 57"/>
          <p:cNvSpPr txBox="1">
            <a:spLocks noChangeArrowheads="1"/>
          </p:cNvSpPr>
          <p:nvPr/>
        </p:nvSpPr>
        <p:spPr bwMode="auto">
          <a:xfrm>
            <a:off x="514486" y="642172"/>
            <a:ext cx="8577930" cy="156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solidFill>
                  <a:srgbClr val="000000"/>
                </a:solidFill>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138245"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38247"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38248"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38249"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38253" name="TextBox 33"/>
          <p:cNvSpPr txBox="1">
            <a:spLocks noChangeArrowheads="1"/>
          </p:cNvSpPr>
          <p:nvPr/>
        </p:nvSpPr>
        <p:spPr bwMode="auto">
          <a:xfrm>
            <a:off x="514486" y="2151134"/>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5</a:t>
            </a:r>
            <a:r>
              <a:rPr lang="zh-CN" altLang="en-US" sz="1100">
                <a:solidFill>
                  <a:srgbClr val="000000"/>
                </a:solidFill>
                <a:latin typeface="微软雅黑" pitchFamily="34" charset="-122"/>
                <a:ea typeface="微软雅黑" pitchFamily="34" charset="-122"/>
                <a:sym typeface="微软雅黑" pitchFamily="34" charset="-122"/>
              </a:rPr>
              <a:t>、防止观众（小朋友）用重物敲击展品；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6</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138254" name="TextBox 34"/>
          <p:cNvSpPr txBox="1">
            <a:spLocks noChangeArrowheads="1"/>
          </p:cNvSpPr>
          <p:nvPr/>
        </p:nvSpPr>
        <p:spPr bwMode="auto">
          <a:xfrm>
            <a:off x="496838" y="367737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138255" name="TextBox 35"/>
          <p:cNvSpPr txBox="1">
            <a:spLocks noChangeArrowheads="1"/>
          </p:cNvSpPr>
          <p:nvPr/>
        </p:nvSpPr>
        <p:spPr bwMode="auto">
          <a:xfrm>
            <a:off x="514486" y="3896231"/>
            <a:ext cx="8577930" cy="562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p:txBody>
      </p:sp>
      <p:sp>
        <p:nvSpPr>
          <p:cNvPr id="138256" name="TextBox 15"/>
          <p:cNvSpPr txBox="1">
            <a:spLocks noChangeArrowheads="1"/>
          </p:cNvSpPr>
          <p:nvPr/>
        </p:nvSpPr>
        <p:spPr bwMode="auto">
          <a:xfrm>
            <a:off x="514486" y="4377141"/>
            <a:ext cx="8577930"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、用电需求：有，</a:t>
            </a:r>
            <a:r>
              <a:rPr lang="en-US" altLang="zh-CN" sz="1100">
                <a:latin typeface="微软雅黑" pitchFamily="34" charset="-122"/>
                <a:ea typeface="微软雅黑" pitchFamily="34" charset="-122"/>
              </a:rPr>
              <a:t>220V , 0.5KW</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EC8AFDB3-DEB9-440E-A28D-DB072F374084}" type="slidenum">
              <a:rPr lang="zh-CN" altLang="en-US"/>
              <a:pPr>
                <a:defRPr/>
              </a:pPr>
              <a:t>67</a:t>
            </a:fld>
            <a:endParaRPr lang="zh-CN" altLang="en-US"/>
          </a:p>
        </p:txBody>
      </p:sp>
    </p:spTree>
    <p:extLst>
      <p:ext uri="{BB962C8B-B14F-4D97-AF65-F5344CB8AC3E}">
        <p14:creationId xmlns:p14="http://schemas.microsoft.com/office/powerpoint/2010/main" val="277447202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extBox 57"/>
          <p:cNvSpPr txBox="1">
            <a:spLocks noChangeArrowheads="1"/>
          </p:cNvSpPr>
          <p:nvPr/>
        </p:nvSpPr>
        <p:spPr bwMode="auto">
          <a:xfrm>
            <a:off x="514486" y="447793"/>
            <a:ext cx="4240774" cy="608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、台面：橡木集成板</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手绘</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、台体：不锈钢板、阻燃板喷漆做手绘、钢管烤漆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 </a:t>
            </a:r>
            <a:r>
              <a:rPr lang="en-US" altLang="zh-CN" sz="1100" dirty="0">
                <a:latin typeface="微软雅黑" pitchFamily="34" charset="-122"/>
                <a:ea typeface="微软雅黑" pitchFamily="34" charset="-122"/>
              </a:rPr>
              <a:t>30X30X2.0mm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、传感器：定制</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、设备：单片机控制板、数码管、触摸片、电感开关</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9</a:t>
            </a:r>
            <a:r>
              <a:rPr lang="zh-CN" altLang="en-US" sz="1100" dirty="0">
                <a:latin typeface="微软雅黑" pitchFamily="34" charset="-122"/>
                <a:ea typeface="微软雅黑" pitchFamily="34" charset="-122"/>
              </a:rPr>
              <a:t>、其他：地面可以打膨胀螺栓</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13926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3926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3927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3927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39275" name="TextBox 64"/>
          <p:cNvSpPr txBox="1">
            <a:spLocks noChangeArrowheads="1"/>
          </p:cNvSpPr>
          <p:nvPr/>
        </p:nvSpPr>
        <p:spPr bwMode="auto">
          <a:xfrm>
            <a:off x="4601865"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壁挂安装基础：地面膨胀螺栓固定</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139276" name="Picture 10"/>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693281" y="2706916"/>
            <a:ext cx="2083736" cy="316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56AA2B1B-5582-451F-85FF-A05378333F87}" type="slidenum">
              <a:rPr lang="zh-CN" altLang="en-US"/>
              <a:pPr>
                <a:defRPr/>
              </a:pPr>
              <a:t>68</a:t>
            </a:fld>
            <a:endParaRPr lang="zh-CN" altLang="en-US"/>
          </a:p>
        </p:txBody>
      </p:sp>
    </p:spTree>
    <p:extLst>
      <p:ext uri="{BB962C8B-B14F-4D97-AF65-F5344CB8AC3E}">
        <p14:creationId xmlns:p14="http://schemas.microsoft.com/office/powerpoint/2010/main" val="58055456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90" name="Picture 10"/>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304541" y="1164838"/>
            <a:ext cx="2777409" cy="3845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0291" name="TextBox 10"/>
          <p:cNvSpPr txBox="1">
            <a:spLocks noChangeArrowheads="1"/>
          </p:cNvSpPr>
          <p:nvPr/>
        </p:nvSpPr>
        <p:spPr bwMode="auto">
          <a:xfrm>
            <a:off x="483264" y="499628"/>
            <a:ext cx="4946665"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XC01-1-18  </a:t>
            </a:r>
            <a:r>
              <a:rPr lang="zh-CN" altLang="en-US" sz="1200" b="1" dirty="0">
                <a:solidFill>
                  <a:srgbClr val="000000"/>
                </a:solidFill>
                <a:latin typeface="微软雅黑" pitchFamily="34" charset="-122"/>
                <a:ea typeface="微软雅黑" pitchFamily="34" charset="-122"/>
                <a:sym typeface="微软雅黑" pitchFamily="34" charset="-122"/>
              </a:rPr>
              <a:t>快乐飞翔</a:t>
            </a:r>
            <a:endParaRPr lang="zh-CN" altLang="en-US" sz="1200" b="1" dirty="0">
              <a:latin typeface="微软雅黑" pitchFamily="34" charset="-122"/>
              <a:ea typeface="微软雅黑" pitchFamily="34" charset="-122"/>
            </a:endParaRPr>
          </a:p>
        </p:txBody>
      </p:sp>
      <p:sp>
        <p:nvSpPr>
          <p:cNvPr id="140292" name="TextBox 17"/>
          <p:cNvSpPr txBox="1">
            <a:spLocks noChangeArrowheads="1"/>
          </p:cNvSpPr>
          <p:nvPr/>
        </p:nvSpPr>
        <p:spPr bwMode="auto">
          <a:xfrm>
            <a:off x="4810917" y="499628"/>
            <a:ext cx="4022220" cy="11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展项由风机、管道和彩色手绢组成。展品底部设置风机，将风在吹到亚克力管内，弯弯曲曲的轨道是透明的，有四个入口和四个出口。观众把彩色手绢从入口塞入，由于气流的能量，手绢可以在管道里穿行，最后从出口飞出。</a:t>
            </a:r>
            <a:endParaRPr lang="en-US" altLang="zh-CN" sz="1100">
              <a:latin typeface="微软雅黑" pitchFamily="34" charset="-122"/>
              <a:ea typeface="微软雅黑" pitchFamily="34" charset="-122"/>
              <a:sym typeface="微软雅黑" pitchFamily="34" charset="-122"/>
            </a:endParaRPr>
          </a:p>
        </p:txBody>
      </p:sp>
      <p:sp>
        <p:nvSpPr>
          <p:cNvPr id="140293" name="TextBox 19"/>
          <p:cNvSpPr txBox="1">
            <a:spLocks noChangeArrowheads="1"/>
          </p:cNvSpPr>
          <p:nvPr/>
        </p:nvSpPr>
        <p:spPr bwMode="auto">
          <a:xfrm>
            <a:off x="4824492" y="2901296"/>
            <a:ext cx="4022220"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互动体验</a:t>
            </a:r>
            <a:endParaRPr lang="en-US" altLang="zh-CN" sz="1200" b="1">
              <a:solidFill>
                <a:srgbClr val="FF0000"/>
              </a:solidFill>
              <a:latin typeface="微软雅黑" pitchFamily="34" charset="-122"/>
              <a:ea typeface="微软雅黑" pitchFamily="34" charset="-122"/>
            </a:endParaRPr>
          </a:p>
        </p:txBody>
      </p:sp>
      <p:sp>
        <p:nvSpPr>
          <p:cNvPr id="140294" name="TextBox 21"/>
          <p:cNvSpPr txBox="1">
            <a:spLocks noChangeArrowheads="1"/>
          </p:cNvSpPr>
          <p:nvPr/>
        </p:nvSpPr>
        <p:spPr bwMode="auto">
          <a:xfrm>
            <a:off x="252492" y="5101385"/>
            <a:ext cx="4022220"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4077">
              <a:defRPr/>
            </a:pPr>
            <a:endParaRPr lang="zh-CN" altLang="en-US"/>
          </a:p>
        </p:txBody>
      </p:sp>
      <p:sp>
        <p:nvSpPr>
          <p:cNvPr id="140296"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40297"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40298" name="TextBox 1"/>
          <p:cNvSpPr txBox="1">
            <a:spLocks noChangeArrowheads="1"/>
          </p:cNvSpPr>
          <p:nvPr/>
        </p:nvSpPr>
        <p:spPr bwMode="auto">
          <a:xfrm>
            <a:off x="1736220" y="1071248"/>
            <a:ext cx="65" cy="156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140299" name="TextBox 63"/>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FF0000"/>
                </a:solidFill>
                <a:latin typeface="微软雅黑" pitchFamily="34" charset="-122"/>
                <a:ea typeface="微软雅黑" pitchFamily="34" charset="-122"/>
                <a:cs typeface="Times New Roman" pitchFamily="18" charset="0"/>
              </a:rPr>
              <a:t>展区    我在长大</a:t>
            </a:r>
          </a:p>
        </p:txBody>
      </p:sp>
      <p:sp>
        <p:nvSpPr>
          <p:cNvPr id="140300" name="TextBox 64"/>
          <p:cNvSpPr txBox="1">
            <a:spLocks noChangeArrowheads="1"/>
          </p:cNvSpPr>
          <p:nvPr/>
        </p:nvSpPr>
        <p:spPr bwMode="auto">
          <a:xfrm>
            <a:off x="4813632" y="1847327"/>
            <a:ext cx="4022220" cy="84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利用气流的能量，可以在管道内沿气流方向传送物品。根据伯努利原理，空气流动速度越快，压强越小，因为负压的作用，小球很容易被吸入管道。</a:t>
            </a:r>
            <a:endParaRPr lang="en-US" altLang="zh-CN" sz="1000">
              <a:solidFill>
                <a:srgbClr val="FF0000"/>
              </a:solidFill>
              <a:latin typeface="微软雅黑" pitchFamily="34" charset="-122"/>
              <a:ea typeface="微软雅黑" pitchFamily="34" charset="-122"/>
              <a:sym typeface="微软雅黑" pitchFamily="34" charset="-122"/>
            </a:endParaRPr>
          </a:p>
        </p:txBody>
      </p:sp>
      <p:sp>
        <p:nvSpPr>
          <p:cNvPr id="140301" name="TextBox 14"/>
          <p:cNvSpPr txBox="1">
            <a:spLocks noChangeArrowheads="1"/>
          </p:cNvSpPr>
          <p:nvPr/>
        </p:nvSpPr>
        <p:spPr bwMode="auto">
          <a:xfrm>
            <a:off x="4806845" y="4371381"/>
            <a:ext cx="3177865" cy="1012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72" tIns="43637" rIns="87272" bIns="43637">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1-4</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r>
              <a:rPr lang="zh-CN" altLang="en-US" sz="1100">
                <a:latin typeface="微软雅黑" pitchFamily="34" charset="-122"/>
                <a:ea typeface="微软雅黑" pitchFamily="34" charset="-122"/>
              </a:rPr>
              <a:t>    </a:t>
            </a:r>
          </a:p>
        </p:txBody>
      </p:sp>
      <p:sp>
        <p:nvSpPr>
          <p:cNvPr id="140302" name="TextBox 14"/>
          <p:cNvSpPr txBox="1">
            <a:spLocks noChangeArrowheads="1"/>
          </p:cNvSpPr>
          <p:nvPr/>
        </p:nvSpPr>
        <p:spPr bwMode="auto">
          <a:xfrm>
            <a:off x="4794627" y="3320291"/>
            <a:ext cx="4041225" cy="619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72" tIns="43637" rIns="87272" bIns="43637">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r>
              <a:rPr lang="zh-CN" altLang="en-US" sz="1100">
                <a:latin typeface="微软雅黑" pitchFamily="34" charset="-122"/>
                <a:ea typeface="微软雅黑" pitchFamily="34" charset="-122"/>
              </a:rPr>
              <a:t>儿童将手绢塞入管道中，小球在气压的作用下在透明管道中穿行。通过变换不同的入口改变小球的运动方向。</a:t>
            </a:r>
            <a:endParaRPr lang="en-US" altLang="zh-CN" sz="1100">
              <a:latin typeface="微软雅黑" pitchFamily="34" charset="-122"/>
              <a:ea typeface="微软雅黑" pitchFamily="34" charset="-122"/>
            </a:endParaRPr>
          </a:p>
        </p:txBody>
      </p:sp>
      <p:sp>
        <p:nvSpPr>
          <p:cNvPr id="140303" name="TextBox 69"/>
          <p:cNvSpPr txBox="1">
            <a:spLocks noChangeArrowheads="1"/>
          </p:cNvSpPr>
          <p:nvPr/>
        </p:nvSpPr>
        <p:spPr bwMode="auto">
          <a:xfrm>
            <a:off x="479191" y="901346"/>
            <a:ext cx="607750" cy="26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86" tIns="45694" rIns="91386" bIns="45694">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40307" name="TextBox 14"/>
          <p:cNvSpPr txBox="1">
            <a:spLocks noChangeArrowheads="1"/>
          </p:cNvSpPr>
          <p:nvPr/>
        </p:nvSpPr>
        <p:spPr bwMode="auto">
          <a:xfrm>
            <a:off x="4813632" y="4143885"/>
            <a:ext cx="3177866" cy="27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72" tIns="43637" rIns="87272" bIns="43637">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b="1">
              <a:latin typeface="微软雅黑" pitchFamily="34" charset="-122"/>
              <a:ea typeface="微软雅黑" pitchFamily="34" charset="-122"/>
            </a:endParaRPr>
          </a:p>
        </p:txBody>
      </p:sp>
      <p:sp>
        <p:nvSpPr>
          <p:cNvPr id="140308" name="TextBox 7"/>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140309" name="图片 24" descr="1.jpg"/>
          <p:cNvPicPr>
            <a:picLocks noChangeAspect="1"/>
          </p:cNvPicPr>
          <p:nvPr/>
        </p:nvPicPr>
        <p:blipFill>
          <a:blip r:embed="rId3" cstate="email">
            <a:grayscl/>
            <a:extLst>
              <a:ext uri="{28A0092B-C50C-407E-A947-70E740481C1C}">
                <a14:useLocalDpi xmlns:a14="http://schemas.microsoft.com/office/drawing/2010/main"/>
              </a:ext>
            </a:extLst>
          </a:blip>
          <a:srcRect/>
          <a:stretch>
            <a:fillRect/>
          </a:stretch>
        </p:blipFill>
        <p:spPr bwMode="auto">
          <a:xfrm>
            <a:off x="297289"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椭圆 24"/>
          <p:cNvSpPr/>
          <p:nvPr/>
        </p:nvSpPr>
        <p:spPr>
          <a:xfrm>
            <a:off x="364847" y="5744996"/>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28" name="灯片编号占位符 27"/>
          <p:cNvSpPr>
            <a:spLocks noGrp="1"/>
          </p:cNvSpPr>
          <p:nvPr>
            <p:ph type="sldNum" sz="quarter" idx="12"/>
          </p:nvPr>
        </p:nvSpPr>
        <p:spPr/>
        <p:txBody>
          <a:bodyPr/>
          <a:lstStyle/>
          <a:p>
            <a:pPr>
              <a:defRPr/>
            </a:pPr>
            <a:fld id="{D5CC75AB-9E27-4C47-BCC6-10BC87D08105}" type="slidenum">
              <a:rPr lang="zh-CN" altLang="en-US"/>
              <a:pPr>
                <a:defRPr/>
              </a:pPr>
              <a:t>69</a:t>
            </a:fld>
            <a:endParaRPr lang="zh-CN" altLang="en-US"/>
          </a:p>
        </p:txBody>
      </p:sp>
    </p:spTree>
    <p:extLst>
      <p:ext uri="{BB962C8B-B14F-4D97-AF65-F5344CB8AC3E}">
        <p14:creationId xmlns:p14="http://schemas.microsoft.com/office/powerpoint/2010/main" val="28219373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Box 45"/>
          <p:cNvSpPr txBox="1">
            <a:spLocks noChangeArrowheads="1"/>
          </p:cNvSpPr>
          <p:nvPr/>
        </p:nvSpPr>
        <p:spPr bwMode="auto">
          <a:xfrm>
            <a:off x="496838"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76803" name="TextBox 47"/>
          <p:cNvSpPr txBox="1">
            <a:spLocks noChangeArrowheads="1"/>
          </p:cNvSpPr>
          <p:nvPr/>
        </p:nvSpPr>
        <p:spPr bwMode="auto">
          <a:xfrm>
            <a:off x="496838" y="1938036"/>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76804"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76806"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76807"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76808"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76812" name="TextBox 33"/>
          <p:cNvSpPr txBox="1">
            <a:spLocks noChangeArrowheads="1"/>
          </p:cNvSpPr>
          <p:nvPr/>
        </p:nvSpPr>
        <p:spPr bwMode="auto">
          <a:xfrm>
            <a:off x="513128" y="2130976"/>
            <a:ext cx="5523595"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每月测试一次展品内部自带漏电保护器是否动作正常；</a:t>
            </a:r>
            <a:endParaRPr lang="zh-CN" altLang="en-US"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5</a:t>
            </a:r>
            <a:r>
              <a:rPr lang="zh-CN" altLang="en-US" sz="1100">
                <a:solidFill>
                  <a:srgbClr val="000000"/>
                </a:solidFill>
                <a:latin typeface="微软雅黑" pitchFamily="34" charset="-122"/>
                <a:ea typeface="微软雅黑" pitchFamily="34" charset="-122"/>
                <a:sym typeface="微软雅黑" pitchFamily="34" charset="-122"/>
              </a:rPr>
              <a:t>、防止观众（小朋友）用重物敲击展品；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6</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76813" name="TextBox 34"/>
          <p:cNvSpPr txBox="1">
            <a:spLocks noChangeArrowheads="1"/>
          </p:cNvSpPr>
          <p:nvPr/>
        </p:nvSpPr>
        <p:spPr bwMode="auto">
          <a:xfrm>
            <a:off x="496838" y="3624100"/>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76814" name="TextBox 35"/>
          <p:cNvSpPr txBox="1">
            <a:spLocks noChangeArrowheads="1"/>
          </p:cNvSpPr>
          <p:nvPr/>
        </p:nvSpPr>
        <p:spPr bwMode="auto">
          <a:xfrm>
            <a:off x="514486" y="3819919"/>
            <a:ext cx="8577930" cy="1072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、片区内配备 </a:t>
            </a:r>
            <a:r>
              <a:rPr lang="en-US" altLang="zh-CN" sz="1100">
                <a:latin typeface="微软雅黑" pitchFamily="34" charset="-122"/>
                <a:ea typeface="微软雅黑" pitchFamily="34" charset="-122"/>
              </a:rPr>
              <a:t>1 </a:t>
            </a:r>
            <a:r>
              <a:rPr lang="zh-CN" altLang="en-US" sz="1100">
                <a:latin typeface="微软雅黑" pitchFamily="34" charset="-122"/>
                <a:ea typeface="微软雅黑" pitchFamily="34" charset="-122"/>
              </a:rPr>
              <a:t>名操作人员，指导观众参与，并负责管理和看护展品。</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76815" name="TextBox 15"/>
          <p:cNvSpPr txBox="1">
            <a:spLocks noChangeArrowheads="1"/>
          </p:cNvSpPr>
          <p:nvPr/>
        </p:nvSpPr>
        <p:spPr bwMode="auto">
          <a:xfrm>
            <a:off x="518559" y="4570080"/>
            <a:ext cx="8625442"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、用电需求：有，</a:t>
            </a:r>
            <a:r>
              <a:rPr lang="en-US" altLang="zh-CN" sz="1100">
                <a:latin typeface="微软雅黑" pitchFamily="34" charset="-122"/>
                <a:ea typeface="微软雅黑" pitchFamily="34" charset="-122"/>
              </a:rPr>
              <a:t>220V,0.5KW</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76816" name="TextBox 16"/>
          <p:cNvSpPr txBox="1">
            <a:spLocks noChangeArrowheads="1"/>
          </p:cNvSpPr>
          <p:nvPr/>
        </p:nvSpPr>
        <p:spPr bwMode="auto">
          <a:xfrm>
            <a:off x="514486" y="642172"/>
            <a:ext cx="8577930" cy="156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、首先满足展项的安全性与功能性；</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、应保证展项的牢固性和可靠性；</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、应确保展项造型的美观性，应与原设计保持一致；</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r>
              <a:rPr lang="zh-CN" altLang="en-US" sz="1100">
                <a:latin typeface="微软雅黑" pitchFamily="34" charset="-122"/>
                <a:ea typeface="微软雅黑" pitchFamily="34" charset="-122"/>
              </a:rPr>
              <a:t>；</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A99B240B-E0BA-4AA0-8F5E-FC5A36899C5D}" type="slidenum">
              <a:rPr lang="zh-CN" altLang="en-US"/>
              <a:pPr>
                <a:defRPr/>
              </a:pPr>
              <a:t>7</a:t>
            </a:fld>
            <a:endParaRPr lang="zh-CN" altLang="en-US"/>
          </a:p>
        </p:txBody>
      </p:sp>
    </p:spTree>
    <p:extLst>
      <p:ext uri="{BB962C8B-B14F-4D97-AF65-F5344CB8AC3E}">
        <p14:creationId xmlns:p14="http://schemas.microsoft.com/office/powerpoint/2010/main" val="112361797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4" name="图片 72"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635338" y="1779653"/>
            <a:ext cx="2539850" cy="2776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1315" name="图片 72" descr="513求救电话.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07245" y="1657267"/>
            <a:ext cx="2632158" cy="3457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141317"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141318"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1320" name="Picture 1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90119" y="1043891"/>
            <a:ext cx="2583289" cy="3579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1321" name="组合 33"/>
          <p:cNvGrpSpPr>
            <a:grpSpLocks/>
          </p:cNvGrpSpPr>
          <p:nvPr/>
        </p:nvGrpSpPr>
        <p:grpSpPr bwMode="auto">
          <a:xfrm>
            <a:off x="2793703" y="4120847"/>
            <a:ext cx="184364" cy="911425"/>
            <a:chOff x="3068108" y="1310215"/>
            <a:chExt cx="214226" cy="2397125"/>
          </a:xfrm>
        </p:grpSpPr>
        <p:cxnSp>
          <p:nvCxnSpPr>
            <p:cNvPr id="141342" name="直接箭头连接符 73"/>
            <p:cNvCxnSpPr>
              <a:cxnSpLocks noChangeShapeType="1"/>
            </p:cNvCxnSpPr>
            <p:nvPr/>
          </p:nvCxnSpPr>
          <p:spPr bwMode="auto">
            <a:xfrm flipV="1">
              <a:off x="3068108" y="1310215"/>
              <a:ext cx="0" cy="2397125"/>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41343" name="TextBox 74"/>
            <p:cNvSpPr txBox="1">
              <a:spLocks noChangeArrowheads="1"/>
            </p:cNvSpPr>
            <p:nvPr/>
          </p:nvSpPr>
          <p:spPr bwMode="auto">
            <a:xfrm rot="5400000">
              <a:off x="2752283" y="2461573"/>
              <a:ext cx="863425" cy="196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700</a:t>
              </a:r>
            </a:p>
          </p:txBody>
        </p:sp>
      </p:grpSp>
      <p:grpSp>
        <p:nvGrpSpPr>
          <p:cNvPr id="141322" name="组合 46"/>
          <p:cNvGrpSpPr>
            <a:grpSpLocks/>
          </p:cNvGrpSpPr>
          <p:nvPr/>
        </p:nvGrpSpPr>
        <p:grpSpPr bwMode="auto">
          <a:xfrm>
            <a:off x="752045" y="5215127"/>
            <a:ext cx="1922195" cy="292372"/>
            <a:chOff x="1918758" y="3698875"/>
            <a:chExt cx="892175" cy="322355"/>
          </a:xfrm>
        </p:grpSpPr>
        <p:sp>
          <p:nvSpPr>
            <p:cNvPr id="141340" name="TextBox 88"/>
            <p:cNvSpPr txBox="1">
              <a:spLocks noChangeArrowheads="1"/>
            </p:cNvSpPr>
            <p:nvPr/>
          </p:nvSpPr>
          <p:spPr bwMode="auto">
            <a:xfrm>
              <a:off x="2299464" y="3698875"/>
              <a:ext cx="150413" cy="322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1600</a:t>
              </a:r>
            </a:p>
          </p:txBody>
        </p:sp>
        <p:cxnSp>
          <p:nvCxnSpPr>
            <p:cNvPr id="141341" name="直接箭头连接符 89"/>
            <p:cNvCxnSpPr>
              <a:cxnSpLocks noChangeShapeType="1"/>
            </p:cNvCxnSpPr>
            <p:nvPr/>
          </p:nvCxnSpPr>
          <p:spPr bwMode="auto">
            <a:xfrm rot="10800000" flipV="1">
              <a:off x="1918758" y="3857625"/>
              <a:ext cx="8921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sp>
        <p:nvSpPr>
          <p:cNvPr id="141323" name="TextBox 100"/>
          <p:cNvSpPr txBox="1">
            <a:spLocks noChangeArrowheads="1"/>
          </p:cNvSpPr>
          <p:nvPr/>
        </p:nvSpPr>
        <p:spPr bwMode="auto">
          <a:xfrm>
            <a:off x="7196014" y="5029393"/>
            <a:ext cx="521273"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141324" name="TextBox 100"/>
          <p:cNvSpPr txBox="1">
            <a:spLocks noChangeArrowheads="1"/>
          </p:cNvSpPr>
          <p:nvPr/>
        </p:nvSpPr>
        <p:spPr bwMode="auto">
          <a:xfrm>
            <a:off x="4690102" y="5832828"/>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141325" name="TextBox 100"/>
          <p:cNvSpPr txBox="1">
            <a:spLocks noChangeArrowheads="1"/>
          </p:cNvSpPr>
          <p:nvPr/>
        </p:nvSpPr>
        <p:spPr bwMode="auto">
          <a:xfrm>
            <a:off x="1531240" y="5832828"/>
            <a:ext cx="513128"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cxnSp>
        <p:nvCxnSpPr>
          <p:cNvPr id="141326"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141327" name="组合 47"/>
          <p:cNvGrpSpPr>
            <a:grpSpLocks/>
          </p:cNvGrpSpPr>
          <p:nvPr/>
        </p:nvGrpSpPr>
        <p:grpSpPr bwMode="auto">
          <a:xfrm>
            <a:off x="3703211" y="4608949"/>
            <a:ext cx="2432608" cy="169261"/>
            <a:chOff x="1918758" y="3698875"/>
            <a:chExt cx="892175" cy="186619"/>
          </a:xfrm>
        </p:grpSpPr>
        <p:sp>
          <p:nvSpPr>
            <p:cNvPr id="141338" name="TextBox 88"/>
            <p:cNvSpPr txBox="1">
              <a:spLocks noChangeArrowheads="1"/>
            </p:cNvSpPr>
            <p:nvPr/>
          </p:nvSpPr>
          <p:spPr bwMode="auto">
            <a:xfrm>
              <a:off x="2305438" y="3698875"/>
              <a:ext cx="150413" cy="18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2000</a:t>
              </a:r>
            </a:p>
          </p:txBody>
        </p:sp>
        <p:cxnSp>
          <p:nvCxnSpPr>
            <p:cNvPr id="141339" name="直接箭头连接符 89"/>
            <p:cNvCxnSpPr>
              <a:cxnSpLocks noChangeShapeType="1"/>
            </p:cNvCxnSpPr>
            <p:nvPr/>
          </p:nvCxnSpPr>
          <p:spPr bwMode="auto">
            <a:xfrm rot="10800000" flipV="1">
              <a:off x="1918758" y="3857625"/>
              <a:ext cx="8921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41328" name="组合 50"/>
          <p:cNvGrpSpPr>
            <a:grpSpLocks/>
          </p:cNvGrpSpPr>
          <p:nvPr/>
        </p:nvGrpSpPr>
        <p:grpSpPr bwMode="auto">
          <a:xfrm>
            <a:off x="4322223" y="1534879"/>
            <a:ext cx="1206802" cy="168463"/>
            <a:chOff x="1918758" y="3698875"/>
            <a:chExt cx="892175" cy="184650"/>
          </a:xfrm>
        </p:grpSpPr>
        <p:sp>
          <p:nvSpPr>
            <p:cNvPr id="141336" name="TextBox 88"/>
            <p:cNvSpPr txBox="1">
              <a:spLocks noChangeArrowheads="1"/>
            </p:cNvSpPr>
            <p:nvPr/>
          </p:nvSpPr>
          <p:spPr bwMode="auto">
            <a:xfrm>
              <a:off x="2241910" y="3698875"/>
              <a:ext cx="286017" cy="18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1000</a:t>
              </a:r>
            </a:p>
          </p:txBody>
        </p:sp>
        <p:cxnSp>
          <p:nvCxnSpPr>
            <p:cNvPr id="141337" name="直接箭头连接符 89"/>
            <p:cNvCxnSpPr>
              <a:cxnSpLocks noChangeShapeType="1"/>
            </p:cNvCxnSpPr>
            <p:nvPr/>
          </p:nvCxnSpPr>
          <p:spPr bwMode="auto">
            <a:xfrm rot="10800000" flipV="1">
              <a:off x="1918758" y="3857625"/>
              <a:ext cx="8921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41329" name="组合 33"/>
          <p:cNvGrpSpPr>
            <a:grpSpLocks/>
          </p:cNvGrpSpPr>
          <p:nvPr/>
        </p:nvGrpSpPr>
        <p:grpSpPr bwMode="auto">
          <a:xfrm>
            <a:off x="3253885" y="1711981"/>
            <a:ext cx="183607" cy="3320291"/>
            <a:chOff x="3068108" y="1310215"/>
            <a:chExt cx="214976" cy="2397125"/>
          </a:xfrm>
        </p:grpSpPr>
        <p:cxnSp>
          <p:nvCxnSpPr>
            <p:cNvPr id="141334" name="直接箭头连接符 73"/>
            <p:cNvCxnSpPr>
              <a:cxnSpLocks noChangeShapeType="1"/>
            </p:cNvCxnSpPr>
            <p:nvPr/>
          </p:nvCxnSpPr>
          <p:spPr bwMode="auto">
            <a:xfrm flipV="1">
              <a:off x="3068108" y="1310215"/>
              <a:ext cx="0" cy="2397125"/>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41335" name="TextBox 74"/>
            <p:cNvSpPr txBox="1">
              <a:spLocks noChangeArrowheads="1"/>
            </p:cNvSpPr>
            <p:nvPr/>
          </p:nvSpPr>
          <p:spPr bwMode="auto">
            <a:xfrm rot="5400000">
              <a:off x="3051151" y="2433664"/>
              <a:ext cx="265687" cy="198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2570</a:t>
              </a:r>
            </a:p>
          </p:txBody>
        </p:sp>
      </p:grpSp>
      <p:grpSp>
        <p:nvGrpSpPr>
          <p:cNvPr id="141330" name="组合 33"/>
          <p:cNvGrpSpPr>
            <a:grpSpLocks/>
          </p:cNvGrpSpPr>
          <p:nvPr/>
        </p:nvGrpSpPr>
        <p:grpSpPr bwMode="auto">
          <a:xfrm>
            <a:off x="3025828" y="1935157"/>
            <a:ext cx="183607" cy="3097115"/>
            <a:chOff x="3068108" y="1310215"/>
            <a:chExt cx="214976" cy="2397125"/>
          </a:xfrm>
        </p:grpSpPr>
        <p:cxnSp>
          <p:nvCxnSpPr>
            <p:cNvPr id="141332" name="直接箭头连接符 73"/>
            <p:cNvCxnSpPr>
              <a:cxnSpLocks noChangeShapeType="1"/>
            </p:cNvCxnSpPr>
            <p:nvPr/>
          </p:nvCxnSpPr>
          <p:spPr bwMode="auto">
            <a:xfrm flipV="1">
              <a:off x="3068108" y="1310215"/>
              <a:ext cx="0" cy="2397125"/>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41333" name="TextBox 74"/>
            <p:cNvSpPr txBox="1">
              <a:spLocks noChangeArrowheads="1"/>
            </p:cNvSpPr>
            <p:nvPr/>
          </p:nvSpPr>
          <p:spPr bwMode="auto">
            <a:xfrm rot="5400000">
              <a:off x="3051151" y="2433664"/>
              <a:ext cx="265687" cy="198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2400</a:t>
              </a:r>
            </a:p>
          </p:txBody>
        </p:sp>
      </p:grpSp>
      <p:sp>
        <p:nvSpPr>
          <p:cNvPr id="35" name="灯片编号占位符 34"/>
          <p:cNvSpPr>
            <a:spLocks noGrp="1"/>
          </p:cNvSpPr>
          <p:nvPr>
            <p:ph type="sldNum" sz="quarter" idx="12"/>
          </p:nvPr>
        </p:nvSpPr>
        <p:spPr/>
        <p:txBody>
          <a:bodyPr/>
          <a:lstStyle/>
          <a:p>
            <a:pPr>
              <a:defRPr/>
            </a:pPr>
            <a:fld id="{B7327A2F-6E42-401E-97B4-C3CCC90BA7E5}" type="slidenum">
              <a:rPr lang="zh-CN" altLang="en-US"/>
              <a:pPr>
                <a:defRPr/>
              </a:pPr>
              <a:t>70</a:t>
            </a:fld>
            <a:endParaRPr lang="zh-CN" altLang="en-US"/>
          </a:p>
        </p:txBody>
      </p:sp>
    </p:spTree>
    <p:extLst>
      <p:ext uri="{BB962C8B-B14F-4D97-AF65-F5344CB8AC3E}">
        <p14:creationId xmlns:p14="http://schemas.microsoft.com/office/powerpoint/2010/main" val="119946140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extBox 45"/>
          <p:cNvSpPr txBox="1">
            <a:spLocks noChangeArrowheads="1"/>
          </p:cNvSpPr>
          <p:nvPr/>
        </p:nvSpPr>
        <p:spPr bwMode="auto">
          <a:xfrm>
            <a:off x="496838"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142339" name="TextBox 47"/>
          <p:cNvSpPr txBox="1">
            <a:spLocks noChangeArrowheads="1"/>
          </p:cNvSpPr>
          <p:nvPr/>
        </p:nvSpPr>
        <p:spPr bwMode="auto">
          <a:xfrm>
            <a:off x="496838" y="1943796"/>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142340" name="TextBox 57"/>
          <p:cNvSpPr txBox="1">
            <a:spLocks noChangeArrowheads="1"/>
          </p:cNvSpPr>
          <p:nvPr/>
        </p:nvSpPr>
        <p:spPr bwMode="auto">
          <a:xfrm>
            <a:off x="514486" y="642172"/>
            <a:ext cx="8577930" cy="156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solidFill>
                  <a:srgbClr val="000000"/>
                </a:solidFill>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14234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4234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4234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4234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42349" name="TextBox 33"/>
          <p:cNvSpPr txBox="1">
            <a:spLocks noChangeArrowheads="1"/>
          </p:cNvSpPr>
          <p:nvPr/>
        </p:nvSpPr>
        <p:spPr bwMode="auto">
          <a:xfrm>
            <a:off x="514486" y="2151134"/>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5</a:t>
            </a:r>
            <a:r>
              <a:rPr lang="zh-CN" altLang="en-US" sz="1100">
                <a:solidFill>
                  <a:srgbClr val="000000"/>
                </a:solidFill>
                <a:latin typeface="微软雅黑" pitchFamily="34" charset="-122"/>
                <a:ea typeface="微软雅黑" pitchFamily="34" charset="-122"/>
                <a:sym typeface="微软雅黑" pitchFamily="34" charset="-122"/>
              </a:rPr>
              <a:t>、防止观众（小朋友）用重物敲击展品；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6</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142350" name="TextBox 34"/>
          <p:cNvSpPr txBox="1">
            <a:spLocks noChangeArrowheads="1"/>
          </p:cNvSpPr>
          <p:nvPr/>
        </p:nvSpPr>
        <p:spPr bwMode="auto">
          <a:xfrm>
            <a:off x="496838" y="3733529"/>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142351" name="TextBox 35"/>
          <p:cNvSpPr txBox="1">
            <a:spLocks noChangeArrowheads="1"/>
          </p:cNvSpPr>
          <p:nvPr/>
        </p:nvSpPr>
        <p:spPr bwMode="auto">
          <a:xfrm>
            <a:off x="514486" y="3952385"/>
            <a:ext cx="8577930" cy="562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p:txBody>
      </p:sp>
      <p:sp>
        <p:nvSpPr>
          <p:cNvPr id="142352" name="TextBox 15"/>
          <p:cNvSpPr txBox="1">
            <a:spLocks noChangeArrowheads="1"/>
          </p:cNvSpPr>
          <p:nvPr/>
        </p:nvSpPr>
        <p:spPr bwMode="auto">
          <a:xfrm>
            <a:off x="514486" y="4466411"/>
            <a:ext cx="8577930"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、用电需求：有，</a:t>
            </a:r>
            <a:r>
              <a:rPr lang="en-US" altLang="zh-CN" sz="1100">
                <a:latin typeface="微软雅黑" pitchFamily="34" charset="-122"/>
                <a:ea typeface="微软雅黑" pitchFamily="34" charset="-122"/>
              </a:rPr>
              <a:t>220V , 2.0KW</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1B763858-FEE8-4270-8FC4-8CCE54AC06CB}" type="slidenum">
              <a:rPr lang="zh-CN" altLang="en-US"/>
              <a:pPr>
                <a:defRPr/>
              </a:pPr>
              <a:t>71</a:t>
            </a:fld>
            <a:endParaRPr lang="zh-CN" altLang="en-US"/>
          </a:p>
        </p:txBody>
      </p:sp>
    </p:spTree>
    <p:extLst>
      <p:ext uri="{BB962C8B-B14F-4D97-AF65-F5344CB8AC3E}">
        <p14:creationId xmlns:p14="http://schemas.microsoft.com/office/powerpoint/2010/main" val="218834924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extBox 57"/>
          <p:cNvSpPr txBox="1">
            <a:spLocks noChangeArrowheads="1"/>
          </p:cNvSpPr>
          <p:nvPr/>
        </p:nvSpPr>
        <p:spPr bwMode="auto">
          <a:xfrm>
            <a:off x="453399" y="447794"/>
            <a:ext cx="3996428" cy="633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a:t>
            </a:r>
            <a:r>
              <a:rPr lang="en-US" altLang="zh-CN" sz="1100" dirty="0">
                <a:latin typeface="微软雅黑" pitchFamily="34" charset="-122"/>
                <a:ea typeface="微软雅黑" pitchFamily="34" charset="-122"/>
              </a:rPr>
              <a:t>12mm</a:t>
            </a:r>
            <a:r>
              <a:rPr lang="zh-CN" altLang="en-US" sz="1100" dirty="0">
                <a:latin typeface="微软雅黑" pitchFamily="34" charset="-122"/>
                <a:ea typeface="微软雅黑" pitchFamily="34" charset="-122"/>
              </a:rPr>
              <a:t>厚人造石</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钢板烤漆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、台体：有机玻璃管，不锈钢管，不锈钢板</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30X30X2.0mm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、踢脚：</a:t>
            </a:r>
            <a:r>
              <a:rPr lang="en-US" altLang="zh-CN" sz="1100" dirty="0">
                <a:latin typeface="微软雅黑" pitchFamily="34" charset="-122"/>
                <a:ea typeface="微软雅黑" pitchFamily="34" charset="-122"/>
              </a:rPr>
              <a:t>PVC</a:t>
            </a: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、设备：电气箱，风机，固态调压器，继电器，电位器，传感器，空气开关，漏电保护器</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、其他</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143363"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43365"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43366"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43367"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43371" name="TextBox 64"/>
          <p:cNvSpPr txBox="1">
            <a:spLocks noChangeArrowheads="1"/>
          </p:cNvSpPr>
          <p:nvPr/>
        </p:nvSpPr>
        <p:spPr bwMode="auto">
          <a:xfrm>
            <a:off x="4638517"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143372" name="Picture 10"/>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211375" y="2702597"/>
            <a:ext cx="2583288" cy="35794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AF56BEB3-6631-4158-96D6-0D3C26FE4F8D}" type="slidenum">
              <a:rPr lang="zh-CN" altLang="en-US"/>
              <a:pPr>
                <a:defRPr/>
              </a:pPr>
              <a:t>72</a:t>
            </a:fld>
            <a:endParaRPr lang="zh-CN" altLang="en-US"/>
          </a:p>
        </p:txBody>
      </p:sp>
    </p:spTree>
    <p:extLst>
      <p:ext uri="{BB962C8B-B14F-4D97-AF65-F5344CB8AC3E}">
        <p14:creationId xmlns:p14="http://schemas.microsoft.com/office/powerpoint/2010/main" val="275288948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图片 23" descr="1.jpg"/>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297289"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4387"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XC01-1-19  </a:t>
            </a:r>
            <a:r>
              <a:rPr lang="zh-CN" altLang="en-US" sz="1200" b="1" dirty="0">
                <a:latin typeface="微软雅黑" pitchFamily="34" charset="-122"/>
                <a:ea typeface="微软雅黑" pitchFamily="34" charset="-122"/>
              </a:rPr>
              <a:t>小兔子回家</a:t>
            </a:r>
          </a:p>
        </p:txBody>
      </p:sp>
      <p:sp>
        <p:nvSpPr>
          <p:cNvPr id="144388" name="TextBox 17"/>
          <p:cNvSpPr txBox="1">
            <a:spLocks noChangeArrowheads="1"/>
          </p:cNvSpPr>
          <p:nvPr/>
        </p:nvSpPr>
        <p:spPr bwMode="auto">
          <a:xfrm>
            <a:off x="4789198" y="499629"/>
            <a:ext cx="4022220" cy="23655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展示内容：</a:t>
            </a:r>
            <a:r>
              <a:rPr lang="zh-CN" altLang="en-US" sz="1100" dirty="0">
                <a:latin typeface="微软雅黑" pitchFamily="34" charset="-122"/>
                <a:ea typeface="微软雅黑" pitchFamily="34" charset="-122"/>
              </a:rPr>
              <a:t>设置打有不同直径圆洞的钛合金板，三个小房子是小兔子的家，姥姥家和奶奶家，三个房子高度差</a:t>
            </a:r>
            <a:r>
              <a:rPr lang="en-US" altLang="zh-CN" sz="1100" dirty="0">
                <a:latin typeface="微软雅黑" pitchFamily="34" charset="-122"/>
                <a:ea typeface="微软雅黑" pitchFamily="34" charset="-122"/>
              </a:rPr>
              <a:t>20</a:t>
            </a:r>
            <a:r>
              <a:rPr lang="zh-CN" altLang="en-US" sz="1100" dirty="0">
                <a:latin typeface="微软雅黑" pitchFamily="34" charset="-122"/>
                <a:ea typeface="微软雅黑" pitchFamily="34" charset="-122"/>
              </a:rPr>
              <a:t>厘米使游戏难度不同，中间的洞洞是陷阱。当一名儿童参与时，两只手控制两端的绳索；当两名儿童操作时，一人控制一端的绳索，两人相互配合，保证小球不会误入陷阱。当球到达小房子的门洞里，会有语音提示，“我顺利到达姥姥家了！”“我顺利到达奶奶家了！”当小兔子安全到家时，即小球进入最高球洞后，触发感应器，小兔子家里的灯亮起来。同时，有语音响起，“我终于回家了！”</a:t>
            </a:r>
            <a:endParaRPr lang="en-US" altLang="zh-CN" sz="1100" dirty="0">
              <a:latin typeface="微软雅黑" pitchFamily="34" charset="-122"/>
              <a:ea typeface="微软雅黑" pitchFamily="34" charset="-122"/>
              <a:sym typeface="微软雅黑" pitchFamily="34" charset="-122"/>
            </a:endParaRPr>
          </a:p>
        </p:txBody>
      </p:sp>
      <p:sp>
        <p:nvSpPr>
          <p:cNvPr id="144389" name="TextBox 19"/>
          <p:cNvSpPr txBox="1">
            <a:spLocks noChangeArrowheads="1"/>
          </p:cNvSpPr>
          <p:nvPr/>
        </p:nvSpPr>
        <p:spPr bwMode="auto">
          <a:xfrm>
            <a:off x="4775623" y="3187826"/>
            <a:ext cx="4022220" cy="60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在背板上设置圆洞，儿童通过控制两端的绳索，使小球从下往上移动，中途不掉进洞里，最终达到小房子。</a:t>
            </a:r>
            <a:endParaRPr lang="en-US" altLang="zh-CN" sz="1100">
              <a:latin typeface="微软雅黑" pitchFamily="34" charset="-122"/>
              <a:ea typeface="微软雅黑" pitchFamily="34" charset="-122"/>
            </a:endParaRPr>
          </a:p>
        </p:txBody>
      </p:sp>
      <p:sp>
        <p:nvSpPr>
          <p:cNvPr id="144390"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144392"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44393"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44394"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144395"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144396" name="TextBox 64"/>
          <p:cNvSpPr txBox="1">
            <a:spLocks noChangeArrowheads="1"/>
          </p:cNvSpPr>
          <p:nvPr/>
        </p:nvSpPr>
        <p:spPr bwMode="auto">
          <a:xfrm>
            <a:off x="4786483" y="2597488"/>
            <a:ext cx="4022220" cy="1095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 单人参与时，锻炼的是儿童手眼的协调能力；当两名儿童同时参与时，培养的是儿童之间相互配合、相互协作的精神。</a:t>
            </a:r>
            <a:endParaRPr lang="en-US" altLang="zh-CN" sz="1100">
              <a:latin typeface="微软雅黑" pitchFamily="34" charset="-122"/>
              <a:ea typeface="微软雅黑" pitchFamily="34" charset="-122"/>
            </a:endParaRPr>
          </a:p>
          <a:p>
            <a:pPr eaLnBrk="1" hangingPunct="1">
              <a:lnSpc>
                <a:spcPct val="150000"/>
              </a:lnSpc>
              <a:buFont typeface="Arial" pitchFamily="34" charset="0"/>
              <a:buNone/>
            </a:pPr>
            <a:endParaRPr lang="en-US" altLang="zh-CN" sz="1100">
              <a:latin typeface="微软雅黑" pitchFamily="34" charset="-122"/>
              <a:ea typeface="微软雅黑" pitchFamily="34" charset="-122"/>
              <a:sym typeface="微软雅黑" pitchFamily="34" charset="-122"/>
            </a:endParaRPr>
          </a:p>
        </p:txBody>
      </p:sp>
      <p:sp>
        <p:nvSpPr>
          <p:cNvPr id="144397" name="TextBox 14"/>
          <p:cNvSpPr txBox="1">
            <a:spLocks noChangeArrowheads="1"/>
          </p:cNvSpPr>
          <p:nvPr/>
        </p:nvSpPr>
        <p:spPr bwMode="auto">
          <a:xfrm>
            <a:off x="4755261" y="5567896"/>
            <a:ext cx="3177865"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1-2</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    </a:t>
            </a:r>
          </a:p>
        </p:txBody>
      </p:sp>
      <p:sp>
        <p:nvSpPr>
          <p:cNvPr id="144398" name="TextBox 14"/>
          <p:cNvSpPr txBox="1">
            <a:spLocks noChangeArrowheads="1"/>
          </p:cNvSpPr>
          <p:nvPr/>
        </p:nvSpPr>
        <p:spPr bwMode="auto">
          <a:xfrm>
            <a:off x="4745758" y="3720570"/>
            <a:ext cx="3970636" cy="1891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操作说明：</a:t>
            </a:r>
            <a:endParaRPr lang="en-US" altLang="zh-CN" sz="1200" b="1"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、一名儿童参与时，两只手控制绳索的两端，随时注意路上的球洞，小球不会掉到洞里，安全到家；</a:t>
            </a: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、当两名儿童操作时，一人控制一端的绳索，两人相互配合，控制小球不会掉入洞中；</a:t>
            </a: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、当小兔子安全到家时，即小球进入球洞后，触发感应器，小兔子家里的灯亮起来了。</a:t>
            </a:r>
            <a:endParaRPr lang="en-US" altLang="zh-CN" sz="1100" dirty="0">
              <a:latin typeface="微软雅黑" pitchFamily="34" charset="-122"/>
              <a:ea typeface="微软雅黑" pitchFamily="34" charset="-122"/>
            </a:endParaRPr>
          </a:p>
          <a:p>
            <a:pPr eaLnBrk="1" hangingPunct="1">
              <a:lnSpc>
                <a:spcPct val="150000"/>
              </a:lnSpc>
            </a:pPr>
            <a:endParaRPr lang="en-US" altLang="zh-CN" sz="1100" b="1" dirty="0">
              <a:latin typeface="微软雅黑" pitchFamily="34" charset="-122"/>
              <a:ea typeface="微软雅黑" pitchFamily="34" charset="-122"/>
            </a:endParaRPr>
          </a:p>
        </p:txBody>
      </p:sp>
      <p:sp>
        <p:nvSpPr>
          <p:cNvPr id="144399"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44403" name="TextBox 14"/>
          <p:cNvSpPr txBox="1">
            <a:spLocks noChangeArrowheads="1"/>
          </p:cNvSpPr>
          <p:nvPr/>
        </p:nvSpPr>
        <p:spPr bwMode="auto">
          <a:xfrm>
            <a:off x="475526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144404"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4" name="椭圆 23"/>
          <p:cNvSpPr/>
          <p:nvPr/>
        </p:nvSpPr>
        <p:spPr>
          <a:xfrm>
            <a:off x="463269" y="5871491"/>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144409" name="Picture 1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79213" y="868230"/>
            <a:ext cx="1960204" cy="4960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灯片编号占位符 30"/>
          <p:cNvSpPr>
            <a:spLocks noGrp="1"/>
          </p:cNvSpPr>
          <p:nvPr>
            <p:ph type="sldNum" sz="quarter" idx="12"/>
          </p:nvPr>
        </p:nvSpPr>
        <p:spPr/>
        <p:txBody>
          <a:bodyPr/>
          <a:lstStyle/>
          <a:p>
            <a:pPr>
              <a:defRPr/>
            </a:pPr>
            <a:fld id="{B91206F7-985B-4AF8-AFC1-5B5F4DE8226A}" type="slidenum">
              <a:rPr lang="zh-CN" altLang="en-US"/>
              <a:pPr>
                <a:defRPr/>
              </a:pPr>
              <a:t>73</a:t>
            </a:fld>
            <a:endParaRPr lang="zh-CN" altLang="en-US"/>
          </a:p>
        </p:txBody>
      </p:sp>
    </p:spTree>
    <p:extLst>
      <p:ext uri="{BB962C8B-B14F-4D97-AF65-F5344CB8AC3E}">
        <p14:creationId xmlns:p14="http://schemas.microsoft.com/office/powerpoint/2010/main" val="266650953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145411"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145412"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45414" name="图片 20" descr="513求救电话.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23995" y="4712625"/>
            <a:ext cx="1195942" cy="708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415" name="Picture 1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78817" y="607617"/>
            <a:ext cx="1696853" cy="4293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5416" name="组合 37"/>
          <p:cNvGrpSpPr>
            <a:grpSpLocks/>
          </p:cNvGrpSpPr>
          <p:nvPr/>
        </p:nvGrpSpPr>
        <p:grpSpPr bwMode="auto">
          <a:xfrm>
            <a:off x="1157933" y="5674433"/>
            <a:ext cx="1134855" cy="169261"/>
            <a:chOff x="2565400" y="6448108"/>
            <a:chExt cx="2022475" cy="186619"/>
          </a:xfrm>
        </p:grpSpPr>
        <p:sp>
          <p:nvSpPr>
            <p:cNvPr id="145452" name="TextBox 76"/>
            <p:cNvSpPr txBox="1">
              <a:spLocks noChangeArrowheads="1"/>
            </p:cNvSpPr>
            <p:nvPr/>
          </p:nvSpPr>
          <p:spPr bwMode="auto">
            <a:xfrm>
              <a:off x="3310830" y="6448108"/>
              <a:ext cx="596901" cy="18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1920</a:t>
              </a:r>
            </a:p>
          </p:txBody>
        </p:sp>
        <p:cxnSp>
          <p:nvCxnSpPr>
            <p:cNvPr id="145453"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sp>
        <p:nvSpPr>
          <p:cNvPr id="145417" name="TextBox 100"/>
          <p:cNvSpPr txBox="1">
            <a:spLocks noChangeArrowheads="1"/>
          </p:cNvSpPr>
          <p:nvPr/>
        </p:nvSpPr>
        <p:spPr bwMode="auto">
          <a:xfrm>
            <a:off x="7558461" y="5092746"/>
            <a:ext cx="521273"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145418" name="TextBox 100"/>
          <p:cNvSpPr txBox="1">
            <a:spLocks noChangeArrowheads="1"/>
          </p:cNvSpPr>
          <p:nvPr/>
        </p:nvSpPr>
        <p:spPr bwMode="auto">
          <a:xfrm>
            <a:off x="1519024" y="5923537"/>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145419" name="TextBox 100"/>
          <p:cNvSpPr txBox="1">
            <a:spLocks noChangeArrowheads="1"/>
          </p:cNvSpPr>
          <p:nvPr/>
        </p:nvSpPr>
        <p:spPr bwMode="auto">
          <a:xfrm>
            <a:off x="4286929" y="4234596"/>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sp>
        <p:nvSpPr>
          <p:cNvPr id="145420" name="TextBox 100"/>
          <p:cNvSpPr txBox="1">
            <a:spLocks noChangeArrowheads="1"/>
          </p:cNvSpPr>
          <p:nvPr/>
        </p:nvSpPr>
        <p:spPr bwMode="auto">
          <a:xfrm>
            <a:off x="1519024" y="4234596"/>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cxnSp>
        <p:nvCxnSpPr>
          <p:cNvPr id="145421"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pic>
        <p:nvPicPr>
          <p:cNvPr id="145422" name="图片 20" descr="513求救电话.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56121" y="879748"/>
            <a:ext cx="1347980" cy="3033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423" name="图片 20" descr="513求救电话.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4129461" y="836553"/>
            <a:ext cx="881006" cy="3023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5424" name="组合 38"/>
          <p:cNvGrpSpPr>
            <a:grpSpLocks/>
          </p:cNvGrpSpPr>
          <p:nvPr/>
        </p:nvGrpSpPr>
        <p:grpSpPr bwMode="auto">
          <a:xfrm>
            <a:off x="1475584" y="5464237"/>
            <a:ext cx="502268" cy="169261"/>
            <a:chOff x="2565400" y="6448108"/>
            <a:chExt cx="2022475" cy="187125"/>
          </a:xfrm>
        </p:grpSpPr>
        <p:sp>
          <p:nvSpPr>
            <p:cNvPr id="145450" name="TextBox 76"/>
            <p:cNvSpPr txBox="1">
              <a:spLocks noChangeArrowheads="1"/>
            </p:cNvSpPr>
            <p:nvPr/>
          </p:nvSpPr>
          <p:spPr bwMode="auto">
            <a:xfrm>
              <a:off x="3069779" y="6448108"/>
              <a:ext cx="1296532" cy="18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840</a:t>
              </a:r>
            </a:p>
          </p:txBody>
        </p:sp>
        <p:cxnSp>
          <p:nvCxnSpPr>
            <p:cNvPr id="145451"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45425" name="组合 41"/>
          <p:cNvGrpSpPr>
            <a:grpSpLocks/>
          </p:cNvGrpSpPr>
          <p:nvPr/>
        </p:nvGrpSpPr>
        <p:grpSpPr bwMode="auto">
          <a:xfrm rot="5400000">
            <a:off x="2234268" y="4978746"/>
            <a:ext cx="626334" cy="186243"/>
            <a:chOff x="2565396" y="6431672"/>
            <a:chExt cx="2022475" cy="217840"/>
          </a:xfrm>
        </p:grpSpPr>
        <p:sp>
          <p:nvSpPr>
            <p:cNvPr id="145448" name="TextBox 76"/>
            <p:cNvSpPr txBox="1">
              <a:spLocks noChangeArrowheads="1"/>
            </p:cNvSpPr>
            <p:nvPr/>
          </p:nvSpPr>
          <p:spPr bwMode="auto">
            <a:xfrm>
              <a:off x="3060097" y="6431672"/>
              <a:ext cx="1254170" cy="197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1000</a:t>
              </a:r>
            </a:p>
          </p:txBody>
        </p:sp>
        <p:cxnSp>
          <p:nvCxnSpPr>
            <p:cNvPr id="145449" name="直接箭头连接符 80"/>
            <p:cNvCxnSpPr>
              <a:cxnSpLocks noChangeShapeType="1"/>
            </p:cNvCxnSpPr>
            <p:nvPr/>
          </p:nvCxnSpPr>
          <p:spPr bwMode="auto">
            <a:xfrm rot="10800000">
              <a:off x="2565396" y="6647925"/>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45426" name="组合 44"/>
          <p:cNvGrpSpPr>
            <a:grpSpLocks/>
          </p:cNvGrpSpPr>
          <p:nvPr/>
        </p:nvGrpSpPr>
        <p:grpSpPr bwMode="auto">
          <a:xfrm rot="5400000">
            <a:off x="2754840" y="2273123"/>
            <a:ext cx="2901296" cy="169261"/>
            <a:chOff x="2565400" y="6431422"/>
            <a:chExt cx="2022475" cy="198479"/>
          </a:xfrm>
        </p:grpSpPr>
        <p:sp>
          <p:nvSpPr>
            <p:cNvPr id="145446" name="TextBox 76"/>
            <p:cNvSpPr txBox="1">
              <a:spLocks noChangeArrowheads="1"/>
            </p:cNvSpPr>
            <p:nvPr/>
          </p:nvSpPr>
          <p:spPr bwMode="auto">
            <a:xfrm>
              <a:off x="3493720" y="6431422"/>
              <a:ext cx="249089" cy="198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4600</a:t>
              </a:r>
            </a:p>
          </p:txBody>
        </p:sp>
        <p:cxnSp>
          <p:nvCxnSpPr>
            <p:cNvPr id="145447"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45427" name="组合 47"/>
          <p:cNvGrpSpPr>
            <a:grpSpLocks/>
          </p:cNvGrpSpPr>
          <p:nvPr/>
        </p:nvGrpSpPr>
        <p:grpSpPr bwMode="auto">
          <a:xfrm rot="5400000">
            <a:off x="2347755" y="3638365"/>
            <a:ext cx="293729" cy="170167"/>
            <a:chOff x="2487043" y="6407595"/>
            <a:chExt cx="2663481" cy="199580"/>
          </a:xfrm>
        </p:grpSpPr>
        <p:sp>
          <p:nvSpPr>
            <p:cNvPr id="145444" name="TextBox 76"/>
            <p:cNvSpPr txBox="1">
              <a:spLocks noChangeArrowheads="1"/>
            </p:cNvSpPr>
            <p:nvPr/>
          </p:nvSpPr>
          <p:spPr bwMode="auto">
            <a:xfrm>
              <a:off x="2487043" y="6407595"/>
              <a:ext cx="2663481" cy="198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360</a:t>
              </a:r>
            </a:p>
          </p:txBody>
        </p:sp>
        <p:cxnSp>
          <p:nvCxnSpPr>
            <p:cNvPr id="145445"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45428" name="组合 50"/>
          <p:cNvGrpSpPr>
            <a:grpSpLocks/>
          </p:cNvGrpSpPr>
          <p:nvPr/>
        </p:nvGrpSpPr>
        <p:grpSpPr bwMode="auto">
          <a:xfrm rot="5400000">
            <a:off x="1600478" y="2608875"/>
            <a:ext cx="1788292" cy="170166"/>
            <a:chOff x="2565400" y="6407597"/>
            <a:chExt cx="2022475" cy="199578"/>
          </a:xfrm>
        </p:grpSpPr>
        <p:sp>
          <p:nvSpPr>
            <p:cNvPr id="145442" name="TextBox 76"/>
            <p:cNvSpPr txBox="1">
              <a:spLocks noChangeArrowheads="1"/>
            </p:cNvSpPr>
            <p:nvPr/>
          </p:nvSpPr>
          <p:spPr bwMode="auto">
            <a:xfrm>
              <a:off x="3407277" y="6407597"/>
              <a:ext cx="422133" cy="198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2825</a:t>
              </a:r>
            </a:p>
          </p:txBody>
        </p:sp>
        <p:cxnSp>
          <p:nvCxnSpPr>
            <p:cNvPr id="145443"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45429" name="组合 53"/>
          <p:cNvGrpSpPr>
            <a:grpSpLocks/>
          </p:cNvGrpSpPr>
          <p:nvPr/>
        </p:nvGrpSpPr>
        <p:grpSpPr bwMode="auto">
          <a:xfrm>
            <a:off x="1157933" y="3884700"/>
            <a:ext cx="1134855" cy="169261"/>
            <a:chOff x="2565400" y="6448108"/>
            <a:chExt cx="2022475" cy="186619"/>
          </a:xfrm>
        </p:grpSpPr>
        <p:sp>
          <p:nvSpPr>
            <p:cNvPr id="145440" name="TextBox 76"/>
            <p:cNvSpPr txBox="1">
              <a:spLocks noChangeArrowheads="1"/>
            </p:cNvSpPr>
            <p:nvPr/>
          </p:nvSpPr>
          <p:spPr bwMode="auto">
            <a:xfrm>
              <a:off x="3310830" y="6448108"/>
              <a:ext cx="596901" cy="18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1920</a:t>
              </a:r>
            </a:p>
          </p:txBody>
        </p:sp>
        <p:cxnSp>
          <p:nvCxnSpPr>
            <p:cNvPr id="145441"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45430" name="组合 56"/>
          <p:cNvGrpSpPr>
            <a:grpSpLocks/>
          </p:cNvGrpSpPr>
          <p:nvPr/>
        </p:nvGrpSpPr>
        <p:grpSpPr bwMode="auto">
          <a:xfrm>
            <a:off x="4299147" y="3874634"/>
            <a:ext cx="591862" cy="168462"/>
            <a:chOff x="2565400" y="6438335"/>
            <a:chExt cx="2022475" cy="184650"/>
          </a:xfrm>
        </p:grpSpPr>
        <p:sp>
          <p:nvSpPr>
            <p:cNvPr id="145438" name="TextBox 76"/>
            <p:cNvSpPr txBox="1">
              <a:spLocks noChangeArrowheads="1"/>
            </p:cNvSpPr>
            <p:nvPr/>
          </p:nvSpPr>
          <p:spPr bwMode="auto">
            <a:xfrm>
              <a:off x="3060095" y="6438335"/>
              <a:ext cx="1254171" cy="18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1000</a:t>
              </a:r>
            </a:p>
          </p:txBody>
        </p:sp>
        <p:cxnSp>
          <p:nvCxnSpPr>
            <p:cNvPr id="145439"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45431" name="组合 59"/>
          <p:cNvGrpSpPr>
            <a:grpSpLocks/>
          </p:cNvGrpSpPr>
          <p:nvPr/>
        </p:nvGrpSpPr>
        <p:grpSpPr bwMode="auto">
          <a:xfrm rot="5400000">
            <a:off x="4954126" y="3681562"/>
            <a:ext cx="293729" cy="170166"/>
            <a:chOff x="1892022" y="6407598"/>
            <a:chExt cx="3853545" cy="199577"/>
          </a:xfrm>
        </p:grpSpPr>
        <p:sp>
          <p:nvSpPr>
            <p:cNvPr id="145436" name="TextBox 76"/>
            <p:cNvSpPr txBox="1">
              <a:spLocks noChangeArrowheads="1"/>
            </p:cNvSpPr>
            <p:nvPr/>
          </p:nvSpPr>
          <p:spPr bwMode="auto">
            <a:xfrm>
              <a:off x="1892022" y="6407598"/>
              <a:ext cx="3853545" cy="198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200</a:t>
              </a:r>
            </a:p>
          </p:txBody>
        </p:sp>
        <p:cxnSp>
          <p:nvCxnSpPr>
            <p:cNvPr id="145437"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45432" name="组合 62"/>
          <p:cNvGrpSpPr>
            <a:grpSpLocks/>
          </p:cNvGrpSpPr>
          <p:nvPr/>
        </p:nvGrpSpPr>
        <p:grpSpPr bwMode="auto">
          <a:xfrm rot="5400000">
            <a:off x="787408" y="4916113"/>
            <a:ext cx="501067" cy="186243"/>
            <a:chOff x="2565396" y="6431671"/>
            <a:chExt cx="2022475" cy="217841"/>
          </a:xfrm>
        </p:grpSpPr>
        <p:sp>
          <p:nvSpPr>
            <p:cNvPr id="145434" name="TextBox 76"/>
            <p:cNvSpPr txBox="1">
              <a:spLocks noChangeArrowheads="1"/>
            </p:cNvSpPr>
            <p:nvPr/>
          </p:nvSpPr>
          <p:spPr bwMode="auto">
            <a:xfrm>
              <a:off x="3060097" y="6431671"/>
              <a:ext cx="1254170" cy="197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800</a:t>
              </a:r>
            </a:p>
          </p:txBody>
        </p:sp>
        <p:cxnSp>
          <p:nvCxnSpPr>
            <p:cNvPr id="145435" name="直接箭头连接符 80"/>
            <p:cNvCxnSpPr>
              <a:cxnSpLocks noChangeShapeType="1"/>
            </p:cNvCxnSpPr>
            <p:nvPr/>
          </p:nvCxnSpPr>
          <p:spPr bwMode="auto">
            <a:xfrm rot="10800000">
              <a:off x="2565396" y="6647925"/>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sp>
        <p:nvSpPr>
          <p:cNvPr id="49" name="灯片编号占位符 48"/>
          <p:cNvSpPr>
            <a:spLocks noGrp="1"/>
          </p:cNvSpPr>
          <p:nvPr>
            <p:ph type="sldNum" sz="quarter" idx="12"/>
          </p:nvPr>
        </p:nvSpPr>
        <p:spPr/>
        <p:txBody>
          <a:bodyPr/>
          <a:lstStyle/>
          <a:p>
            <a:pPr>
              <a:defRPr/>
            </a:pPr>
            <a:fld id="{2F3871A6-8F1E-4486-AB88-99488687C189}" type="slidenum">
              <a:rPr lang="zh-CN" altLang="en-US"/>
              <a:pPr>
                <a:defRPr/>
              </a:pPr>
              <a:t>74</a:t>
            </a:fld>
            <a:endParaRPr lang="zh-CN" altLang="en-US"/>
          </a:p>
        </p:txBody>
      </p:sp>
    </p:spTree>
    <p:extLst>
      <p:ext uri="{BB962C8B-B14F-4D97-AF65-F5344CB8AC3E}">
        <p14:creationId xmlns:p14="http://schemas.microsoft.com/office/powerpoint/2010/main" val="33293349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extBox 45"/>
          <p:cNvSpPr txBox="1">
            <a:spLocks noChangeArrowheads="1"/>
          </p:cNvSpPr>
          <p:nvPr/>
        </p:nvSpPr>
        <p:spPr bwMode="auto">
          <a:xfrm>
            <a:off x="496838"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146435" name="TextBox 47"/>
          <p:cNvSpPr txBox="1">
            <a:spLocks noChangeArrowheads="1"/>
          </p:cNvSpPr>
          <p:nvPr/>
        </p:nvSpPr>
        <p:spPr bwMode="auto">
          <a:xfrm>
            <a:off x="496838" y="1943796"/>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146436" name="TextBox 57"/>
          <p:cNvSpPr txBox="1">
            <a:spLocks noChangeArrowheads="1"/>
          </p:cNvSpPr>
          <p:nvPr/>
        </p:nvSpPr>
        <p:spPr bwMode="auto">
          <a:xfrm>
            <a:off x="514486" y="642173"/>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5</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solidFill>
                  <a:srgbClr val="000000"/>
                </a:solidFill>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14643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4643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4644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4644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46445" name="TextBox 33"/>
          <p:cNvSpPr txBox="1">
            <a:spLocks noChangeArrowheads="1"/>
          </p:cNvSpPr>
          <p:nvPr/>
        </p:nvSpPr>
        <p:spPr bwMode="auto">
          <a:xfrm>
            <a:off x="514486" y="2166973"/>
            <a:ext cx="8577930" cy="1064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、防止观众（小朋友）用重物敲击展品；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146446" name="TextBox 34"/>
          <p:cNvSpPr txBox="1">
            <a:spLocks noChangeArrowheads="1"/>
          </p:cNvSpPr>
          <p:nvPr/>
        </p:nvSpPr>
        <p:spPr bwMode="auto">
          <a:xfrm>
            <a:off x="519916" y="3245419"/>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146447" name="TextBox 35"/>
          <p:cNvSpPr txBox="1">
            <a:spLocks noChangeArrowheads="1"/>
          </p:cNvSpPr>
          <p:nvPr/>
        </p:nvSpPr>
        <p:spPr bwMode="auto">
          <a:xfrm>
            <a:off x="514486" y="3504592"/>
            <a:ext cx="8577930" cy="562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p:txBody>
      </p:sp>
      <p:sp>
        <p:nvSpPr>
          <p:cNvPr id="146448" name="TextBox 15"/>
          <p:cNvSpPr txBox="1">
            <a:spLocks noChangeArrowheads="1"/>
          </p:cNvSpPr>
          <p:nvPr/>
        </p:nvSpPr>
        <p:spPr bwMode="auto">
          <a:xfrm>
            <a:off x="514486" y="4031577"/>
            <a:ext cx="8577930"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a:t>
            </a:r>
            <a:r>
              <a:rPr lang="en-US" altLang="zh-CN" sz="1100">
                <a:latin typeface="微软雅黑" pitchFamily="34" charset="-122"/>
                <a:ea typeface="微软雅黑" pitchFamily="34" charset="-122"/>
              </a:rPr>
              <a:t>220V</a:t>
            </a:r>
            <a:r>
              <a:rPr lang="zh-CN" altLang="en-US" sz="1100">
                <a:latin typeface="微软雅黑" pitchFamily="34" charset="-122"/>
                <a:ea typeface="微软雅黑" pitchFamily="34" charset="-122"/>
              </a:rPr>
              <a:t>，</a:t>
            </a:r>
            <a:r>
              <a:rPr lang="en-US" altLang="zh-CN" sz="1100">
                <a:latin typeface="微软雅黑" pitchFamily="34" charset="-122"/>
                <a:ea typeface="微软雅黑" pitchFamily="34" charset="-122"/>
              </a:rPr>
              <a:t>1KW</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6F871C8F-851A-4331-A53A-0ECF515C477C}" type="slidenum">
              <a:rPr lang="zh-CN" altLang="en-US"/>
              <a:pPr>
                <a:defRPr/>
              </a:pPr>
              <a:t>75</a:t>
            </a:fld>
            <a:endParaRPr lang="zh-CN" altLang="en-US"/>
          </a:p>
        </p:txBody>
      </p:sp>
    </p:spTree>
    <p:extLst>
      <p:ext uri="{BB962C8B-B14F-4D97-AF65-F5344CB8AC3E}">
        <p14:creationId xmlns:p14="http://schemas.microsoft.com/office/powerpoint/2010/main" val="368255933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extBox 57"/>
          <p:cNvSpPr txBox="1">
            <a:spLocks noChangeArrowheads="1"/>
          </p:cNvSpPr>
          <p:nvPr/>
        </p:nvSpPr>
        <p:spPr bwMode="auto">
          <a:xfrm>
            <a:off x="514486" y="447794"/>
            <a:ext cx="4240774" cy="608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、台面：阻燃板材基层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喷漆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、台体：阻燃板材基层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喷漆、钛合金板烤漆，尼龙绳</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 </a:t>
            </a:r>
            <a:r>
              <a:rPr lang="en-US" altLang="zh-CN" sz="1100" dirty="0">
                <a:latin typeface="微软雅黑" pitchFamily="34" charset="-122"/>
                <a:ea typeface="微软雅黑" pitchFamily="34" charset="-122"/>
              </a:rPr>
              <a:t>30X30X2.0mm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、小球：</a:t>
            </a:r>
            <a:r>
              <a:rPr lang="en-US" altLang="zh-CN" sz="1100" dirty="0">
                <a:latin typeface="微软雅黑" pitchFamily="34" charset="-122"/>
                <a:ea typeface="微软雅黑" pitchFamily="34" charset="-122"/>
              </a:rPr>
              <a:t>PVC/</a:t>
            </a:r>
            <a:r>
              <a:rPr lang="zh-CN" altLang="en-US" sz="1100" dirty="0">
                <a:latin typeface="微软雅黑" pitchFamily="34" charset="-122"/>
                <a:ea typeface="微软雅黑" pitchFamily="34" charset="-122"/>
              </a:rPr>
              <a:t>塑料（弹性要小）</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、设备：传感器、音箱、音频播放器、光电开关、</a:t>
            </a:r>
            <a:r>
              <a:rPr lang="en-US" altLang="zh-CN" sz="1100" dirty="0">
                <a:latin typeface="微软雅黑" pitchFamily="34" charset="-122"/>
                <a:ea typeface="微软雅黑" pitchFamily="34" charset="-122"/>
              </a:rPr>
              <a:t>LED</a:t>
            </a:r>
            <a:r>
              <a:rPr lang="zh-CN" altLang="en-US" sz="1100" dirty="0">
                <a:latin typeface="微软雅黑" pitchFamily="34" charset="-122"/>
                <a:ea typeface="微软雅黑" pitchFamily="34" charset="-122"/>
              </a:rPr>
              <a:t>光源</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9</a:t>
            </a:r>
            <a:r>
              <a:rPr lang="zh-CN" altLang="en-US" sz="1100" dirty="0">
                <a:latin typeface="微软雅黑" pitchFamily="34" charset="-122"/>
                <a:ea typeface="微软雅黑" pitchFamily="34" charset="-122"/>
              </a:rPr>
              <a:t>、其他</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147459"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4746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4746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47463"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47467"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147468" name="Picture 10"/>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666131" y="2331116"/>
            <a:ext cx="1696853" cy="4293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48EBFB15-22D6-4079-90F9-A2B0BADC11C2}" type="slidenum">
              <a:rPr lang="zh-CN" altLang="en-US"/>
              <a:pPr>
                <a:defRPr/>
              </a:pPr>
              <a:t>76</a:t>
            </a:fld>
            <a:endParaRPr lang="zh-CN" altLang="en-US"/>
          </a:p>
        </p:txBody>
      </p:sp>
    </p:spTree>
    <p:extLst>
      <p:ext uri="{BB962C8B-B14F-4D97-AF65-F5344CB8AC3E}">
        <p14:creationId xmlns:p14="http://schemas.microsoft.com/office/powerpoint/2010/main" val="395202360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8482" name="图片 23" descr="1.jpg"/>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297289"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8483" name="TextBox 10"/>
          <p:cNvSpPr txBox="1">
            <a:spLocks noChangeArrowheads="1"/>
          </p:cNvSpPr>
          <p:nvPr/>
        </p:nvSpPr>
        <p:spPr bwMode="auto">
          <a:xfrm>
            <a:off x="483264" y="499628"/>
            <a:ext cx="4946665"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XC01-1-20 </a:t>
            </a:r>
            <a:r>
              <a:rPr lang="zh-CN" altLang="en-US" sz="1200" b="1" dirty="0">
                <a:latin typeface="微软雅黑" pitchFamily="34" charset="-122"/>
                <a:ea typeface="微软雅黑" pitchFamily="34" charset="-122"/>
                <a:cs typeface="Times New Roman" pitchFamily="18" charset="0"/>
                <a:sym typeface="微软雅黑" pitchFamily="34" charset="-122"/>
              </a:rPr>
              <a:t>你会正确求救吗？</a:t>
            </a:r>
            <a:endParaRPr lang="zh-CN" altLang="en-US" sz="1200" b="1" dirty="0">
              <a:latin typeface="微软雅黑" pitchFamily="34" charset="-122"/>
              <a:ea typeface="微软雅黑" pitchFamily="34" charset="-122"/>
            </a:endParaRPr>
          </a:p>
        </p:txBody>
      </p:sp>
      <p:sp>
        <p:nvSpPr>
          <p:cNvPr id="148484" name="TextBox 21"/>
          <p:cNvSpPr txBox="1">
            <a:spLocks noChangeArrowheads="1"/>
          </p:cNvSpPr>
          <p:nvPr/>
        </p:nvSpPr>
        <p:spPr bwMode="auto">
          <a:xfrm>
            <a:off x="252492" y="5101385"/>
            <a:ext cx="4022220"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4077">
              <a:defRPr/>
            </a:pPr>
            <a:endParaRPr lang="zh-CN" altLang="en-US"/>
          </a:p>
        </p:txBody>
      </p:sp>
      <p:sp>
        <p:nvSpPr>
          <p:cNvPr id="148486"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48487"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48488" name="TextBox 1"/>
          <p:cNvSpPr txBox="1">
            <a:spLocks noChangeArrowheads="1"/>
          </p:cNvSpPr>
          <p:nvPr/>
        </p:nvSpPr>
        <p:spPr bwMode="auto">
          <a:xfrm>
            <a:off x="1736220" y="1071248"/>
            <a:ext cx="65" cy="156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148489" name="TextBox 63"/>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148490" name="TextBox 69"/>
          <p:cNvSpPr txBox="1">
            <a:spLocks noChangeArrowheads="1"/>
          </p:cNvSpPr>
          <p:nvPr/>
        </p:nvSpPr>
        <p:spPr bwMode="auto">
          <a:xfrm>
            <a:off x="479191" y="901346"/>
            <a:ext cx="607750" cy="26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86" tIns="45694" rIns="91386" bIns="45694">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48494" name="TextBox 7"/>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148495" name="Picture 1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95492" y="1043891"/>
            <a:ext cx="2672883" cy="4273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椭圆 28"/>
          <p:cNvSpPr/>
          <p:nvPr/>
        </p:nvSpPr>
        <p:spPr>
          <a:xfrm>
            <a:off x="379327" y="6044508"/>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148499" name="TextBox 19"/>
          <p:cNvSpPr txBox="1">
            <a:spLocks noChangeArrowheads="1"/>
          </p:cNvSpPr>
          <p:nvPr/>
        </p:nvSpPr>
        <p:spPr bwMode="auto">
          <a:xfrm>
            <a:off x="4816347" y="3363487"/>
            <a:ext cx="3970636" cy="334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algn="just" eaLnBrk="1" hangingPunct="1">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sym typeface="微软雅黑" pitchFamily="34" charset="-122"/>
              </a:rPr>
              <a:t>人机互动体验</a:t>
            </a:r>
            <a:endParaRPr lang="en-US" altLang="zh-CN" sz="1100">
              <a:latin typeface="微软雅黑" pitchFamily="34" charset="-122"/>
              <a:ea typeface="微软雅黑" pitchFamily="34" charset="-122"/>
              <a:sym typeface="微软雅黑" pitchFamily="34" charset="-122"/>
            </a:endParaRPr>
          </a:p>
        </p:txBody>
      </p:sp>
      <p:sp>
        <p:nvSpPr>
          <p:cNvPr id="148500" name="TextBox 64"/>
          <p:cNvSpPr txBox="1">
            <a:spLocks noChangeArrowheads="1"/>
          </p:cNvSpPr>
          <p:nvPr/>
        </p:nvSpPr>
        <p:spPr bwMode="auto">
          <a:xfrm>
            <a:off x="4816347" y="512586"/>
            <a:ext cx="3970636"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sym typeface="微软雅黑" pitchFamily="34" charset="-122"/>
              </a:rPr>
              <a:t>设计一个电话模型，电子屏幕上显示</a:t>
            </a:r>
            <a:r>
              <a:rPr lang="en-US" altLang="zh-CN" sz="1100">
                <a:latin typeface="微软雅黑" pitchFamily="34" charset="-122"/>
                <a:ea typeface="微软雅黑" pitchFamily="34" charset="-122"/>
                <a:sym typeface="微软雅黑" pitchFamily="34" charset="-122"/>
              </a:rPr>
              <a:t>4</a:t>
            </a:r>
            <a:r>
              <a:rPr lang="zh-CN" altLang="en-US" sz="1100">
                <a:latin typeface="微软雅黑" pitchFamily="34" charset="-122"/>
                <a:ea typeface="微软雅黑" pitchFamily="34" charset="-122"/>
                <a:sym typeface="微软雅黑" pitchFamily="34" charset="-122"/>
              </a:rPr>
              <a:t>种不同的灾害情况：抢劫 、火灾 、车祸事故 、人员受伤；观众针对不同的事件拨打正确的求救电话</a:t>
            </a:r>
            <a:r>
              <a:rPr lang="en-US" altLang="zh-CN" sz="1100">
                <a:latin typeface="微软雅黑" pitchFamily="34" charset="-122"/>
                <a:ea typeface="微软雅黑" pitchFamily="34" charset="-122"/>
                <a:sym typeface="微软雅黑" pitchFamily="34" charset="-122"/>
              </a:rPr>
              <a:t>110</a:t>
            </a:r>
            <a:r>
              <a:rPr lang="zh-CN" altLang="en-US" sz="1100">
                <a:latin typeface="微软雅黑" pitchFamily="34" charset="-122"/>
                <a:ea typeface="微软雅黑" pitchFamily="34" charset="-122"/>
                <a:sym typeface="微软雅黑" pitchFamily="34" charset="-122"/>
              </a:rPr>
              <a:t>、</a:t>
            </a:r>
            <a:r>
              <a:rPr lang="en-US" altLang="zh-CN" sz="1100">
                <a:latin typeface="微软雅黑" pitchFamily="34" charset="-122"/>
                <a:ea typeface="微软雅黑" pitchFamily="34" charset="-122"/>
                <a:sym typeface="微软雅黑" pitchFamily="34" charset="-122"/>
              </a:rPr>
              <a:t>119</a:t>
            </a:r>
            <a:r>
              <a:rPr lang="zh-CN" altLang="en-US" sz="1100">
                <a:latin typeface="微软雅黑" pitchFamily="34" charset="-122"/>
                <a:ea typeface="微软雅黑" pitchFamily="34" charset="-122"/>
                <a:sym typeface="微软雅黑" pitchFamily="34" charset="-122"/>
              </a:rPr>
              <a:t>、</a:t>
            </a:r>
            <a:r>
              <a:rPr lang="en-US" altLang="zh-CN" sz="1100">
                <a:latin typeface="微软雅黑" pitchFamily="34" charset="-122"/>
                <a:ea typeface="微软雅黑" pitchFamily="34" charset="-122"/>
                <a:sym typeface="微软雅黑" pitchFamily="34" charset="-122"/>
              </a:rPr>
              <a:t>122</a:t>
            </a:r>
            <a:r>
              <a:rPr lang="zh-CN" altLang="en-US" sz="1100">
                <a:latin typeface="微软雅黑" pitchFamily="34" charset="-122"/>
                <a:ea typeface="微软雅黑" pitchFamily="34" charset="-122"/>
                <a:sym typeface="微软雅黑" pitchFamily="34" charset="-122"/>
              </a:rPr>
              <a:t>和</a:t>
            </a:r>
            <a:r>
              <a:rPr lang="en-US" altLang="zh-CN" sz="1100">
                <a:latin typeface="微软雅黑" pitchFamily="34" charset="-122"/>
                <a:ea typeface="微软雅黑" pitchFamily="34" charset="-122"/>
                <a:sym typeface="微软雅黑" pitchFamily="34" charset="-122"/>
              </a:rPr>
              <a:t>120</a:t>
            </a:r>
            <a:r>
              <a:rPr lang="zh-CN" altLang="en-US" sz="1100">
                <a:latin typeface="微软雅黑" pitchFamily="34" charset="-122"/>
                <a:ea typeface="微软雅黑" pitchFamily="34" charset="-122"/>
                <a:sym typeface="微软雅黑" pitchFamily="34" charset="-122"/>
              </a:rPr>
              <a:t>；在接通报警电话后，观众要对灾难的地点、情况、人员等进行正确叙述，了解正确拨打求救电话的方法。能够准确描述需要帮助的人物、地点和相关情况等。能够在遇到危险和困难的情况下具有自我保护的能力和应急处理危机的能力。</a:t>
            </a:r>
            <a:endParaRPr lang="en-US" altLang="zh-CN" sz="1100">
              <a:latin typeface="微软雅黑" pitchFamily="34" charset="-122"/>
              <a:ea typeface="微软雅黑" pitchFamily="34" charset="-122"/>
              <a:sym typeface="微软雅黑" pitchFamily="34" charset="-122"/>
            </a:endParaRPr>
          </a:p>
        </p:txBody>
      </p:sp>
      <p:sp>
        <p:nvSpPr>
          <p:cNvPr id="148501" name="TextBox 14"/>
          <p:cNvSpPr txBox="1">
            <a:spLocks noChangeArrowheads="1"/>
          </p:cNvSpPr>
          <p:nvPr/>
        </p:nvSpPr>
        <p:spPr bwMode="auto">
          <a:xfrm>
            <a:off x="4779696" y="5317362"/>
            <a:ext cx="3177865" cy="99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72" tIns="43637" rIns="87272" bIns="43637">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5-8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r>
              <a:rPr lang="zh-CN" altLang="en-US" sz="1000">
                <a:latin typeface="微软雅黑" pitchFamily="34" charset="-122"/>
                <a:ea typeface="微软雅黑" pitchFamily="34" charset="-122"/>
              </a:rPr>
              <a:t>    </a:t>
            </a:r>
          </a:p>
        </p:txBody>
      </p:sp>
      <p:sp>
        <p:nvSpPr>
          <p:cNvPr id="148502" name="TextBox 14"/>
          <p:cNvSpPr txBox="1">
            <a:spLocks noChangeArrowheads="1"/>
          </p:cNvSpPr>
          <p:nvPr/>
        </p:nvSpPr>
        <p:spPr bwMode="auto">
          <a:xfrm>
            <a:off x="4789197" y="3818479"/>
            <a:ext cx="3997785" cy="138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72" tIns="43637" rIns="87272" bIns="43637">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endParaRPr lang="en-US" altLang="zh-CN" sz="1100" b="1">
              <a:latin typeface="微软雅黑" pitchFamily="34" charset="-122"/>
              <a:ea typeface="微软雅黑" pitchFamily="34" charset="-122"/>
              <a:sym typeface="微软雅黑" pitchFamily="34" charset="-122"/>
            </a:endParaRPr>
          </a:p>
          <a:p>
            <a:pPr eaLnBrk="1" hangingPunct="1">
              <a:lnSpc>
                <a:spcPct val="150000"/>
              </a:lnSpc>
            </a:pPr>
            <a:r>
              <a:rPr lang="en-US" altLang="zh-CN" sz="1100">
                <a:latin typeface="微软雅黑" pitchFamily="34" charset="-122"/>
                <a:ea typeface="微软雅黑" pitchFamily="34" charset="-122"/>
                <a:sym typeface="微软雅黑" pitchFamily="34" charset="-122"/>
              </a:rPr>
              <a:t>1</a:t>
            </a:r>
            <a:r>
              <a:rPr lang="zh-CN" altLang="en-US" sz="1100">
                <a:latin typeface="微软雅黑" pitchFamily="34" charset="-122"/>
                <a:ea typeface="微软雅黑" pitchFamily="34" charset="-122"/>
                <a:sym typeface="微软雅黑" pitchFamily="34" charset="-122"/>
              </a:rPr>
              <a:t>、屏幕上随机显示不同的受灾场景画面；</a:t>
            </a:r>
            <a:endParaRPr lang="en-US" altLang="zh-CN" sz="1100">
              <a:latin typeface="微软雅黑" pitchFamily="34" charset="-122"/>
              <a:ea typeface="微软雅黑" pitchFamily="34" charset="-122"/>
              <a:sym typeface="微软雅黑" pitchFamily="34" charset="-122"/>
            </a:endParaRPr>
          </a:p>
          <a:p>
            <a:pPr eaLnBrk="1" hangingPunct="1">
              <a:lnSpc>
                <a:spcPct val="150000"/>
              </a:lnSpc>
            </a:pPr>
            <a:r>
              <a:rPr lang="en-US" altLang="zh-CN" sz="1100">
                <a:latin typeface="微软雅黑" pitchFamily="34" charset="-122"/>
                <a:ea typeface="微软雅黑" pitchFamily="34" charset="-122"/>
                <a:sym typeface="微软雅黑" pitchFamily="34" charset="-122"/>
              </a:rPr>
              <a:t>2</a:t>
            </a:r>
            <a:r>
              <a:rPr lang="zh-CN" altLang="en-US" sz="1100">
                <a:latin typeface="微软雅黑" pitchFamily="34" charset="-122"/>
                <a:ea typeface="微软雅黑" pitchFamily="34" charset="-122"/>
                <a:sym typeface="微软雅黑" pitchFamily="34" charset="-122"/>
              </a:rPr>
              <a:t>、儿童根据不同的灾难场景拨打正确的求救电话；</a:t>
            </a:r>
            <a:endParaRPr lang="en-US" altLang="zh-CN" sz="1100">
              <a:latin typeface="微软雅黑" pitchFamily="34" charset="-122"/>
              <a:ea typeface="微软雅黑" pitchFamily="34" charset="-122"/>
              <a:sym typeface="微软雅黑" pitchFamily="34" charset="-122"/>
            </a:endParaRPr>
          </a:p>
          <a:p>
            <a:pPr eaLnBrk="1" hangingPunct="1">
              <a:lnSpc>
                <a:spcPct val="150000"/>
              </a:lnSpc>
            </a:pPr>
            <a:r>
              <a:rPr lang="en-US" altLang="zh-CN" sz="1100">
                <a:latin typeface="微软雅黑" pitchFamily="34" charset="-122"/>
                <a:ea typeface="微软雅黑" pitchFamily="34" charset="-122"/>
                <a:sym typeface="微软雅黑" pitchFamily="34" charset="-122"/>
              </a:rPr>
              <a:t>3</a:t>
            </a:r>
            <a:r>
              <a:rPr lang="zh-CN" altLang="en-US" sz="1100">
                <a:latin typeface="微软雅黑" pitchFamily="34" charset="-122"/>
                <a:ea typeface="微软雅黑" pitchFamily="34" charset="-122"/>
                <a:sym typeface="微软雅黑" pitchFamily="34" charset="-122"/>
              </a:rPr>
              <a:t>、接通电话后，观众根据屏幕的提示，正确说出救援的相关信息。</a:t>
            </a:r>
            <a:endParaRPr lang="en-US" altLang="zh-CN" sz="1100">
              <a:latin typeface="微软雅黑" pitchFamily="34" charset="-122"/>
              <a:ea typeface="微软雅黑" pitchFamily="34" charset="-122"/>
            </a:endParaRPr>
          </a:p>
        </p:txBody>
      </p:sp>
      <p:sp>
        <p:nvSpPr>
          <p:cNvPr id="148503" name="TextBox 14"/>
          <p:cNvSpPr txBox="1">
            <a:spLocks noChangeArrowheads="1"/>
          </p:cNvSpPr>
          <p:nvPr/>
        </p:nvSpPr>
        <p:spPr bwMode="auto">
          <a:xfrm>
            <a:off x="4779696" y="5098505"/>
            <a:ext cx="3177865" cy="27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72" tIns="43637" rIns="87272" bIns="43637">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148504" name="TextBox 64"/>
          <p:cNvSpPr txBox="1">
            <a:spLocks noChangeArrowheads="1"/>
          </p:cNvSpPr>
          <p:nvPr/>
        </p:nvSpPr>
        <p:spPr bwMode="auto">
          <a:xfrm>
            <a:off x="4816347" y="2391590"/>
            <a:ext cx="3970636" cy="1107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sym typeface="微软雅黑" pitchFamily="34" charset="-122"/>
              </a:rPr>
              <a:t>在遇到突发事件的时候，要正确拨打报警电话进行求救。能够在遇到危险和困难的情况下具有自我保护的能力和应急处理危机的能力。</a:t>
            </a:r>
            <a:endParaRPr lang="zh-CN" altLang="en-US"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28" name="灯片编号占位符 27"/>
          <p:cNvSpPr>
            <a:spLocks noGrp="1"/>
          </p:cNvSpPr>
          <p:nvPr>
            <p:ph type="sldNum" sz="quarter" idx="12"/>
          </p:nvPr>
        </p:nvSpPr>
        <p:spPr/>
        <p:txBody>
          <a:bodyPr/>
          <a:lstStyle/>
          <a:p>
            <a:pPr>
              <a:defRPr/>
            </a:pPr>
            <a:fld id="{21FB5A24-DE46-4BB2-8B2F-A669493B7EA7}" type="slidenum">
              <a:rPr lang="zh-CN" altLang="en-US"/>
              <a:pPr>
                <a:defRPr/>
              </a:pPr>
              <a:t>77</a:t>
            </a:fld>
            <a:endParaRPr lang="zh-CN" altLang="en-US"/>
          </a:p>
        </p:txBody>
      </p:sp>
    </p:spTree>
    <p:extLst>
      <p:ext uri="{BB962C8B-B14F-4D97-AF65-F5344CB8AC3E}">
        <p14:creationId xmlns:p14="http://schemas.microsoft.com/office/powerpoint/2010/main" val="25776538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506" name="图片 20" descr="513求救电话.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091416" y="4421776"/>
            <a:ext cx="1213589" cy="1483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149508"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149509"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49511" name="TextBox 100"/>
          <p:cNvSpPr txBox="1">
            <a:spLocks noChangeArrowheads="1"/>
          </p:cNvSpPr>
          <p:nvPr/>
        </p:nvSpPr>
        <p:spPr bwMode="auto">
          <a:xfrm>
            <a:off x="7558461" y="5092746"/>
            <a:ext cx="521273"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149512" name="TextBox 100"/>
          <p:cNvSpPr txBox="1">
            <a:spLocks noChangeArrowheads="1"/>
          </p:cNvSpPr>
          <p:nvPr/>
        </p:nvSpPr>
        <p:spPr bwMode="auto">
          <a:xfrm>
            <a:off x="1475584" y="6068963"/>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149513" name="TextBox 100"/>
          <p:cNvSpPr txBox="1">
            <a:spLocks noChangeArrowheads="1"/>
          </p:cNvSpPr>
          <p:nvPr/>
        </p:nvSpPr>
        <p:spPr bwMode="auto">
          <a:xfrm>
            <a:off x="4091451" y="4145325"/>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sp>
        <p:nvSpPr>
          <p:cNvPr id="149514" name="TextBox 100"/>
          <p:cNvSpPr txBox="1">
            <a:spLocks noChangeArrowheads="1"/>
          </p:cNvSpPr>
          <p:nvPr/>
        </p:nvSpPr>
        <p:spPr bwMode="auto">
          <a:xfrm>
            <a:off x="1475584" y="4145325"/>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cxnSp>
        <p:nvCxnSpPr>
          <p:cNvPr id="149515"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149516" name="组合 53"/>
          <p:cNvGrpSpPr>
            <a:grpSpLocks/>
          </p:cNvGrpSpPr>
          <p:nvPr/>
        </p:nvGrpSpPr>
        <p:grpSpPr bwMode="auto">
          <a:xfrm>
            <a:off x="1140285" y="5884650"/>
            <a:ext cx="1134855" cy="169261"/>
            <a:chOff x="2565400" y="6448108"/>
            <a:chExt cx="2022475" cy="186619"/>
          </a:xfrm>
        </p:grpSpPr>
        <p:sp>
          <p:nvSpPr>
            <p:cNvPr id="149542" name="TextBox 76"/>
            <p:cNvSpPr txBox="1">
              <a:spLocks noChangeArrowheads="1"/>
            </p:cNvSpPr>
            <p:nvPr/>
          </p:nvSpPr>
          <p:spPr bwMode="auto">
            <a:xfrm>
              <a:off x="3378569" y="6448108"/>
              <a:ext cx="596899" cy="18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920</a:t>
              </a:r>
            </a:p>
          </p:txBody>
        </p:sp>
        <p:cxnSp>
          <p:nvCxnSpPr>
            <p:cNvPr id="149543"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pic>
        <p:nvPicPr>
          <p:cNvPr id="149517" name="Picture 1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263423" y="799117"/>
            <a:ext cx="2576501" cy="4119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18" name="图片 20" descr="513求救电话.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056121" y="1120202"/>
            <a:ext cx="1270603" cy="2737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19" name="图片 20" descr="513求救电话.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3498232" y="1113004"/>
            <a:ext cx="1459293" cy="27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9520" name="组合 38"/>
          <p:cNvGrpSpPr>
            <a:grpSpLocks/>
          </p:cNvGrpSpPr>
          <p:nvPr/>
        </p:nvGrpSpPr>
        <p:grpSpPr bwMode="auto">
          <a:xfrm rot="5400000">
            <a:off x="1526684" y="2700037"/>
            <a:ext cx="2010029" cy="169261"/>
            <a:chOff x="2565400" y="6440913"/>
            <a:chExt cx="2022475" cy="199017"/>
          </a:xfrm>
        </p:grpSpPr>
        <p:sp>
          <p:nvSpPr>
            <p:cNvPr id="149540" name="TextBox 76"/>
            <p:cNvSpPr txBox="1">
              <a:spLocks noChangeArrowheads="1"/>
            </p:cNvSpPr>
            <p:nvPr/>
          </p:nvSpPr>
          <p:spPr bwMode="auto">
            <a:xfrm>
              <a:off x="3399885" y="6440913"/>
              <a:ext cx="382782" cy="199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1520</a:t>
              </a:r>
            </a:p>
          </p:txBody>
        </p:sp>
        <p:cxnSp>
          <p:nvCxnSpPr>
            <p:cNvPr id="149541"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49521" name="组合 38"/>
          <p:cNvGrpSpPr>
            <a:grpSpLocks/>
          </p:cNvGrpSpPr>
          <p:nvPr/>
        </p:nvGrpSpPr>
        <p:grpSpPr bwMode="auto">
          <a:xfrm rot="5400000">
            <a:off x="1837692" y="5067149"/>
            <a:ext cx="1388014" cy="169261"/>
            <a:chOff x="2565400" y="6440912"/>
            <a:chExt cx="2022475" cy="199017"/>
          </a:xfrm>
        </p:grpSpPr>
        <p:sp>
          <p:nvSpPr>
            <p:cNvPr id="149538" name="TextBox 76"/>
            <p:cNvSpPr txBox="1">
              <a:spLocks noChangeArrowheads="1"/>
            </p:cNvSpPr>
            <p:nvPr/>
          </p:nvSpPr>
          <p:spPr bwMode="auto">
            <a:xfrm>
              <a:off x="3337460" y="6440912"/>
              <a:ext cx="524728" cy="199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1040</a:t>
              </a:r>
            </a:p>
          </p:txBody>
        </p:sp>
        <p:cxnSp>
          <p:nvCxnSpPr>
            <p:cNvPr id="149539"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49522" name="组合 53"/>
          <p:cNvGrpSpPr>
            <a:grpSpLocks/>
          </p:cNvGrpSpPr>
          <p:nvPr/>
        </p:nvGrpSpPr>
        <p:grpSpPr bwMode="auto">
          <a:xfrm>
            <a:off x="1140285" y="3834306"/>
            <a:ext cx="1134855" cy="169261"/>
            <a:chOff x="2565400" y="6448108"/>
            <a:chExt cx="2022475" cy="186619"/>
          </a:xfrm>
        </p:grpSpPr>
        <p:sp>
          <p:nvSpPr>
            <p:cNvPr id="149536" name="TextBox 76"/>
            <p:cNvSpPr txBox="1">
              <a:spLocks noChangeArrowheads="1"/>
            </p:cNvSpPr>
            <p:nvPr/>
          </p:nvSpPr>
          <p:spPr bwMode="auto">
            <a:xfrm>
              <a:off x="3378569" y="6448108"/>
              <a:ext cx="596899" cy="18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920</a:t>
              </a:r>
            </a:p>
          </p:txBody>
        </p:sp>
        <p:cxnSp>
          <p:nvCxnSpPr>
            <p:cNvPr id="149537"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49523" name="组合 38"/>
          <p:cNvGrpSpPr>
            <a:grpSpLocks/>
          </p:cNvGrpSpPr>
          <p:nvPr/>
        </p:nvGrpSpPr>
        <p:grpSpPr bwMode="auto">
          <a:xfrm rot="5400000">
            <a:off x="3819493" y="2391910"/>
            <a:ext cx="2626284" cy="169261"/>
            <a:chOff x="2565400" y="6440912"/>
            <a:chExt cx="2022475" cy="199017"/>
          </a:xfrm>
        </p:grpSpPr>
        <p:sp>
          <p:nvSpPr>
            <p:cNvPr id="149534" name="TextBox 76"/>
            <p:cNvSpPr txBox="1">
              <a:spLocks noChangeArrowheads="1"/>
            </p:cNvSpPr>
            <p:nvPr/>
          </p:nvSpPr>
          <p:spPr bwMode="auto">
            <a:xfrm>
              <a:off x="3443579" y="6440912"/>
              <a:ext cx="292728" cy="199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2000</a:t>
              </a:r>
            </a:p>
          </p:txBody>
        </p:sp>
        <p:cxnSp>
          <p:nvCxnSpPr>
            <p:cNvPr id="149535"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49524" name="组合 38"/>
          <p:cNvGrpSpPr>
            <a:grpSpLocks/>
          </p:cNvGrpSpPr>
          <p:nvPr/>
        </p:nvGrpSpPr>
        <p:grpSpPr bwMode="auto">
          <a:xfrm>
            <a:off x="3549816" y="898467"/>
            <a:ext cx="1308613" cy="169261"/>
            <a:chOff x="2565400" y="6447845"/>
            <a:chExt cx="2022475" cy="187633"/>
          </a:xfrm>
        </p:grpSpPr>
        <p:sp>
          <p:nvSpPr>
            <p:cNvPr id="149532" name="TextBox 76"/>
            <p:cNvSpPr txBox="1">
              <a:spLocks noChangeArrowheads="1"/>
            </p:cNvSpPr>
            <p:nvPr/>
          </p:nvSpPr>
          <p:spPr bwMode="auto">
            <a:xfrm>
              <a:off x="3337460" y="6447845"/>
              <a:ext cx="524729" cy="187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1040</a:t>
              </a:r>
            </a:p>
          </p:txBody>
        </p:sp>
        <p:cxnSp>
          <p:nvCxnSpPr>
            <p:cNvPr id="149533"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49525" name="组合 38"/>
          <p:cNvGrpSpPr>
            <a:grpSpLocks/>
          </p:cNvGrpSpPr>
          <p:nvPr/>
        </p:nvGrpSpPr>
        <p:grpSpPr bwMode="auto">
          <a:xfrm>
            <a:off x="3817240" y="3835754"/>
            <a:ext cx="1041189" cy="292372"/>
            <a:chOff x="2565400" y="6447845"/>
            <a:chExt cx="2022475" cy="324107"/>
          </a:xfrm>
        </p:grpSpPr>
        <p:sp>
          <p:nvSpPr>
            <p:cNvPr id="149530" name="TextBox 76"/>
            <p:cNvSpPr txBox="1">
              <a:spLocks noChangeArrowheads="1"/>
            </p:cNvSpPr>
            <p:nvPr/>
          </p:nvSpPr>
          <p:spPr bwMode="auto">
            <a:xfrm>
              <a:off x="3337459" y="6447845"/>
              <a:ext cx="524728" cy="32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820</a:t>
              </a:r>
            </a:p>
          </p:txBody>
        </p:sp>
        <p:cxnSp>
          <p:nvCxnSpPr>
            <p:cNvPr id="149531"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49526" name="组合 38"/>
          <p:cNvGrpSpPr>
            <a:grpSpLocks/>
          </p:cNvGrpSpPr>
          <p:nvPr/>
        </p:nvGrpSpPr>
        <p:grpSpPr bwMode="auto">
          <a:xfrm rot="5400000">
            <a:off x="375077" y="3166548"/>
            <a:ext cx="1077007" cy="169261"/>
            <a:chOff x="2565400" y="6440910"/>
            <a:chExt cx="2022475" cy="199017"/>
          </a:xfrm>
        </p:grpSpPr>
        <p:sp>
          <p:nvSpPr>
            <p:cNvPr id="149528" name="TextBox 76"/>
            <p:cNvSpPr txBox="1">
              <a:spLocks noChangeArrowheads="1"/>
            </p:cNvSpPr>
            <p:nvPr/>
          </p:nvSpPr>
          <p:spPr bwMode="auto">
            <a:xfrm>
              <a:off x="3300836" y="6440910"/>
              <a:ext cx="573215" cy="199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820</a:t>
              </a:r>
            </a:p>
          </p:txBody>
        </p:sp>
        <p:cxnSp>
          <p:nvCxnSpPr>
            <p:cNvPr id="149529"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sp>
        <p:nvSpPr>
          <p:cNvPr id="43" name="灯片编号占位符 42"/>
          <p:cNvSpPr>
            <a:spLocks noGrp="1"/>
          </p:cNvSpPr>
          <p:nvPr>
            <p:ph type="sldNum" sz="quarter" idx="12"/>
          </p:nvPr>
        </p:nvSpPr>
        <p:spPr/>
        <p:txBody>
          <a:bodyPr/>
          <a:lstStyle/>
          <a:p>
            <a:pPr>
              <a:defRPr/>
            </a:pPr>
            <a:fld id="{14BEBBB6-709F-4F88-801A-67A3B0D8B3AB}" type="slidenum">
              <a:rPr lang="zh-CN" altLang="en-US"/>
              <a:pPr>
                <a:defRPr/>
              </a:pPr>
              <a:t>78</a:t>
            </a:fld>
            <a:endParaRPr lang="zh-CN" altLang="en-US"/>
          </a:p>
        </p:txBody>
      </p:sp>
    </p:spTree>
    <p:extLst>
      <p:ext uri="{BB962C8B-B14F-4D97-AF65-F5344CB8AC3E}">
        <p14:creationId xmlns:p14="http://schemas.microsoft.com/office/powerpoint/2010/main" val="109136198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150531" name="TextBox 47"/>
          <p:cNvSpPr txBox="1">
            <a:spLocks noChangeArrowheads="1"/>
          </p:cNvSpPr>
          <p:nvPr/>
        </p:nvSpPr>
        <p:spPr bwMode="auto">
          <a:xfrm>
            <a:off x="479191" y="1927958"/>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150532" name="TextBox 57"/>
          <p:cNvSpPr txBox="1">
            <a:spLocks noChangeArrowheads="1"/>
          </p:cNvSpPr>
          <p:nvPr/>
        </p:nvSpPr>
        <p:spPr bwMode="auto">
          <a:xfrm>
            <a:off x="496839" y="642173"/>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solidFill>
                  <a:srgbClr val="000000"/>
                </a:solidFill>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150533"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50535"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50536"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50537"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50541" name="TextBox 33"/>
          <p:cNvSpPr txBox="1">
            <a:spLocks noChangeArrowheads="1"/>
          </p:cNvSpPr>
          <p:nvPr/>
        </p:nvSpPr>
        <p:spPr bwMode="auto">
          <a:xfrm>
            <a:off x="496839" y="2135296"/>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5</a:t>
            </a:r>
            <a:r>
              <a:rPr lang="zh-CN" altLang="en-US" sz="1100">
                <a:solidFill>
                  <a:srgbClr val="000000"/>
                </a:solidFill>
                <a:latin typeface="微软雅黑" pitchFamily="34" charset="-122"/>
                <a:ea typeface="微软雅黑" pitchFamily="34" charset="-122"/>
                <a:sym typeface="微软雅黑" pitchFamily="34" charset="-122"/>
              </a:rPr>
              <a:t>、防止观众（小朋友）用重物敲击展品；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6</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150542" name="TextBox 34"/>
          <p:cNvSpPr txBox="1">
            <a:spLocks noChangeArrowheads="1"/>
          </p:cNvSpPr>
          <p:nvPr/>
        </p:nvSpPr>
        <p:spPr bwMode="auto">
          <a:xfrm>
            <a:off x="479191" y="3662975"/>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150543" name="TextBox 35"/>
          <p:cNvSpPr txBox="1">
            <a:spLocks noChangeArrowheads="1"/>
          </p:cNvSpPr>
          <p:nvPr/>
        </p:nvSpPr>
        <p:spPr bwMode="auto">
          <a:xfrm>
            <a:off x="496839" y="3860235"/>
            <a:ext cx="8577930" cy="813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150544" name="TextBox 15"/>
          <p:cNvSpPr txBox="1">
            <a:spLocks noChangeArrowheads="1"/>
          </p:cNvSpPr>
          <p:nvPr/>
        </p:nvSpPr>
        <p:spPr bwMode="auto">
          <a:xfrm>
            <a:off x="496839" y="4575840"/>
            <a:ext cx="8577930"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、用电需求：有，</a:t>
            </a:r>
            <a:r>
              <a:rPr lang="en-US" altLang="zh-CN" sz="1100">
                <a:latin typeface="微软雅黑" pitchFamily="34" charset="-122"/>
                <a:ea typeface="微软雅黑" pitchFamily="34" charset="-122"/>
              </a:rPr>
              <a:t>220V, 1.8KW</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F87E36B6-284B-4C51-832E-8F83492E9AFA}" type="slidenum">
              <a:rPr lang="zh-CN" altLang="en-US"/>
              <a:pPr>
                <a:defRPr/>
              </a:pPr>
              <a:t>79</a:t>
            </a:fld>
            <a:endParaRPr lang="zh-CN" altLang="en-US"/>
          </a:p>
        </p:txBody>
      </p:sp>
    </p:spTree>
    <p:extLst>
      <p:ext uri="{BB962C8B-B14F-4D97-AF65-F5344CB8AC3E}">
        <p14:creationId xmlns:p14="http://schemas.microsoft.com/office/powerpoint/2010/main" val="15878976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Box 57"/>
          <p:cNvSpPr txBox="1">
            <a:spLocks noChangeArrowheads="1"/>
          </p:cNvSpPr>
          <p:nvPr/>
        </p:nvSpPr>
        <p:spPr bwMode="auto">
          <a:xfrm>
            <a:off x="514486" y="447793"/>
            <a:ext cx="4240774" cy="5828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、台面：阻燃板</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钢板喷漆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、台体：阻燃板</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30*30*2.0mm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、设备：电子测量仪</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、其他</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7782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7782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7783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7783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77835" name="TextBox 64"/>
          <p:cNvSpPr txBox="1">
            <a:spLocks noChangeArrowheads="1"/>
          </p:cNvSpPr>
          <p:nvPr/>
        </p:nvSpPr>
        <p:spPr bwMode="auto">
          <a:xfrm>
            <a:off x="4572000" y="447793"/>
            <a:ext cx="4240774" cy="2112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、地面可以打胀栓</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77836" name="图片 20" descr="513求救电话.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5781518" y="2826424"/>
            <a:ext cx="1506805" cy="3436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139BED30-09B4-48B9-9070-273F802B0F72}" type="slidenum">
              <a:rPr lang="zh-CN" altLang="en-US"/>
              <a:pPr>
                <a:defRPr/>
              </a:pPr>
              <a:t>8</a:t>
            </a:fld>
            <a:endParaRPr lang="zh-CN" altLang="en-US"/>
          </a:p>
        </p:txBody>
      </p:sp>
    </p:spTree>
    <p:extLst>
      <p:ext uri="{BB962C8B-B14F-4D97-AF65-F5344CB8AC3E}">
        <p14:creationId xmlns:p14="http://schemas.microsoft.com/office/powerpoint/2010/main" val="26672670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extBox 57"/>
          <p:cNvSpPr txBox="1">
            <a:spLocks noChangeArrowheads="1"/>
          </p:cNvSpPr>
          <p:nvPr/>
        </p:nvSpPr>
        <p:spPr bwMode="auto">
          <a:xfrm>
            <a:off x="449327" y="447795"/>
            <a:ext cx="4240774" cy="633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、台面：阻燃板基层喷漆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、台体：阻燃板基层喷漆，手绘，</a:t>
            </a:r>
            <a:r>
              <a:rPr lang="en-US" altLang="zh-CN" sz="1100" dirty="0">
                <a:latin typeface="微软雅黑" pitchFamily="34" charset="-122"/>
                <a:ea typeface="微软雅黑" pitchFamily="34" charset="-122"/>
              </a:rPr>
              <a:t>8mm</a:t>
            </a:r>
            <a:r>
              <a:rPr lang="zh-CN" altLang="en-US" sz="1100" dirty="0">
                <a:latin typeface="微软雅黑" pitchFamily="34" charset="-122"/>
                <a:ea typeface="微软雅黑" pitchFamily="34" charset="-122"/>
              </a:rPr>
              <a:t>厚钢化玻璃</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40X40X2.5mm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、设备：电脑，</a:t>
            </a:r>
            <a:r>
              <a:rPr lang="en-US" altLang="zh-CN" sz="1100" dirty="0">
                <a:latin typeface="微软雅黑" pitchFamily="34" charset="-122"/>
                <a:ea typeface="微软雅黑" pitchFamily="34" charset="-122"/>
              </a:rPr>
              <a:t>32</a:t>
            </a:r>
            <a:r>
              <a:rPr lang="zh-CN" altLang="en-US" sz="1100" dirty="0">
                <a:latin typeface="微软雅黑" pitchFamily="34" charset="-122"/>
                <a:ea typeface="微软雅黑" pitchFamily="34" charset="-122"/>
              </a:rPr>
              <a:t>寸显示器，传感器，电源控制箱，</a:t>
            </a:r>
            <a:r>
              <a:rPr lang="en-US" altLang="zh-CN" sz="1100" dirty="0">
                <a:latin typeface="微软雅黑" pitchFamily="34" charset="-122"/>
                <a:ea typeface="微软雅黑" pitchFamily="34" charset="-122"/>
              </a:rPr>
              <a:t>UPS</a:t>
            </a:r>
            <a:r>
              <a:rPr lang="zh-CN" altLang="en-US" sz="1100" dirty="0">
                <a:latin typeface="微软雅黑" pitchFamily="34" charset="-122"/>
                <a:ea typeface="微软雅黑" pitchFamily="34" charset="-122"/>
              </a:rPr>
              <a:t>电源，中控系统，漏电保护器，空气开关</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、其他：定制系统程序，电话</a:t>
            </a:r>
            <a:r>
              <a:rPr lang="zh-CN" altLang="en-US" sz="1100" dirty="0" smtClean="0">
                <a:latin typeface="微软雅黑" pitchFamily="34" charset="-122"/>
                <a:ea typeface="微软雅黑" pitchFamily="34" charset="-122"/>
              </a:rPr>
              <a:t>模型</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侧面键盘效果必须以钢板喷印形式呈现，不允许采用标贴画面形式</a:t>
            </a:r>
            <a:r>
              <a:rPr lang="en-US" altLang="zh-CN" sz="1100" dirty="0" smtClean="0">
                <a:latin typeface="微软雅黑" pitchFamily="34" charset="-122"/>
                <a:ea typeface="微软雅黑" pitchFamily="34" charset="-122"/>
              </a:rPr>
              <a:t>)</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151555"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51557"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51558"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51559"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51563" name="TextBox 64"/>
          <p:cNvSpPr txBox="1">
            <a:spLocks noChangeArrowheads="1"/>
          </p:cNvSpPr>
          <p:nvPr/>
        </p:nvSpPr>
        <p:spPr bwMode="auto">
          <a:xfrm>
            <a:off x="4638517"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151564" name="Picture 10"/>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09563" y="2417507"/>
            <a:ext cx="2576501" cy="4119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8C544C57-A141-4290-8A79-FCFBA31012F1}" type="slidenum">
              <a:rPr lang="zh-CN" altLang="en-US"/>
              <a:pPr>
                <a:defRPr/>
              </a:pPr>
              <a:t>80</a:t>
            </a:fld>
            <a:endParaRPr lang="zh-CN" altLang="en-US"/>
          </a:p>
        </p:txBody>
      </p:sp>
    </p:spTree>
    <p:extLst>
      <p:ext uri="{BB962C8B-B14F-4D97-AF65-F5344CB8AC3E}">
        <p14:creationId xmlns:p14="http://schemas.microsoft.com/office/powerpoint/2010/main" val="141212766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8" name="图片 23" descr="1.jpg"/>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297289"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79" name="TextBox 10"/>
          <p:cNvSpPr txBox="1">
            <a:spLocks noChangeArrowheads="1"/>
          </p:cNvSpPr>
          <p:nvPr/>
        </p:nvSpPr>
        <p:spPr bwMode="auto">
          <a:xfrm>
            <a:off x="483264" y="499628"/>
            <a:ext cx="4946665"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XC01-1-21 </a:t>
            </a:r>
            <a:r>
              <a:rPr lang="zh-CN" altLang="en-US" sz="1200" b="1" dirty="0">
                <a:latin typeface="微软雅黑" pitchFamily="34" charset="-122"/>
                <a:ea typeface="微软雅黑" pitchFamily="34" charset="-122"/>
              </a:rPr>
              <a:t>脉搏与心率</a:t>
            </a:r>
          </a:p>
        </p:txBody>
      </p:sp>
      <p:sp>
        <p:nvSpPr>
          <p:cNvPr id="152580" name="TextBox 17"/>
          <p:cNvSpPr txBox="1">
            <a:spLocks noChangeArrowheads="1"/>
          </p:cNvSpPr>
          <p:nvPr/>
        </p:nvSpPr>
        <p:spPr bwMode="auto">
          <a:xfrm>
            <a:off x="4789198" y="499628"/>
            <a:ext cx="4022220" cy="1603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双手按在手印上，鼓内有小锤模仿敲鼓并伴有咚咚的模仿心跳的声音。显示屏观察每分钟心跳的次数。鼓内可以设置心形</a:t>
            </a:r>
            <a:r>
              <a:rPr lang="en-US" altLang="zh-CN" sz="1100">
                <a:latin typeface="微软雅黑" pitchFamily="34" charset="-122"/>
                <a:ea typeface="微软雅黑" pitchFamily="34" charset="-122"/>
              </a:rPr>
              <a:t>LED</a:t>
            </a:r>
            <a:r>
              <a:rPr lang="zh-CN" altLang="en-US" sz="1100">
                <a:latin typeface="微软雅黑" pitchFamily="34" charset="-122"/>
                <a:ea typeface="微软雅黑" pitchFamily="34" charset="-122"/>
              </a:rPr>
              <a:t>灯随着一闪一闪模仿心脏的跳动。儿童一分钟的心跳比成人快些平均</a:t>
            </a:r>
            <a:r>
              <a:rPr lang="en-US" altLang="zh-CN" sz="1100">
                <a:latin typeface="微软雅黑" pitchFamily="34" charset="-122"/>
                <a:ea typeface="微软雅黑" pitchFamily="34" charset="-122"/>
              </a:rPr>
              <a:t>100-120</a:t>
            </a:r>
            <a:r>
              <a:rPr lang="zh-CN" altLang="en-US" sz="1100">
                <a:latin typeface="微软雅黑" pitchFamily="34" charset="-122"/>
                <a:ea typeface="微软雅黑" pitchFamily="34" charset="-122"/>
              </a:rPr>
              <a:t>次</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分钟，</a:t>
            </a:r>
            <a:r>
              <a:rPr lang="en-US" altLang="zh-CN" sz="1100">
                <a:latin typeface="微软雅黑" pitchFamily="34" charset="-122"/>
                <a:ea typeface="微软雅黑" pitchFamily="34" charset="-122"/>
              </a:rPr>
              <a:t>8</a:t>
            </a:r>
            <a:r>
              <a:rPr lang="zh-CN" altLang="en-US" sz="1100">
                <a:latin typeface="微软雅黑" pitchFamily="34" charset="-122"/>
                <a:ea typeface="微软雅黑" pitchFamily="34" charset="-122"/>
              </a:rPr>
              <a:t>岁后与成人心跳正常次数相同。如果一个人活</a:t>
            </a:r>
            <a:r>
              <a:rPr lang="en-US" altLang="zh-CN" sz="1100">
                <a:latin typeface="微软雅黑" pitchFamily="34" charset="-122"/>
                <a:ea typeface="微软雅黑" pitchFamily="34" charset="-122"/>
              </a:rPr>
              <a:t>100</a:t>
            </a:r>
            <a:r>
              <a:rPr lang="zh-CN" altLang="en-US" sz="1100">
                <a:latin typeface="微软雅黑" pitchFamily="34" charset="-122"/>
                <a:ea typeface="微软雅黑" pitchFamily="34" charset="-122"/>
              </a:rPr>
              <a:t>岁，那么，他的心跳次数加起来总共可达</a:t>
            </a:r>
            <a:r>
              <a:rPr lang="en-US" altLang="zh-CN" sz="1100">
                <a:latin typeface="微软雅黑" pitchFamily="34" charset="-122"/>
                <a:ea typeface="微软雅黑" pitchFamily="34" charset="-122"/>
              </a:rPr>
              <a:t>40</a:t>
            </a:r>
            <a:r>
              <a:rPr lang="zh-CN" altLang="en-US" sz="1100">
                <a:latin typeface="微软雅黑" pitchFamily="34" charset="-122"/>
                <a:ea typeface="微软雅黑" pitchFamily="34" charset="-122"/>
              </a:rPr>
              <a:t>亿次左右。</a:t>
            </a:r>
            <a:endParaRPr lang="en-US" altLang="zh-CN" sz="1100">
              <a:latin typeface="微软雅黑" pitchFamily="34" charset="-122"/>
              <a:ea typeface="微软雅黑" pitchFamily="34" charset="-122"/>
              <a:sym typeface="微软雅黑" pitchFamily="34" charset="-122"/>
            </a:endParaRPr>
          </a:p>
        </p:txBody>
      </p:sp>
      <p:sp>
        <p:nvSpPr>
          <p:cNvPr id="152581" name="TextBox 19"/>
          <p:cNvSpPr txBox="1">
            <a:spLocks noChangeArrowheads="1"/>
          </p:cNvSpPr>
          <p:nvPr/>
        </p:nvSpPr>
        <p:spPr bwMode="auto">
          <a:xfrm>
            <a:off x="4809560" y="3599622"/>
            <a:ext cx="1711785" cy="588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人机互动体验</a:t>
            </a:r>
            <a:endParaRPr lang="en-US" altLang="zh-CN" sz="1100">
              <a:latin typeface="微软雅黑" pitchFamily="34" charset="-122"/>
              <a:ea typeface="微软雅黑" pitchFamily="34" charset="-122"/>
            </a:endParaRPr>
          </a:p>
        </p:txBody>
      </p:sp>
      <p:sp>
        <p:nvSpPr>
          <p:cNvPr id="152582" name="TextBox 21"/>
          <p:cNvSpPr txBox="1">
            <a:spLocks noChangeArrowheads="1"/>
          </p:cNvSpPr>
          <p:nvPr/>
        </p:nvSpPr>
        <p:spPr bwMode="auto">
          <a:xfrm>
            <a:off x="252492" y="5101385"/>
            <a:ext cx="4022220"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4077">
              <a:defRPr/>
            </a:pPr>
            <a:endParaRPr lang="zh-CN" altLang="en-US"/>
          </a:p>
        </p:txBody>
      </p:sp>
      <p:sp>
        <p:nvSpPr>
          <p:cNvPr id="152584"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52585"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52586" name="TextBox 1"/>
          <p:cNvSpPr txBox="1">
            <a:spLocks noChangeArrowheads="1"/>
          </p:cNvSpPr>
          <p:nvPr/>
        </p:nvSpPr>
        <p:spPr bwMode="auto">
          <a:xfrm>
            <a:off x="1736220" y="1071248"/>
            <a:ext cx="65" cy="156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152587" name="TextBox 63"/>
          <p:cNvSpPr txBox="1">
            <a:spLocks noChangeArrowheads="1"/>
          </p:cNvSpPr>
          <p:nvPr/>
        </p:nvSpPr>
        <p:spPr bwMode="auto">
          <a:xfrm>
            <a:off x="5910477" y="285090"/>
            <a:ext cx="1451149" cy="12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152588" name="TextBox 64"/>
          <p:cNvSpPr txBox="1">
            <a:spLocks noChangeArrowheads="1"/>
          </p:cNvSpPr>
          <p:nvPr/>
        </p:nvSpPr>
        <p:spPr bwMode="auto">
          <a:xfrm>
            <a:off x="4806845" y="1907800"/>
            <a:ext cx="4022219" cy="1608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脉搏和心跳的频率是一致的。心率是指正常人安静状态下每分钟心跳的次数。可因年龄、性别或其他生理因素产生个体差异。一般来说，年龄越小，心率越快，老年人心跳比年轻人慢，女性的心率比同龄男性快。安静状态下，成人正常心率为</a:t>
            </a:r>
            <a:r>
              <a:rPr lang="en-US" altLang="zh-CN" sz="1100">
                <a:latin typeface="微软雅黑" pitchFamily="34" charset="-122"/>
                <a:ea typeface="微软雅黑" pitchFamily="34" charset="-122"/>
              </a:rPr>
              <a:t>60</a:t>
            </a:r>
            <a:r>
              <a:rPr lang="zh-CN" altLang="en-US" sz="1100">
                <a:latin typeface="微软雅黑" pitchFamily="34" charset="-122"/>
                <a:ea typeface="微软雅黑" pitchFamily="34" charset="-122"/>
              </a:rPr>
              <a:t>～</a:t>
            </a:r>
            <a:r>
              <a:rPr lang="en-US" altLang="zh-CN" sz="1100">
                <a:latin typeface="微软雅黑" pitchFamily="34" charset="-122"/>
                <a:ea typeface="微软雅黑" pitchFamily="34" charset="-122"/>
              </a:rPr>
              <a:t>100</a:t>
            </a:r>
            <a:r>
              <a:rPr lang="zh-CN" altLang="en-US" sz="1100">
                <a:latin typeface="微软雅黑" pitchFamily="34" charset="-122"/>
                <a:ea typeface="微软雅黑" pitchFamily="34" charset="-122"/>
              </a:rPr>
              <a:t>次</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分钟，理想心率应为</a:t>
            </a:r>
            <a:r>
              <a:rPr lang="en-US" altLang="zh-CN" sz="1100">
                <a:latin typeface="微软雅黑" pitchFamily="34" charset="-122"/>
                <a:ea typeface="微软雅黑" pitchFamily="34" charset="-122"/>
              </a:rPr>
              <a:t>55</a:t>
            </a:r>
            <a:r>
              <a:rPr lang="zh-CN" altLang="en-US" sz="1100">
                <a:latin typeface="微软雅黑" pitchFamily="34" charset="-122"/>
                <a:ea typeface="微软雅黑" pitchFamily="34" charset="-122"/>
              </a:rPr>
              <a:t>～</a:t>
            </a:r>
            <a:r>
              <a:rPr lang="en-US" altLang="zh-CN" sz="1100">
                <a:latin typeface="微软雅黑" pitchFamily="34" charset="-122"/>
                <a:ea typeface="微软雅黑" pitchFamily="34" charset="-122"/>
              </a:rPr>
              <a:t>70</a:t>
            </a:r>
            <a:r>
              <a:rPr lang="zh-CN" altLang="en-US" sz="1100">
                <a:latin typeface="微软雅黑" pitchFamily="34" charset="-122"/>
                <a:ea typeface="微软雅黑" pitchFamily="34" charset="-122"/>
              </a:rPr>
              <a:t>次</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分钟，相同运动员的心率较普通成人偏慢，一般为</a:t>
            </a:r>
            <a:r>
              <a:rPr lang="en-US" altLang="zh-CN" sz="1100">
                <a:latin typeface="微软雅黑" pitchFamily="34" charset="-122"/>
                <a:ea typeface="微软雅黑" pitchFamily="34" charset="-122"/>
              </a:rPr>
              <a:t>50</a:t>
            </a:r>
            <a:r>
              <a:rPr lang="zh-CN" altLang="en-US" sz="1100">
                <a:latin typeface="微软雅黑" pitchFamily="34" charset="-122"/>
                <a:ea typeface="微软雅黑" pitchFamily="34" charset="-122"/>
              </a:rPr>
              <a:t>次</a:t>
            </a:r>
            <a:r>
              <a:rPr lang="en-US" altLang="zh-CN" sz="1100">
                <a:latin typeface="微软雅黑" pitchFamily="34" charset="-122"/>
                <a:ea typeface="微软雅黑" pitchFamily="34" charset="-122"/>
              </a:rPr>
              <a:t>/</a:t>
            </a:r>
            <a:r>
              <a:rPr lang="zh-CN" altLang="en-US" sz="1100">
                <a:latin typeface="微软雅黑" pitchFamily="34" charset="-122"/>
                <a:ea typeface="微软雅黑" pitchFamily="34" charset="-122"/>
              </a:rPr>
              <a:t>分钟左右。</a:t>
            </a:r>
            <a:endParaRPr lang="en-US" altLang="zh-CN" sz="1100">
              <a:latin typeface="微软雅黑" pitchFamily="34" charset="-122"/>
              <a:ea typeface="微软雅黑" pitchFamily="34" charset="-122"/>
              <a:sym typeface="微软雅黑" pitchFamily="34" charset="-122"/>
            </a:endParaRPr>
          </a:p>
        </p:txBody>
      </p:sp>
      <p:sp>
        <p:nvSpPr>
          <p:cNvPr id="152589" name="TextBox 14"/>
          <p:cNvSpPr txBox="1">
            <a:spLocks noChangeArrowheads="1"/>
          </p:cNvSpPr>
          <p:nvPr/>
        </p:nvSpPr>
        <p:spPr bwMode="auto">
          <a:xfrm>
            <a:off x="4806845" y="5066828"/>
            <a:ext cx="3177865" cy="99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72" tIns="43637" rIns="87272" bIns="43637">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endParaRPr lang="en-US" altLang="zh-CN" sz="1100">
              <a:latin typeface="微软雅黑" pitchFamily="34" charset="-122"/>
              <a:ea typeface="微软雅黑" pitchFamily="34" charset="-122"/>
            </a:endParaRPr>
          </a:p>
          <a:p>
            <a:pPr eaLnBrk="1" hangingPunct="1"/>
            <a:r>
              <a:rPr lang="zh-CN" altLang="en-US" sz="1000">
                <a:latin typeface="微软雅黑" pitchFamily="34" charset="-122"/>
                <a:ea typeface="微软雅黑" pitchFamily="34" charset="-122"/>
              </a:rPr>
              <a:t>    </a:t>
            </a:r>
          </a:p>
        </p:txBody>
      </p:sp>
      <p:sp>
        <p:nvSpPr>
          <p:cNvPr id="152590" name="TextBox 14"/>
          <p:cNvSpPr txBox="1">
            <a:spLocks noChangeArrowheads="1"/>
          </p:cNvSpPr>
          <p:nvPr/>
        </p:nvSpPr>
        <p:spPr bwMode="auto">
          <a:xfrm>
            <a:off x="4779696" y="4054615"/>
            <a:ext cx="3970635" cy="63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72" tIns="43637" rIns="87272" bIns="43637">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r>
              <a:rPr lang="zh-CN" altLang="en-US" sz="1100">
                <a:latin typeface="微软雅黑" pitchFamily="34" charset="-122"/>
                <a:ea typeface="微软雅黑" pitchFamily="34" charset="-122"/>
              </a:rPr>
              <a:t>将小手按在手印上，鼓棒开始咚咚敲鼓，心形灯一闪一闪，观察显示屏心脏每分钟跳动次数。</a:t>
            </a:r>
            <a:endParaRPr lang="en-US" altLang="zh-CN" sz="1100">
              <a:latin typeface="微软雅黑" pitchFamily="34" charset="-122"/>
              <a:ea typeface="微软雅黑" pitchFamily="34" charset="-122"/>
            </a:endParaRPr>
          </a:p>
        </p:txBody>
      </p:sp>
      <p:sp>
        <p:nvSpPr>
          <p:cNvPr id="152591" name="TextBox 69"/>
          <p:cNvSpPr txBox="1">
            <a:spLocks noChangeArrowheads="1"/>
          </p:cNvSpPr>
          <p:nvPr/>
        </p:nvSpPr>
        <p:spPr bwMode="auto">
          <a:xfrm>
            <a:off x="479191" y="901346"/>
            <a:ext cx="607750" cy="26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86" tIns="45694" rIns="91386" bIns="45694">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52595" name="TextBox 14"/>
          <p:cNvSpPr txBox="1">
            <a:spLocks noChangeArrowheads="1"/>
          </p:cNvSpPr>
          <p:nvPr/>
        </p:nvSpPr>
        <p:spPr bwMode="auto">
          <a:xfrm>
            <a:off x="4800057" y="4839332"/>
            <a:ext cx="3177866" cy="27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72" tIns="43637" rIns="87272" bIns="43637">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152596" name="Picture 1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96850" y="1095725"/>
            <a:ext cx="2420390" cy="4273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2597" name="TextBox 7"/>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5" name="椭圆 24"/>
          <p:cNvSpPr/>
          <p:nvPr/>
        </p:nvSpPr>
        <p:spPr>
          <a:xfrm>
            <a:off x="411907" y="6001312"/>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29" name="灯片编号占位符 28"/>
          <p:cNvSpPr>
            <a:spLocks noGrp="1"/>
          </p:cNvSpPr>
          <p:nvPr>
            <p:ph type="sldNum" sz="quarter" idx="12"/>
          </p:nvPr>
        </p:nvSpPr>
        <p:spPr/>
        <p:txBody>
          <a:bodyPr/>
          <a:lstStyle/>
          <a:p>
            <a:pPr>
              <a:defRPr/>
            </a:pPr>
            <a:fld id="{70140D8B-CEB8-492B-8E31-559DFD3BB921}" type="slidenum">
              <a:rPr lang="zh-CN" altLang="en-US"/>
              <a:pPr>
                <a:defRPr/>
              </a:pPr>
              <a:t>81</a:t>
            </a:fld>
            <a:endParaRPr lang="zh-CN" altLang="en-US"/>
          </a:p>
        </p:txBody>
      </p:sp>
    </p:spTree>
    <p:extLst>
      <p:ext uri="{BB962C8B-B14F-4D97-AF65-F5344CB8AC3E}">
        <p14:creationId xmlns:p14="http://schemas.microsoft.com/office/powerpoint/2010/main" val="3067556699"/>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02" name="图片 20" descr="513求救电话.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455221" y="4621915"/>
            <a:ext cx="1447076" cy="11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153604"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153605"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53607" name="TextBox 100"/>
          <p:cNvSpPr txBox="1">
            <a:spLocks noChangeArrowheads="1"/>
          </p:cNvSpPr>
          <p:nvPr/>
        </p:nvSpPr>
        <p:spPr bwMode="auto">
          <a:xfrm>
            <a:off x="7460722" y="5092746"/>
            <a:ext cx="521273"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153608" name="TextBox 100"/>
          <p:cNvSpPr txBox="1">
            <a:spLocks noChangeArrowheads="1"/>
          </p:cNvSpPr>
          <p:nvPr/>
        </p:nvSpPr>
        <p:spPr bwMode="auto">
          <a:xfrm>
            <a:off x="1946630" y="6008490"/>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153609" name="TextBox 100"/>
          <p:cNvSpPr txBox="1">
            <a:spLocks noChangeArrowheads="1"/>
          </p:cNvSpPr>
          <p:nvPr/>
        </p:nvSpPr>
        <p:spPr bwMode="auto">
          <a:xfrm>
            <a:off x="4459330" y="4083411"/>
            <a:ext cx="511770"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sp>
        <p:nvSpPr>
          <p:cNvPr id="153610" name="TextBox 100"/>
          <p:cNvSpPr txBox="1">
            <a:spLocks noChangeArrowheads="1"/>
          </p:cNvSpPr>
          <p:nvPr/>
        </p:nvSpPr>
        <p:spPr bwMode="auto">
          <a:xfrm>
            <a:off x="1946630" y="4083411"/>
            <a:ext cx="511771"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cxnSp>
        <p:nvCxnSpPr>
          <p:cNvPr id="153611"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153612" name="组合 53"/>
          <p:cNvGrpSpPr>
            <a:grpSpLocks/>
          </p:cNvGrpSpPr>
          <p:nvPr/>
        </p:nvGrpSpPr>
        <p:grpSpPr bwMode="auto">
          <a:xfrm>
            <a:off x="1521738" y="5775222"/>
            <a:ext cx="1337120" cy="169261"/>
            <a:chOff x="2565400" y="6448108"/>
            <a:chExt cx="2022475" cy="186619"/>
          </a:xfrm>
        </p:grpSpPr>
        <p:sp>
          <p:nvSpPr>
            <p:cNvPr id="153641" name="TextBox 76"/>
            <p:cNvSpPr txBox="1">
              <a:spLocks noChangeArrowheads="1"/>
            </p:cNvSpPr>
            <p:nvPr/>
          </p:nvSpPr>
          <p:spPr bwMode="auto">
            <a:xfrm>
              <a:off x="3378569" y="6448108"/>
              <a:ext cx="596899" cy="18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740</a:t>
              </a:r>
            </a:p>
          </p:txBody>
        </p:sp>
        <p:cxnSp>
          <p:nvCxnSpPr>
            <p:cNvPr id="153642"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pic>
        <p:nvPicPr>
          <p:cNvPr id="153613" name="Picture 1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507770" y="799117"/>
            <a:ext cx="2332154" cy="4119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14" name="图片 20" descr="513求救电话.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1451149" y="1127402"/>
            <a:ext cx="1476941" cy="273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15" name="图片 20" descr="513求救电话.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4109100" y="1113004"/>
            <a:ext cx="1136212" cy="27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16" name="组合 38"/>
          <p:cNvGrpSpPr>
            <a:grpSpLocks/>
          </p:cNvGrpSpPr>
          <p:nvPr/>
        </p:nvGrpSpPr>
        <p:grpSpPr bwMode="auto">
          <a:xfrm rot="5400000">
            <a:off x="2657849" y="5083708"/>
            <a:ext cx="1023733" cy="169261"/>
            <a:chOff x="2565400" y="6417032"/>
            <a:chExt cx="2022475" cy="199017"/>
          </a:xfrm>
        </p:grpSpPr>
        <p:sp>
          <p:nvSpPr>
            <p:cNvPr id="153639" name="TextBox 76"/>
            <p:cNvSpPr txBox="1">
              <a:spLocks noChangeArrowheads="1"/>
            </p:cNvSpPr>
            <p:nvPr/>
          </p:nvSpPr>
          <p:spPr bwMode="auto">
            <a:xfrm>
              <a:off x="3282236" y="6417032"/>
              <a:ext cx="759491" cy="199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550</a:t>
              </a:r>
            </a:p>
          </p:txBody>
        </p:sp>
        <p:cxnSp>
          <p:nvCxnSpPr>
            <p:cNvPr id="153640"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53617" name="组合 38"/>
          <p:cNvGrpSpPr>
            <a:grpSpLocks/>
          </p:cNvGrpSpPr>
          <p:nvPr/>
        </p:nvGrpSpPr>
        <p:grpSpPr bwMode="auto">
          <a:xfrm rot="5400000">
            <a:off x="2586577" y="3172309"/>
            <a:ext cx="1166277" cy="169261"/>
            <a:chOff x="2565400" y="6417032"/>
            <a:chExt cx="2022475" cy="199017"/>
          </a:xfrm>
        </p:grpSpPr>
        <p:sp>
          <p:nvSpPr>
            <p:cNvPr id="153637" name="TextBox 76"/>
            <p:cNvSpPr txBox="1">
              <a:spLocks noChangeArrowheads="1"/>
            </p:cNvSpPr>
            <p:nvPr/>
          </p:nvSpPr>
          <p:spPr bwMode="auto">
            <a:xfrm>
              <a:off x="3282236" y="6417032"/>
              <a:ext cx="759491" cy="199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600</a:t>
              </a:r>
            </a:p>
          </p:txBody>
        </p:sp>
        <p:cxnSp>
          <p:nvCxnSpPr>
            <p:cNvPr id="153638"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53618" name="组合 53"/>
          <p:cNvGrpSpPr>
            <a:grpSpLocks/>
          </p:cNvGrpSpPr>
          <p:nvPr/>
        </p:nvGrpSpPr>
        <p:grpSpPr bwMode="auto">
          <a:xfrm>
            <a:off x="1521738" y="3831426"/>
            <a:ext cx="1337120" cy="169261"/>
            <a:chOff x="2565400" y="6448108"/>
            <a:chExt cx="2022475" cy="186619"/>
          </a:xfrm>
        </p:grpSpPr>
        <p:sp>
          <p:nvSpPr>
            <p:cNvPr id="153635" name="TextBox 76"/>
            <p:cNvSpPr txBox="1">
              <a:spLocks noChangeArrowheads="1"/>
            </p:cNvSpPr>
            <p:nvPr/>
          </p:nvSpPr>
          <p:spPr bwMode="auto">
            <a:xfrm>
              <a:off x="3378569" y="6448108"/>
              <a:ext cx="596899" cy="18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740</a:t>
              </a:r>
            </a:p>
          </p:txBody>
        </p:sp>
        <p:cxnSp>
          <p:nvCxnSpPr>
            <p:cNvPr id="153636"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53619" name="组合 53"/>
          <p:cNvGrpSpPr>
            <a:grpSpLocks/>
          </p:cNvGrpSpPr>
          <p:nvPr/>
        </p:nvGrpSpPr>
        <p:grpSpPr bwMode="auto">
          <a:xfrm>
            <a:off x="4198693" y="3831426"/>
            <a:ext cx="958382" cy="169261"/>
            <a:chOff x="2565400" y="6448108"/>
            <a:chExt cx="2022475" cy="186619"/>
          </a:xfrm>
        </p:grpSpPr>
        <p:sp>
          <p:nvSpPr>
            <p:cNvPr id="153633" name="TextBox 76"/>
            <p:cNvSpPr txBox="1">
              <a:spLocks noChangeArrowheads="1"/>
            </p:cNvSpPr>
            <p:nvPr/>
          </p:nvSpPr>
          <p:spPr bwMode="auto">
            <a:xfrm>
              <a:off x="3378569" y="6448108"/>
              <a:ext cx="596899" cy="18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530</a:t>
              </a:r>
            </a:p>
          </p:txBody>
        </p:sp>
        <p:cxnSp>
          <p:nvCxnSpPr>
            <p:cNvPr id="153634"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53620" name="组合 38"/>
          <p:cNvGrpSpPr>
            <a:grpSpLocks/>
          </p:cNvGrpSpPr>
          <p:nvPr/>
        </p:nvGrpSpPr>
        <p:grpSpPr bwMode="auto">
          <a:xfrm rot="5400000">
            <a:off x="2586577" y="1712302"/>
            <a:ext cx="1166277" cy="169261"/>
            <a:chOff x="2565400" y="6417032"/>
            <a:chExt cx="2022475" cy="199017"/>
          </a:xfrm>
        </p:grpSpPr>
        <p:sp>
          <p:nvSpPr>
            <p:cNvPr id="153631" name="TextBox 76"/>
            <p:cNvSpPr txBox="1">
              <a:spLocks noChangeArrowheads="1"/>
            </p:cNvSpPr>
            <p:nvPr/>
          </p:nvSpPr>
          <p:spPr bwMode="auto">
            <a:xfrm>
              <a:off x="3282236" y="6417032"/>
              <a:ext cx="759491" cy="199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600</a:t>
              </a:r>
            </a:p>
          </p:txBody>
        </p:sp>
        <p:cxnSp>
          <p:nvCxnSpPr>
            <p:cNvPr id="153632"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53621" name="组合 38"/>
          <p:cNvGrpSpPr>
            <a:grpSpLocks/>
          </p:cNvGrpSpPr>
          <p:nvPr/>
        </p:nvGrpSpPr>
        <p:grpSpPr bwMode="auto">
          <a:xfrm rot="5400000">
            <a:off x="4130972" y="2429347"/>
            <a:ext cx="2652201" cy="169261"/>
            <a:chOff x="2565400" y="6417032"/>
            <a:chExt cx="2022475" cy="199017"/>
          </a:xfrm>
        </p:grpSpPr>
        <p:sp>
          <p:nvSpPr>
            <p:cNvPr id="153629" name="TextBox 76"/>
            <p:cNvSpPr txBox="1">
              <a:spLocks noChangeArrowheads="1"/>
            </p:cNvSpPr>
            <p:nvPr/>
          </p:nvSpPr>
          <p:spPr bwMode="auto">
            <a:xfrm>
              <a:off x="3456814" y="6417032"/>
              <a:ext cx="324045" cy="199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1360</a:t>
              </a:r>
            </a:p>
          </p:txBody>
        </p:sp>
        <p:cxnSp>
          <p:nvCxnSpPr>
            <p:cNvPr id="153630"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53622" name="组合 38"/>
          <p:cNvGrpSpPr>
            <a:grpSpLocks/>
          </p:cNvGrpSpPr>
          <p:nvPr/>
        </p:nvGrpSpPr>
        <p:grpSpPr bwMode="auto">
          <a:xfrm>
            <a:off x="1816311" y="944542"/>
            <a:ext cx="734398" cy="169261"/>
            <a:chOff x="2565400" y="6423965"/>
            <a:chExt cx="2022475" cy="187633"/>
          </a:xfrm>
        </p:grpSpPr>
        <p:sp>
          <p:nvSpPr>
            <p:cNvPr id="153627" name="TextBox 76"/>
            <p:cNvSpPr txBox="1">
              <a:spLocks noChangeArrowheads="1"/>
            </p:cNvSpPr>
            <p:nvPr/>
          </p:nvSpPr>
          <p:spPr bwMode="auto">
            <a:xfrm>
              <a:off x="3282235" y="6423965"/>
              <a:ext cx="759493" cy="187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400</a:t>
              </a:r>
            </a:p>
          </p:txBody>
        </p:sp>
        <p:cxnSp>
          <p:nvCxnSpPr>
            <p:cNvPr id="153628"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53623" name="组合 38"/>
          <p:cNvGrpSpPr>
            <a:grpSpLocks/>
          </p:cNvGrpSpPr>
          <p:nvPr/>
        </p:nvGrpSpPr>
        <p:grpSpPr bwMode="auto">
          <a:xfrm rot="5400000">
            <a:off x="2526443" y="2414228"/>
            <a:ext cx="349884" cy="169261"/>
            <a:chOff x="2565400" y="6417037"/>
            <a:chExt cx="2022475" cy="199017"/>
          </a:xfrm>
        </p:grpSpPr>
        <p:sp>
          <p:nvSpPr>
            <p:cNvPr id="153625" name="TextBox 76"/>
            <p:cNvSpPr txBox="1">
              <a:spLocks noChangeArrowheads="1"/>
            </p:cNvSpPr>
            <p:nvPr/>
          </p:nvSpPr>
          <p:spPr bwMode="auto">
            <a:xfrm>
              <a:off x="2715228" y="6417037"/>
              <a:ext cx="1622915" cy="199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180</a:t>
              </a:r>
            </a:p>
          </p:txBody>
        </p:sp>
        <p:cxnSp>
          <p:nvCxnSpPr>
            <p:cNvPr id="153626" name="直接箭头连接符 80"/>
            <p:cNvCxnSpPr>
              <a:cxnSpLocks noChangeShapeType="1"/>
            </p:cNvCxnSpPr>
            <p:nvPr/>
          </p:nvCxnSpPr>
          <p:spPr bwMode="auto">
            <a:xfrm rot="10800000">
              <a:off x="2565400" y="6605588"/>
              <a:ext cx="2022475" cy="1587"/>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sp>
        <p:nvSpPr>
          <p:cNvPr id="46" name="灯片编号占位符 45"/>
          <p:cNvSpPr>
            <a:spLocks noGrp="1"/>
          </p:cNvSpPr>
          <p:nvPr>
            <p:ph type="sldNum" sz="quarter" idx="12"/>
          </p:nvPr>
        </p:nvSpPr>
        <p:spPr/>
        <p:txBody>
          <a:bodyPr/>
          <a:lstStyle/>
          <a:p>
            <a:pPr>
              <a:defRPr/>
            </a:pPr>
            <a:fld id="{AE97F8A7-10A8-44BB-A167-1CF3674E00D9}" type="slidenum">
              <a:rPr lang="zh-CN" altLang="en-US"/>
              <a:pPr>
                <a:defRPr/>
              </a:pPr>
              <a:t>82</a:t>
            </a:fld>
            <a:endParaRPr lang="zh-CN" altLang="en-US"/>
          </a:p>
        </p:txBody>
      </p:sp>
    </p:spTree>
    <p:extLst>
      <p:ext uri="{BB962C8B-B14F-4D97-AF65-F5344CB8AC3E}">
        <p14:creationId xmlns:p14="http://schemas.microsoft.com/office/powerpoint/2010/main" val="161660918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154627" name="TextBox 47"/>
          <p:cNvSpPr txBox="1">
            <a:spLocks noChangeArrowheads="1"/>
          </p:cNvSpPr>
          <p:nvPr/>
        </p:nvSpPr>
        <p:spPr bwMode="auto">
          <a:xfrm>
            <a:off x="479191" y="1943796"/>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154628" name="TextBox 57"/>
          <p:cNvSpPr txBox="1">
            <a:spLocks noChangeArrowheads="1"/>
          </p:cNvSpPr>
          <p:nvPr/>
        </p:nvSpPr>
        <p:spPr bwMode="auto">
          <a:xfrm>
            <a:off x="496839" y="642173"/>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solidFill>
                  <a:srgbClr val="000000"/>
                </a:solidFill>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154629"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5463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5463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54633"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54637" name="TextBox 33"/>
          <p:cNvSpPr txBox="1">
            <a:spLocks noChangeArrowheads="1"/>
          </p:cNvSpPr>
          <p:nvPr/>
        </p:nvSpPr>
        <p:spPr bwMode="auto">
          <a:xfrm>
            <a:off x="496839" y="2151134"/>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5</a:t>
            </a:r>
            <a:r>
              <a:rPr lang="zh-CN" altLang="en-US" sz="1100">
                <a:solidFill>
                  <a:srgbClr val="000000"/>
                </a:solidFill>
                <a:latin typeface="微软雅黑" pitchFamily="34" charset="-122"/>
                <a:ea typeface="微软雅黑" pitchFamily="34" charset="-122"/>
                <a:sym typeface="微软雅黑" pitchFamily="34" charset="-122"/>
              </a:rPr>
              <a:t>、防止观众（小朋友）用重物敲击展品；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6</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154638" name="TextBox 34"/>
          <p:cNvSpPr txBox="1">
            <a:spLocks noChangeArrowheads="1"/>
          </p:cNvSpPr>
          <p:nvPr/>
        </p:nvSpPr>
        <p:spPr bwMode="auto">
          <a:xfrm>
            <a:off x="479191" y="3670175"/>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154639" name="TextBox 35"/>
          <p:cNvSpPr txBox="1">
            <a:spLocks noChangeArrowheads="1"/>
          </p:cNvSpPr>
          <p:nvPr/>
        </p:nvSpPr>
        <p:spPr bwMode="auto">
          <a:xfrm>
            <a:off x="496839" y="3884712"/>
            <a:ext cx="8577930"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154640" name="TextBox 15"/>
          <p:cNvSpPr txBox="1">
            <a:spLocks noChangeArrowheads="1"/>
          </p:cNvSpPr>
          <p:nvPr/>
        </p:nvSpPr>
        <p:spPr bwMode="auto">
          <a:xfrm>
            <a:off x="496839" y="4598877"/>
            <a:ext cx="8577930"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、用电需求：有，</a:t>
            </a:r>
            <a:r>
              <a:rPr lang="en-US" altLang="zh-CN" sz="1100">
                <a:latin typeface="微软雅黑" pitchFamily="34" charset="-122"/>
                <a:ea typeface="微软雅黑" pitchFamily="34" charset="-122"/>
              </a:rPr>
              <a:t>220V, 0.8KW</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FD7F9A73-85B9-429E-9C31-5B8F19B38433}" type="slidenum">
              <a:rPr lang="zh-CN" altLang="en-US"/>
              <a:pPr>
                <a:defRPr/>
              </a:pPr>
              <a:t>83</a:t>
            </a:fld>
            <a:endParaRPr lang="zh-CN" altLang="en-US"/>
          </a:p>
        </p:txBody>
      </p:sp>
    </p:spTree>
    <p:extLst>
      <p:ext uri="{BB962C8B-B14F-4D97-AF65-F5344CB8AC3E}">
        <p14:creationId xmlns:p14="http://schemas.microsoft.com/office/powerpoint/2010/main" val="369814808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TextBox 57"/>
          <p:cNvSpPr txBox="1">
            <a:spLocks noChangeArrowheads="1"/>
          </p:cNvSpPr>
          <p:nvPr/>
        </p:nvSpPr>
        <p:spPr bwMode="auto">
          <a:xfrm>
            <a:off x="479192" y="447793"/>
            <a:ext cx="4240774" cy="5828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、台面：阻燃板基层烤漆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、台体：阻燃板基层烤漆，有机玻璃膜，橡胶棒</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a:t>
            </a:r>
            <a:r>
              <a:rPr lang="en-US" altLang="zh-CN" sz="1100" dirty="0">
                <a:latin typeface="微软雅黑" pitchFamily="34" charset="-122"/>
                <a:ea typeface="微软雅黑" pitchFamily="34" charset="-122"/>
              </a:rPr>
              <a:t>40X40X2.5mm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、设备：传感器，电源控制箱，单片机控制板、数码管、触摸片</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、踢脚：</a:t>
            </a:r>
            <a:r>
              <a:rPr lang="en-US" altLang="zh-CN" sz="1100" dirty="0">
                <a:latin typeface="微软雅黑" pitchFamily="34" charset="-122"/>
                <a:ea typeface="微软雅黑" pitchFamily="34" charset="-122"/>
              </a:rPr>
              <a:t>PVC</a:t>
            </a:r>
          </a:p>
          <a:p>
            <a:pPr eaLnBrk="1" hangingPunct="1">
              <a:lnSpc>
                <a:spcPct val="150000"/>
              </a:lnSpc>
            </a:pPr>
            <a:r>
              <a:rPr lang="en-US" altLang="zh-CN" sz="1100" dirty="0">
                <a:latin typeface="微软雅黑" pitchFamily="34" charset="-122"/>
                <a:ea typeface="微软雅黑" pitchFamily="34" charset="-122"/>
              </a:rPr>
              <a:t>6</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、其他：定制系统程序</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15565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5565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5565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5565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55659"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155660" name="Picture 10"/>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262959" y="2489499"/>
            <a:ext cx="2332154" cy="4119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D4787B8F-3630-40B6-A6A6-F1E6BE526767}" type="slidenum">
              <a:rPr lang="zh-CN" altLang="en-US"/>
              <a:pPr>
                <a:defRPr/>
              </a:pPr>
              <a:t>84</a:t>
            </a:fld>
            <a:endParaRPr lang="zh-CN" altLang="en-US"/>
          </a:p>
        </p:txBody>
      </p:sp>
    </p:spTree>
    <p:extLst>
      <p:ext uri="{BB962C8B-B14F-4D97-AF65-F5344CB8AC3E}">
        <p14:creationId xmlns:p14="http://schemas.microsoft.com/office/powerpoint/2010/main" val="350669378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4" name="图片 23" descr="1.jpg"/>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297289"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75" name="TextBox 10"/>
          <p:cNvSpPr txBox="1">
            <a:spLocks noChangeArrowheads="1"/>
          </p:cNvSpPr>
          <p:nvPr/>
        </p:nvSpPr>
        <p:spPr bwMode="auto">
          <a:xfrm>
            <a:off x="483264" y="499629"/>
            <a:ext cx="4946665" cy="426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XC01-1-22</a:t>
            </a:r>
            <a:r>
              <a:rPr lang="zh-CN" altLang="en-US" sz="1200" b="1" dirty="0">
                <a:latin typeface="微软雅黑" pitchFamily="34" charset="-122"/>
                <a:ea typeface="微软雅黑" pitchFamily="34" charset="-122"/>
              </a:rPr>
              <a:t>驾驶员</a:t>
            </a:r>
            <a:endParaRPr lang="en-US" altLang="zh-CN" sz="1200" b="1" dirty="0">
              <a:latin typeface="微软雅黑" pitchFamily="34" charset="-122"/>
              <a:ea typeface="微软雅黑" pitchFamily="34" charset="-122"/>
            </a:endParaRPr>
          </a:p>
          <a:p>
            <a:pPr eaLnBrk="1" hangingPunct="1"/>
            <a:r>
              <a:rPr lang="en-US" altLang="zh-CN" sz="1200" b="1" dirty="0">
                <a:latin typeface="微软雅黑" pitchFamily="34" charset="-122"/>
                <a:ea typeface="微软雅黑" pitchFamily="34" charset="-122"/>
              </a:rPr>
              <a:t>              </a:t>
            </a:r>
            <a:endParaRPr lang="zh-CN" altLang="en-US" sz="1200" b="1" dirty="0">
              <a:latin typeface="微软雅黑" pitchFamily="34" charset="-122"/>
              <a:ea typeface="微软雅黑" pitchFamily="34" charset="-122"/>
            </a:endParaRPr>
          </a:p>
        </p:txBody>
      </p:sp>
      <p:sp>
        <p:nvSpPr>
          <p:cNvPr id="156676" name="TextBox 17"/>
          <p:cNvSpPr txBox="1">
            <a:spLocks noChangeArrowheads="1"/>
          </p:cNvSpPr>
          <p:nvPr/>
        </p:nvSpPr>
        <p:spPr bwMode="auto">
          <a:xfrm>
            <a:off x="4789198" y="499628"/>
            <a:ext cx="4022220" cy="1349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rPr>
              <a:t>陪伴才是最好的礼物。这是一个亲子互动展项。家长根据显示器的提示，做出指引的手势。儿童在吊车内根据家长的手势移动操作杆，操作杆可以上下左右移动，将集装箱运到目的地。操作正确会发出悦耳音乐。锻炼儿童的判断能力，反应的能力，增加了亲子互动的趣味性。</a:t>
            </a: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156677" name="TextBox 19"/>
          <p:cNvSpPr txBox="1">
            <a:spLocks noChangeArrowheads="1"/>
          </p:cNvSpPr>
          <p:nvPr/>
        </p:nvSpPr>
        <p:spPr bwMode="auto">
          <a:xfrm>
            <a:off x="4816347" y="2421826"/>
            <a:ext cx="4022220" cy="855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展示方式：</a:t>
            </a:r>
            <a:r>
              <a:rPr lang="zh-CN" altLang="en-US" sz="1100" dirty="0">
                <a:latin typeface="微软雅黑" pitchFamily="34" charset="-122"/>
                <a:ea typeface="微软雅黑" pitchFamily="34" charset="-122"/>
              </a:rPr>
              <a:t>设置吊车控制室，内有操纵杆可控制前后左右方向，车的前面设置显示屏，显示移动路径。大人与孩子通过亲子互动共同完成任务。</a:t>
            </a:r>
            <a:endParaRPr lang="zh-CN" altLang="en-US" sz="1100" dirty="0">
              <a:latin typeface="Calibri" pitchFamily="34" charset="0"/>
            </a:endParaRPr>
          </a:p>
        </p:txBody>
      </p:sp>
      <p:sp>
        <p:nvSpPr>
          <p:cNvPr id="156678" name="TextBox 21"/>
          <p:cNvSpPr txBox="1">
            <a:spLocks noChangeArrowheads="1"/>
          </p:cNvSpPr>
          <p:nvPr/>
        </p:nvSpPr>
        <p:spPr bwMode="auto">
          <a:xfrm>
            <a:off x="252492" y="5101385"/>
            <a:ext cx="4022220"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4077">
              <a:defRPr/>
            </a:pPr>
            <a:endParaRPr lang="zh-CN" altLang="en-US"/>
          </a:p>
        </p:txBody>
      </p:sp>
      <p:sp>
        <p:nvSpPr>
          <p:cNvPr id="156680"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56681"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56682" name="TextBox 1"/>
          <p:cNvSpPr txBox="1">
            <a:spLocks noChangeArrowheads="1"/>
          </p:cNvSpPr>
          <p:nvPr/>
        </p:nvSpPr>
        <p:spPr bwMode="auto">
          <a:xfrm>
            <a:off x="1736220" y="1071248"/>
            <a:ext cx="65" cy="156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156683" name="TextBox 63"/>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156684" name="TextBox 64"/>
          <p:cNvSpPr txBox="1">
            <a:spLocks noChangeArrowheads="1"/>
          </p:cNvSpPr>
          <p:nvPr/>
        </p:nvSpPr>
        <p:spPr bwMode="auto">
          <a:xfrm>
            <a:off x="4816347" y="1950996"/>
            <a:ext cx="4022220" cy="641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科学原理：</a:t>
            </a:r>
            <a:r>
              <a:rPr lang="zh-CN" altLang="en-US" sz="1100">
                <a:latin typeface="微软雅黑" pitchFamily="34" charset="-122"/>
                <a:ea typeface="微软雅黑" pitchFamily="34" charset="-122"/>
              </a:rPr>
              <a:t>锻炼儿童的判断能力，反应的能力，增加了亲子互动的趣味性。</a:t>
            </a:r>
            <a:endParaRPr lang="en-US" altLang="zh-CN" sz="1100">
              <a:latin typeface="微软雅黑" pitchFamily="34" charset="-122"/>
              <a:ea typeface="微软雅黑" pitchFamily="34" charset="-122"/>
            </a:endParaRPr>
          </a:p>
          <a:p>
            <a:pPr algn="just">
              <a:lnSpc>
                <a:spcPct val="150000"/>
              </a:lnSpc>
              <a:buFont typeface="Arial" pitchFamily="34" charset="0"/>
              <a:buNone/>
            </a:pPr>
            <a:endParaRPr lang="en-US" altLang="zh-CN" sz="1000">
              <a:solidFill>
                <a:srgbClr val="000000"/>
              </a:solidFill>
              <a:latin typeface="微软雅黑" pitchFamily="34" charset="-122"/>
              <a:ea typeface="微软雅黑" pitchFamily="34" charset="-122"/>
              <a:sym typeface="微软雅黑" pitchFamily="34" charset="-122"/>
            </a:endParaRPr>
          </a:p>
        </p:txBody>
      </p:sp>
      <p:sp>
        <p:nvSpPr>
          <p:cNvPr id="156685" name="TextBox 14"/>
          <p:cNvSpPr txBox="1">
            <a:spLocks noChangeArrowheads="1"/>
          </p:cNvSpPr>
          <p:nvPr/>
        </p:nvSpPr>
        <p:spPr bwMode="auto">
          <a:xfrm>
            <a:off x="4776981" y="4488009"/>
            <a:ext cx="3177865" cy="997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72" tIns="43637" rIns="87272" bIns="43637">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a:t>
            </a: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r>
              <a:rPr lang="zh-CN" altLang="en-US" sz="1000">
                <a:latin typeface="微软雅黑" pitchFamily="34" charset="-122"/>
                <a:ea typeface="微软雅黑" pitchFamily="34" charset="-122"/>
              </a:rPr>
              <a:t>    </a:t>
            </a:r>
          </a:p>
        </p:txBody>
      </p:sp>
      <p:sp>
        <p:nvSpPr>
          <p:cNvPr id="156686" name="TextBox 14"/>
          <p:cNvSpPr txBox="1">
            <a:spLocks noChangeArrowheads="1"/>
          </p:cNvSpPr>
          <p:nvPr/>
        </p:nvSpPr>
        <p:spPr bwMode="auto">
          <a:xfrm>
            <a:off x="4767477" y="3277096"/>
            <a:ext cx="3970636" cy="872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72" tIns="43637" rIns="87272" bIns="43637">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操作说明：</a:t>
            </a:r>
            <a:r>
              <a:rPr lang="zh-CN" altLang="en-US" sz="1100" dirty="0">
                <a:latin typeface="微软雅黑" pitchFamily="34" charset="-122"/>
                <a:ea typeface="微软雅黑" pitchFamily="34" charset="-122"/>
              </a:rPr>
              <a:t>大人站在车对面正视显示器，根据显示器提示的方向给儿童做出指引手势，儿童根据大人的手势控制吊车，正确的移动货物到目的地，完成任务。</a:t>
            </a:r>
            <a:endParaRPr lang="en-US" altLang="zh-CN" sz="1100" b="1" dirty="0">
              <a:latin typeface="微软雅黑" pitchFamily="34" charset="-122"/>
              <a:ea typeface="微软雅黑" pitchFamily="34" charset="-122"/>
            </a:endParaRPr>
          </a:p>
        </p:txBody>
      </p:sp>
      <p:sp>
        <p:nvSpPr>
          <p:cNvPr id="156687" name="TextBox 69"/>
          <p:cNvSpPr txBox="1">
            <a:spLocks noChangeArrowheads="1"/>
          </p:cNvSpPr>
          <p:nvPr/>
        </p:nvSpPr>
        <p:spPr bwMode="auto">
          <a:xfrm>
            <a:off x="479191" y="901346"/>
            <a:ext cx="607750" cy="261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86" tIns="45694" rIns="91386" bIns="45694">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56691" name="TextBox 14"/>
          <p:cNvSpPr txBox="1">
            <a:spLocks noChangeArrowheads="1"/>
          </p:cNvSpPr>
          <p:nvPr/>
        </p:nvSpPr>
        <p:spPr bwMode="auto">
          <a:xfrm>
            <a:off x="4776981" y="4260513"/>
            <a:ext cx="3177865" cy="272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72" tIns="43637" rIns="87272" bIns="43637">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29" name="Picture 2" descr="F:\2014\许昌科技馆5月\7月\展品效果图\二、美味阳光\空中列车\轴测图.ti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78762" y="4930042"/>
            <a:ext cx="1912693" cy="1635668"/>
          </a:xfrm>
          <a:prstGeom prst="rect">
            <a:avLst/>
          </a:prstGeom>
          <a:noFill/>
          <a:ln>
            <a:solidFill>
              <a:schemeClr val="tx2">
                <a:lumMod val="60000"/>
                <a:lumOff val="40000"/>
              </a:schemeClr>
            </a:solidFill>
          </a:ln>
        </p:spPr>
      </p:pic>
      <p:pic>
        <p:nvPicPr>
          <p:cNvPr id="156693" name="Picture 2" descr="F:\2014\许昌科技馆5月\7月\展品效果图\二、美味阳光\空中列车\轴测图.tif"/>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02726" y="1583834"/>
            <a:ext cx="2853428" cy="254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94" name="TextBox 7"/>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5" name="椭圆 24"/>
          <p:cNvSpPr/>
          <p:nvPr/>
        </p:nvSpPr>
        <p:spPr>
          <a:xfrm>
            <a:off x="457854" y="5729539"/>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31" name="灯片编号占位符 30"/>
          <p:cNvSpPr>
            <a:spLocks noGrp="1"/>
          </p:cNvSpPr>
          <p:nvPr>
            <p:ph type="sldNum" sz="quarter" idx="12"/>
          </p:nvPr>
        </p:nvSpPr>
        <p:spPr/>
        <p:txBody>
          <a:bodyPr/>
          <a:lstStyle/>
          <a:p>
            <a:pPr>
              <a:defRPr/>
            </a:pPr>
            <a:fld id="{CA5980E7-50C8-470D-B8EE-CFA747DEB7F0}" type="slidenum">
              <a:rPr lang="zh-CN" altLang="en-US"/>
              <a:pPr>
                <a:defRPr/>
              </a:pPr>
              <a:t>85</a:t>
            </a:fld>
            <a:endParaRPr lang="zh-CN" altLang="en-US"/>
          </a:p>
        </p:txBody>
      </p:sp>
    </p:spTree>
    <p:extLst>
      <p:ext uri="{BB962C8B-B14F-4D97-AF65-F5344CB8AC3E}">
        <p14:creationId xmlns:p14="http://schemas.microsoft.com/office/powerpoint/2010/main" val="187875886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157699"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157700"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7702" name="图片 31" descr="513求救电话.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36210" y="3700411"/>
            <a:ext cx="2577859" cy="211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03" name="图片 20" descr="513求救电话.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870611" y="882628"/>
            <a:ext cx="2857500" cy="2031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04" name="Picture 2" descr="F:\2014\许昌科技馆5月\7月\展品效果图\二、美味阳光\空中列车\轴测图.tif"/>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77902" y="1009335"/>
            <a:ext cx="2340299" cy="2123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05" name="图片 72" descr="513求救电话.jp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263852" y="3637058"/>
            <a:ext cx="1862466" cy="2074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57706" name="直接箭头连接符 73"/>
          <p:cNvCxnSpPr>
            <a:cxnSpLocks noChangeShapeType="1"/>
          </p:cNvCxnSpPr>
          <p:nvPr/>
        </p:nvCxnSpPr>
        <p:spPr bwMode="auto">
          <a:xfrm rot="5400000" flipH="1" flipV="1">
            <a:off x="5270797" y="4701107"/>
            <a:ext cx="1814209"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57707" name="TextBox 74"/>
          <p:cNvSpPr txBox="1">
            <a:spLocks noChangeArrowheads="1"/>
          </p:cNvSpPr>
          <p:nvPr/>
        </p:nvSpPr>
        <p:spPr bwMode="auto">
          <a:xfrm rot="5400000">
            <a:off x="6019881" y="4662521"/>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1565</a:t>
            </a:r>
          </a:p>
        </p:txBody>
      </p:sp>
      <p:cxnSp>
        <p:nvCxnSpPr>
          <p:cNvPr id="157708" name="直接箭头连接符 75"/>
          <p:cNvCxnSpPr>
            <a:cxnSpLocks noChangeShapeType="1"/>
          </p:cNvCxnSpPr>
          <p:nvPr/>
        </p:nvCxnSpPr>
        <p:spPr bwMode="auto">
          <a:xfrm rot="5400000">
            <a:off x="3909557" y="1924358"/>
            <a:ext cx="163710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57709" name="TextBox 76"/>
          <p:cNvSpPr txBox="1">
            <a:spLocks noChangeArrowheads="1"/>
          </p:cNvSpPr>
          <p:nvPr/>
        </p:nvSpPr>
        <p:spPr bwMode="auto">
          <a:xfrm>
            <a:off x="3099132" y="2904176"/>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2000</a:t>
            </a:r>
          </a:p>
        </p:txBody>
      </p:sp>
      <p:cxnSp>
        <p:nvCxnSpPr>
          <p:cNvPr id="157710" name="直接箭头连接符 80"/>
          <p:cNvCxnSpPr>
            <a:cxnSpLocks noChangeShapeType="1"/>
          </p:cNvCxnSpPr>
          <p:nvPr/>
        </p:nvCxnSpPr>
        <p:spPr bwMode="auto">
          <a:xfrm flipH="1">
            <a:off x="2347087" y="2896976"/>
            <a:ext cx="2155682"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57711" name="TextBox 81"/>
          <p:cNvSpPr txBox="1">
            <a:spLocks noChangeArrowheads="1"/>
          </p:cNvSpPr>
          <p:nvPr/>
        </p:nvSpPr>
        <p:spPr bwMode="auto">
          <a:xfrm rot="5400000">
            <a:off x="4561945" y="1785703"/>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1300</a:t>
            </a:r>
          </a:p>
        </p:txBody>
      </p:sp>
      <p:cxnSp>
        <p:nvCxnSpPr>
          <p:cNvPr id="157712" name="直接箭头连接符 83"/>
          <p:cNvCxnSpPr>
            <a:cxnSpLocks noChangeShapeType="1"/>
          </p:cNvCxnSpPr>
          <p:nvPr/>
        </p:nvCxnSpPr>
        <p:spPr bwMode="auto">
          <a:xfrm rot="5400000" flipH="1" flipV="1">
            <a:off x="439144" y="5341840"/>
            <a:ext cx="688248"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57713" name="TextBox 84"/>
          <p:cNvSpPr txBox="1">
            <a:spLocks noChangeArrowheads="1"/>
          </p:cNvSpPr>
          <p:nvPr/>
        </p:nvSpPr>
        <p:spPr bwMode="auto">
          <a:xfrm rot="5400000">
            <a:off x="408050" y="5381005"/>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600</a:t>
            </a:r>
          </a:p>
        </p:txBody>
      </p:sp>
      <p:cxnSp>
        <p:nvCxnSpPr>
          <p:cNvPr id="157714" name="直接箭头连接符 87"/>
          <p:cNvCxnSpPr>
            <a:cxnSpLocks noChangeShapeType="1"/>
          </p:cNvCxnSpPr>
          <p:nvPr/>
        </p:nvCxnSpPr>
        <p:spPr bwMode="auto">
          <a:xfrm rot="10800000">
            <a:off x="1257028" y="5808350"/>
            <a:ext cx="2146180"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157715" name="直接箭头连接符 80"/>
          <p:cNvCxnSpPr>
            <a:cxnSpLocks noChangeShapeType="1"/>
          </p:cNvCxnSpPr>
          <p:nvPr/>
        </p:nvCxnSpPr>
        <p:spPr bwMode="auto">
          <a:xfrm flipH="1">
            <a:off x="4373808" y="5743557"/>
            <a:ext cx="1612689"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cxnSp>
        <p:nvCxnSpPr>
          <p:cNvPr id="157716" name="直接箭头连接符 80"/>
          <p:cNvCxnSpPr>
            <a:cxnSpLocks noChangeShapeType="1"/>
          </p:cNvCxnSpPr>
          <p:nvPr/>
        </p:nvCxnSpPr>
        <p:spPr bwMode="auto">
          <a:xfrm flipH="1">
            <a:off x="2040297" y="2896976"/>
            <a:ext cx="312221"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57717" name="TextBox 76"/>
          <p:cNvSpPr txBox="1">
            <a:spLocks noChangeArrowheads="1"/>
          </p:cNvSpPr>
          <p:nvPr/>
        </p:nvSpPr>
        <p:spPr bwMode="auto">
          <a:xfrm>
            <a:off x="2067446" y="2912815"/>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500</a:t>
            </a:r>
          </a:p>
        </p:txBody>
      </p:sp>
      <p:cxnSp>
        <p:nvCxnSpPr>
          <p:cNvPr id="157718" name="直接箭头连接符 80"/>
          <p:cNvCxnSpPr>
            <a:cxnSpLocks noChangeShapeType="1"/>
          </p:cNvCxnSpPr>
          <p:nvPr/>
        </p:nvCxnSpPr>
        <p:spPr bwMode="auto">
          <a:xfrm rot="10800000">
            <a:off x="836210" y="5808350"/>
            <a:ext cx="420819" cy="144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57719" name="TextBox 76"/>
          <p:cNvSpPr txBox="1">
            <a:spLocks noChangeArrowheads="1"/>
          </p:cNvSpPr>
          <p:nvPr/>
        </p:nvSpPr>
        <p:spPr bwMode="auto">
          <a:xfrm>
            <a:off x="2017219" y="5858745"/>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1900</a:t>
            </a:r>
          </a:p>
        </p:txBody>
      </p:sp>
      <p:sp>
        <p:nvSpPr>
          <p:cNvPr id="157720" name="TextBox 76"/>
          <p:cNvSpPr txBox="1">
            <a:spLocks noChangeArrowheads="1"/>
          </p:cNvSpPr>
          <p:nvPr/>
        </p:nvSpPr>
        <p:spPr bwMode="auto">
          <a:xfrm>
            <a:off x="908156" y="5858745"/>
            <a:ext cx="304076"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500</a:t>
            </a:r>
          </a:p>
        </p:txBody>
      </p:sp>
      <p:sp>
        <p:nvSpPr>
          <p:cNvPr id="157721" name="TextBox 81"/>
          <p:cNvSpPr txBox="1">
            <a:spLocks noChangeArrowheads="1"/>
          </p:cNvSpPr>
          <p:nvPr/>
        </p:nvSpPr>
        <p:spPr bwMode="auto">
          <a:xfrm>
            <a:off x="5003679" y="5743557"/>
            <a:ext cx="510413" cy="167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1300</a:t>
            </a:r>
          </a:p>
        </p:txBody>
      </p:sp>
      <p:sp>
        <p:nvSpPr>
          <p:cNvPr id="157722" name="TextBox 100"/>
          <p:cNvSpPr txBox="1">
            <a:spLocks noChangeArrowheads="1"/>
          </p:cNvSpPr>
          <p:nvPr/>
        </p:nvSpPr>
        <p:spPr bwMode="auto">
          <a:xfrm>
            <a:off x="7429501" y="3261258"/>
            <a:ext cx="521273"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157723" name="TextBox 100"/>
          <p:cNvSpPr txBox="1">
            <a:spLocks noChangeArrowheads="1"/>
          </p:cNvSpPr>
          <p:nvPr/>
        </p:nvSpPr>
        <p:spPr bwMode="auto">
          <a:xfrm>
            <a:off x="4889651" y="6064643"/>
            <a:ext cx="511771"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157724" name="TextBox 100"/>
          <p:cNvSpPr txBox="1">
            <a:spLocks noChangeArrowheads="1"/>
          </p:cNvSpPr>
          <p:nvPr/>
        </p:nvSpPr>
        <p:spPr bwMode="auto">
          <a:xfrm>
            <a:off x="1852964" y="6048805"/>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sp>
        <p:nvSpPr>
          <p:cNvPr id="157725" name="TextBox 100"/>
          <p:cNvSpPr txBox="1">
            <a:spLocks noChangeArrowheads="1"/>
          </p:cNvSpPr>
          <p:nvPr/>
        </p:nvSpPr>
        <p:spPr bwMode="auto">
          <a:xfrm>
            <a:off x="3779231" y="3133111"/>
            <a:ext cx="511771" cy="208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cxnSp>
        <p:nvCxnSpPr>
          <p:cNvPr id="157726" name="直接箭头连接符 77"/>
          <p:cNvCxnSpPr>
            <a:cxnSpLocks noChangeShapeType="1"/>
          </p:cNvCxnSpPr>
          <p:nvPr/>
        </p:nvCxnSpPr>
        <p:spPr bwMode="auto">
          <a:xfrm rot="16200000" flipH="1">
            <a:off x="1454394" y="4755821"/>
            <a:ext cx="1405292"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57727" name="TextBox 74"/>
          <p:cNvSpPr txBox="1">
            <a:spLocks noChangeArrowheads="1"/>
          </p:cNvSpPr>
          <p:nvPr/>
        </p:nvSpPr>
        <p:spPr bwMode="auto">
          <a:xfrm rot="5400000">
            <a:off x="1988159" y="4753231"/>
            <a:ext cx="541383"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1250</a:t>
            </a:r>
          </a:p>
        </p:txBody>
      </p:sp>
      <p:cxnSp>
        <p:nvCxnSpPr>
          <p:cNvPr id="157728" name="直接箭头连接符 75"/>
          <p:cNvCxnSpPr>
            <a:cxnSpLocks noChangeShapeType="1"/>
          </p:cNvCxnSpPr>
          <p:nvPr/>
        </p:nvCxnSpPr>
        <p:spPr bwMode="auto">
          <a:xfrm rot="5400000">
            <a:off x="1593313" y="1855286"/>
            <a:ext cx="653691" cy="135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57729" name="TextBox 76"/>
          <p:cNvSpPr txBox="1">
            <a:spLocks noChangeArrowheads="1"/>
          </p:cNvSpPr>
          <p:nvPr/>
        </p:nvSpPr>
        <p:spPr bwMode="auto">
          <a:xfrm rot="5400000">
            <a:off x="1651141" y="1762666"/>
            <a:ext cx="316767" cy="1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550</a:t>
            </a:r>
          </a:p>
        </p:txBody>
      </p:sp>
      <p:cxnSp>
        <p:nvCxnSpPr>
          <p:cNvPr id="157730"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sp>
        <p:nvSpPr>
          <p:cNvPr id="39" name="灯片编号占位符 38"/>
          <p:cNvSpPr>
            <a:spLocks noGrp="1"/>
          </p:cNvSpPr>
          <p:nvPr>
            <p:ph type="sldNum" sz="quarter" idx="12"/>
          </p:nvPr>
        </p:nvSpPr>
        <p:spPr/>
        <p:txBody>
          <a:bodyPr/>
          <a:lstStyle/>
          <a:p>
            <a:pPr>
              <a:defRPr/>
            </a:pPr>
            <a:fld id="{01568DE5-6290-4270-B77B-64DF02280093}" type="slidenum">
              <a:rPr lang="zh-CN" altLang="en-US"/>
              <a:pPr>
                <a:defRPr/>
              </a:pPr>
              <a:t>86</a:t>
            </a:fld>
            <a:endParaRPr lang="zh-CN" altLang="en-US"/>
          </a:p>
        </p:txBody>
      </p:sp>
    </p:spTree>
    <p:extLst>
      <p:ext uri="{BB962C8B-B14F-4D97-AF65-F5344CB8AC3E}">
        <p14:creationId xmlns:p14="http://schemas.microsoft.com/office/powerpoint/2010/main" val="274357048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158723" name="TextBox 47"/>
          <p:cNvSpPr txBox="1">
            <a:spLocks noChangeArrowheads="1"/>
          </p:cNvSpPr>
          <p:nvPr/>
        </p:nvSpPr>
        <p:spPr bwMode="auto">
          <a:xfrm>
            <a:off x="479191" y="1943796"/>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158724" name="TextBox 57"/>
          <p:cNvSpPr txBox="1">
            <a:spLocks noChangeArrowheads="1"/>
          </p:cNvSpPr>
          <p:nvPr/>
        </p:nvSpPr>
        <p:spPr bwMode="auto">
          <a:xfrm>
            <a:off x="496839" y="642173"/>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1578"/>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ts val="1578"/>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ts val="1578"/>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ts val="1578"/>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ts val="1578"/>
              </a:lnSpc>
            </a:pPr>
            <a:r>
              <a:rPr lang="en-US" altLang="zh-CN" sz="1100">
                <a:solidFill>
                  <a:srgbClr val="000000"/>
                </a:solidFill>
                <a:latin typeface="微软雅黑" pitchFamily="34" charset="-122"/>
                <a:ea typeface="微软雅黑" pitchFamily="34" charset="-122"/>
                <a:sym typeface="华文细黑" pitchFamily="2" charset="-122"/>
              </a:rPr>
              <a:t>5</a:t>
            </a:r>
            <a:r>
              <a:rPr lang="zh-CN" altLang="en-US" sz="1100">
                <a:latin typeface="微软雅黑" pitchFamily="34" charset="-122"/>
                <a:ea typeface="微软雅黑" pitchFamily="34" charset="-122"/>
              </a:rPr>
              <a:t>、展项应当符合少年儿童人体工学的需求，确保展项人性化的操作；</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ts val="1578"/>
              </a:lnSpc>
            </a:pPr>
            <a:r>
              <a:rPr lang="en-US" altLang="zh-CN" sz="1100">
                <a:solidFill>
                  <a:srgbClr val="000000"/>
                </a:solidFill>
                <a:latin typeface="微软雅黑" pitchFamily="34" charset="-122"/>
                <a:ea typeface="微软雅黑" pitchFamily="34" charset="-122"/>
                <a:sym typeface="华文细黑" pitchFamily="2" charset="-122"/>
              </a:rPr>
              <a:t>6</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solidFill>
                  <a:srgbClr val="000000"/>
                </a:solidFill>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158725"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58727"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58728"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58729"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58733" name="TextBox 33"/>
          <p:cNvSpPr txBox="1">
            <a:spLocks noChangeArrowheads="1"/>
          </p:cNvSpPr>
          <p:nvPr/>
        </p:nvSpPr>
        <p:spPr bwMode="auto">
          <a:xfrm>
            <a:off x="496839" y="2151134"/>
            <a:ext cx="8577930" cy="1105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1578"/>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ts val="1578"/>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ts val="1578"/>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ts val="1578"/>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、当展项出现故障时，应按维护说明进行相应的维护和检修，不得强制执行；</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ts val="1578"/>
              </a:lnSpc>
            </a:pPr>
            <a:r>
              <a:rPr lang="en-US" altLang="zh-CN" sz="1100">
                <a:solidFill>
                  <a:srgbClr val="000000"/>
                </a:solidFill>
                <a:latin typeface="微软雅黑" pitchFamily="34" charset="-122"/>
                <a:ea typeface="微软雅黑" pitchFamily="34" charset="-122"/>
                <a:sym typeface="微软雅黑" pitchFamily="34" charset="-122"/>
              </a:rPr>
              <a:t>5</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158734" name="TextBox 34"/>
          <p:cNvSpPr txBox="1">
            <a:spLocks noChangeArrowheads="1"/>
          </p:cNvSpPr>
          <p:nvPr/>
        </p:nvSpPr>
        <p:spPr bwMode="auto">
          <a:xfrm>
            <a:off x="488693" y="3203664"/>
            <a:ext cx="3748009"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158735" name="TextBox 35"/>
          <p:cNvSpPr txBox="1">
            <a:spLocks noChangeArrowheads="1"/>
          </p:cNvSpPr>
          <p:nvPr/>
        </p:nvSpPr>
        <p:spPr bwMode="auto">
          <a:xfrm>
            <a:off x="496839" y="3425401"/>
            <a:ext cx="8577930" cy="89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1578"/>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endParaRPr lang="en-US" altLang="zh-CN" sz="1100">
              <a:latin typeface="微软雅黑" pitchFamily="34" charset="-122"/>
              <a:ea typeface="微软雅黑" pitchFamily="34" charset="-122"/>
            </a:endParaRPr>
          </a:p>
          <a:p>
            <a:pPr eaLnBrk="1" hangingPunct="1">
              <a:lnSpc>
                <a:spcPts val="1578"/>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、展品的运行范围内不得有任何障碍物；</a:t>
            </a:r>
            <a:endParaRPr lang="en-US" altLang="zh-CN" sz="1100">
              <a:latin typeface="微软雅黑" pitchFamily="34" charset="-122"/>
              <a:ea typeface="微软雅黑" pitchFamily="34" charset="-122"/>
            </a:endParaRPr>
          </a:p>
          <a:p>
            <a:pPr eaLnBrk="1" hangingPunct="1">
              <a:lnSpc>
                <a:spcPts val="1578"/>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ts val="1578"/>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158736" name="TextBox 15"/>
          <p:cNvSpPr txBox="1">
            <a:spLocks noChangeArrowheads="1"/>
          </p:cNvSpPr>
          <p:nvPr/>
        </p:nvSpPr>
        <p:spPr bwMode="auto">
          <a:xfrm>
            <a:off x="496839" y="4264833"/>
            <a:ext cx="8577930" cy="1818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ts val="1578"/>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ts val="1578"/>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a:t>
            </a:r>
            <a:r>
              <a:rPr lang="en-US" altLang="zh-CN" sz="1100">
                <a:latin typeface="微软雅黑" pitchFamily="34" charset="-122"/>
                <a:ea typeface="微软雅黑" pitchFamily="34" charset="-122"/>
              </a:rPr>
              <a:t>100KG/</a:t>
            </a:r>
            <a:r>
              <a:rPr lang="zh-CN" altLang="en-US" sz="1100">
                <a:latin typeface="微软雅黑" pitchFamily="34" charset="-122"/>
                <a:ea typeface="微软雅黑" pitchFamily="34" charset="-122"/>
              </a:rPr>
              <a:t>㎡ </a:t>
            </a:r>
            <a:endParaRPr lang="en-US" altLang="zh-CN" sz="1100">
              <a:latin typeface="微软雅黑" pitchFamily="34" charset="-122"/>
              <a:ea typeface="微软雅黑" pitchFamily="34" charset="-122"/>
            </a:endParaRPr>
          </a:p>
          <a:p>
            <a:pPr eaLnBrk="1" hangingPunct="1">
              <a:lnSpc>
                <a:spcPts val="1578"/>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a:t>
            </a:r>
            <a:r>
              <a:rPr lang="en-US" altLang="zh-CN" sz="1100">
                <a:latin typeface="微软雅黑" pitchFamily="34" charset="-122"/>
                <a:ea typeface="微软雅黑" pitchFamily="34" charset="-122"/>
              </a:rPr>
              <a:t>220v/2KW</a:t>
            </a:r>
          </a:p>
          <a:p>
            <a:pPr eaLnBrk="1" hangingPunct="1">
              <a:lnSpc>
                <a:spcPts val="1578"/>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ts val="1578"/>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ts val="1578"/>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ts val="1578"/>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9586AF0F-DE7B-45BE-9D39-5831E4809DBF}" type="slidenum">
              <a:rPr lang="zh-CN" altLang="en-US"/>
              <a:pPr>
                <a:defRPr/>
              </a:pPr>
              <a:t>87</a:t>
            </a:fld>
            <a:endParaRPr lang="zh-CN" altLang="en-US"/>
          </a:p>
        </p:txBody>
      </p:sp>
    </p:spTree>
    <p:extLst>
      <p:ext uri="{BB962C8B-B14F-4D97-AF65-F5344CB8AC3E}">
        <p14:creationId xmlns:p14="http://schemas.microsoft.com/office/powerpoint/2010/main" val="58150563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extBox 57"/>
          <p:cNvSpPr txBox="1">
            <a:spLocks noChangeArrowheads="1"/>
          </p:cNvSpPr>
          <p:nvPr/>
        </p:nvSpPr>
        <p:spPr bwMode="auto">
          <a:xfrm>
            <a:off x="479192" y="447794"/>
            <a:ext cx="3543029" cy="6589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、台面：地胶，钢板烤漆，</a:t>
            </a:r>
            <a:r>
              <a:rPr lang="en-US" altLang="zh-CN" sz="1100" dirty="0">
                <a:latin typeface="微软雅黑" pitchFamily="34" charset="-122"/>
                <a:ea typeface="微软雅黑" pitchFamily="34" charset="-122"/>
              </a:rPr>
              <a:t>6+6mm</a:t>
            </a:r>
            <a:r>
              <a:rPr lang="zh-CN" altLang="en-US" sz="1100" dirty="0">
                <a:latin typeface="微软雅黑" pitchFamily="34" charset="-122"/>
                <a:ea typeface="微软雅黑" pitchFamily="34" charset="-122"/>
              </a:rPr>
              <a:t>热弯钢化夹胶玻璃</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、台体：玻璃钢烤漆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、骨架：玻璃钢，</a:t>
            </a:r>
            <a:r>
              <a:rPr lang="en-US" altLang="zh-CN" sz="1100" dirty="0">
                <a:latin typeface="微软雅黑" pitchFamily="34" charset="-122"/>
                <a:ea typeface="微软雅黑" pitchFamily="34" charset="-122"/>
              </a:rPr>
              <a:t>40X40X2.5mm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、设备：显示器，电脑，</a:t>
            </a:r>
            <a:r>
              <a:rPr lang="en-US" altLang="zh-CN" sz="1100" dirty="0">
                <a:latin typeface="微软雅黑" pitchFamily="34" charset="-122"/>
                <a:ea typeface="微软雅黑" pitchFamily="34" charset="-122"/>
              </a:rPr>
              <a:t>UPS</a:t>
            </a:r>
            <a:r>
              <a:rPr lang="zh-CN" altLang="en-US" sz="1100" dirty="0">
                <a:latin typeface="微软雅黑" pitchFamily="34" charset="-122"/>
                <a:ea typeface="微软雅黑" pitchFamily="34" charset="-122"/>
              </a:rPr>
              <a:t>电源，中控系统，控制机箱，音箱</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、踢脚：无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、其他：播放软件，短片</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15974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5974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5975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5975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59755" name="TextBox 64"/>
          <p:cNvSpPr txBox="1">
            <a:spLocks noChangeArrowheads="1"/>
          </p:cNvSpPr>
          <p:nvPr/>
        </p:nvSpPr>
        <p:spPr bwMode="auto">
          <a:xfrm>
            <a:off x="4572000" y="447794"/>
            <a:ext cx="4240774"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壁挂安装基础：根据展品公司提供的预埋件及图纸技术文件负责预埋件安装</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159756" name="Picture 2" descr="F:\2014\许昌科技馆5月\7月\展品效果图\二、美味阳光\空中列车\轴测图.ti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967028" y="3265577"/>
            <a:ext cx="2853428" cy="2549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B5E91710-5DEE-4B8C-8D90-22DEA63B8E7C}" type="slidenum">
              <a:rPr lang="zh-CN" altLang="en-US"/>
              <a:pPr>
                <a:defRPr/>
              </a:pPr>
              <a:t>88</a:t>
            </a:fld>
            <a:endParaRPr lang="zh-CN" altLang="en-US"/>
          </a:p>
        </p:txBody>
      </p:sp>
    </p:spTree>
    <p:extLst>
      <p:ext uri="{BB962C8B-B14F-4D97-AF65-F5344CB8AC3E}">
        <p14:creationId xmlns:p14="http://schemas.microsoft.com/office/powerpoint/2010/main" val="427127588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TextBox 10"/>
          <p:cNvSpPr txBox="1">
            <a:spLocks noChangeArrowheads="1"/>
          </p:cNvSpPr>
          <p:nvPr/>
        </p:nvSpPr>
        <p:spPr bwMode="auto">
          <a:xfrm>
            <a:off x="483264" y="499628"/>
            <a:ext cx="3325831"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zh-CN" altLang="en-US" sz="1200" dirty="0">
                <a:solidFill>
                  <a:srgbClr val="009EE0"/>
                </a:solidFill>
                <a:latin typeface="Times New Roman" pitchFamily="18" charset="0"/>
                <a:cs typeface="Times New Roman" pitchFamily="18" charset="0"/>
                <a:sym typeface="微软雅黑" pitchFamily="34" charset="-122"/>
              </a:rPr>
              <a:t>：</a:t>
            </a:r>
            <a:r>
              <a:rPr lang="en-US" altLang="zh-CN" sz="1200" dirty="0">
                <a:solidFill>
                  <a:srgbClr val="009EE0"/>
                </a:solidFill>
                <a:latin typeface="Times New Roman" pitchFamily="18" charset="0"/>
                <a:cs typeface="Times New Roman" pitchFamily="18" charset="0"/>
                <a:sym typeface="微软雅黑" pitchFamily="34" charset="-122"/>
              </a:rPr>
              <a:t> XC01-1-25  </a:t>
            </a:r>
            <a:r>
              <a:rPr lang="zh-CN" altLang="en-US" sz="1200" b="1" dirty="0">
                <a:solidFill>
                  <a:srgbClr val="000000"/>
                </a:solidFill>
                <a:latin typeface="微软雅黑" pitchFamily="34" charset="-122"/>
                <a:ea typeface="微软雅黑" pitchFamily="34" charset="-122"/>
                <a:sym typeface="微软雅黑" pitchFamily="34" charset="-122"/>
              </a:rPr>
              <a:t>抓不住的小球</a:t>
            </a:r>
            <a:endParaRPr lang="zh-CN" altLang="en-US" sz="1200" b="1" dirty="0">
              <a:latin typeface="微软雅黑" pitchFamily="34" charset="-122"/>
              <a:ea typeface="微软雅黑" pitchFamily="34" charset="-122"/>
            </a:endParaRPr>
          </a:p>
        </p:txBody>
      </p:sp>
      <p:sp>
        <p:nvSpPr>
          <p:cNvPr id="169987"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169989"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69990"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69991"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169992"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169993"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69997"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169998" name="图片 24" descr="1.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椭圆 23"/>
          <p:cNvSpPr/>
          <p:nvPr/>
        </p:nvSpPr>
        <p:spPr>
          <a:xfrm>
            <a:off x="916511" y="5977826"/>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sp>
        <p:nvSpPr>
          <p:cNvPr id="170002" name="TextBox 17"/>
          <p:cNvSpPr txBox="1">
            <a:spLocks noChangeArrowheads="1"/>
          </p:cNvSpPr>
          <p:nvPr/>
        </p:nvSpPr>
        <p:spPr bwMode="auto">
          <a:xfrm>
            <a:off x="4728111" y="528425"/>
            <a:ext cx="4209552" cy="1095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latin typeface="微软雅黑" pitchFamily="34" charset="-122"/>
                <a:ea typeface="微软雅黑" pitchFamily="34" charset="-122"/>
                <a:sym typeface="微软雅黑" pitchFamily="34" charset="-122"/>
              </a:rPr>
              <a:t>台面有个洞，洞口有个小球，当儿童用手去抓它时，它快速躲回洞里。手再次去抓时，它又躲起来，小球跑的很快，要想抓住它，出手速度要比小球跑的快才行，小朋友，试试能否抓住桌面上的小球。</a:t>
            </a:r>
          </a:p>
        </p:txBody>
      </p:sp>
      <p:sp>
        <p:nvSpPr>
          <p:cNvPr id="170003" name="TextBox 19"/>
          <p:cNvSpPr txBox="1">
            <a:spLocks noChangeArrowheads="1"/>
          </p:cNvSpPr>
          <p:nvPr/>
        </p:nvSpPr>
        <p:spPr bwMode="auto">
          <a:xfrm>
            <a:off x="4709106" y="2603247"/>
            <a:ext cx="5625406" cy="495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展示方式：</a:t>
            </a:r>
            <a:r>
              <a:rPr lang="zh-CN" altLang="en-US" sz="1100">
                <a:latin typeface="微软雅黑" pitchFamily="34" charset="-122"/>
                <a:ea typeface="微软雅黑" pitchFamily="34" charset="-122"/>
              </a:rPr>
              <a:t>人机互动体验</a:t>
            </a:r>
            <a:endParaRPr lang="en-US" altLang="zh-CN" sz="1100">
              <a:latin typeface="微软雅黑" pitchFamily="34" charset="-122"/>
              <a:ea typeface="微软雅黑" pitchFamily="34" charset="-122"/>
            </a:endParaRPr>
          </a:p>
          <a:p>
            <a:pPr eaLnBrk="1" hangingPunct="1">
              <a:lnSpc>
                <a:spcPct val="150000"/>
              </a:lnSpc>
            </a:pPr>
            <a:endParaRPr lang="en-US" altLang="zh-CN" sz="1100">
              <a:latin typeface="微软雅黑" pitchFamily="34" charset="-122"/>
              <a:ea typeface="微软雅黑" pitchFamily="34" charset="-122"/>
            </a:endParaRPr>
          </a:p>
        </p:txBody>
      </p:sp>
      <p:sp>
        <p:nvSpPr>
          <p:cNvPr id="170004" name="TextBox 64"/>
          <p:cNvSpPr txBox="1">
            <a:spLocks noChangeArrowheads="1"/>
          </p:cNvSpPr>
          <p:nvPr/>
        </p:nvSpPr>
        <p:spPr bwMode="auto">
          <a:xfrm>
            <a:off x="4719966" y="1524800"/>
            <a:ext cx="4315435" cy="1094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科学原理：</a:t>
            </a:r>
            <a:r>
              <a:rPr lang="zh-CN" altLang="en-US" sz="1100" dirty="0">
                <a:latin typeface="微软雅黑" pitchFamily="34" charset="-122"/>
                <a:ea typeface="微软雅黑" pitchFamily="34" charset="-122"/>
                <a:sym typeface="微软雅黑" pitchFamily="34" charset="-122"/>
              </a:rPr>
              <a:t>当人体接近小球时，由于感应作用，电场的平衡被破坏，台下检测电路检测出这一变化后，便带动执行机构动作，使小球落下，当信号消失，小球重新升起，所以人手无法抓住小球。</a:t>
            </a:r>
            <a:endParaRPr lang="en-US" altLang="zh-CN" sz="1100" dirty="0">
              <a:latin typeface="微软雅黑" pitchFamily="34" charset="-122"/>
              <a:ea typeface="微软雅黑" pitchFamily="34" charset="-122"/>
            </a:endParaRPr>
          </a:p>
          <a:p>
            <a:pPr algn="just">
              <a:lnSpc>
                <a:spcPct val="150000"/>
              </a:lnSpc>
              <a:buFont typeface="Arial" pitchFamily="34" charset="0"/>
              <a:buNone/>
            </a:pPr>
            <a:endParaRPr lang="en-US" altLang="zh-CN" sz="1100" dirty="0">
              <a:latin typeface="微软雅黑" pitchFamily="34" charset="-122"/>
              <a:ea typeface="微软雅黑" pitchFamily="34" charset="-122"/>
              <a:sym typeface="微软雅黑" pitchFamily="34" charset="-122"/>
            </a:endParaRPr>
          </a:p>
        </p:txBody>
      </p:sp>
      <p:sp>
        <p:nvSpPr>
          <p:cNvPr id="170005" name="TextBox 14"/>
          <p:cNvSpPr txBox="1">
            <a:spLocks noChangeArrowheads="1"/>
          </p:cNvSpPr>
          <p:nvPr/>
        </p:nvSpPr>
        <p:spPr bwMode="auto">
          <a:xfrm>
            <a:off x="4705034" y="4699667"/>
            <a:ext cx="1339835" cy="84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latin typeface="微软雅黑" pitchFamily="34" charset="-122"/>
                <a:ea typeface="微软雅黑" pitchFamily="34" charset="-122"/>
              </a:rPr>
              <a:t>目标人群：</a:t>
            </a:r>
            <a:r>
              <a:rPr lang="en-US" altLang="zh-CN" sz="1100">
                <a:latin typeface="微软雅黑" pitchFamily="34" charset="-122"/>
                <a:ea typeface="微软雅黑" pitchFamily="34" charset="-122"/>
              </a:rPr>
              <a:t>3-8</a:t>
            </a:r>
            <a:r>
              <a:rPr lang="zh-CN" altLang="en-US" sz="1100">
                <a:latin typeface="微软雅黑" pitchFamily="34" charset="-122"/>
                <a:ea typeface="微软雅黑" pitchFamily="34" charset="-122"/>
              </a:rPr>
              <a:t>岁</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参与人数：</a:t>
            </a: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人</a:t>
            </a:r>
            <a:endParaRPr lang="en-US" altLang="zh-CN" sz="1100">
              <a:latin typeface="微软雅黑" pitchFamily="34" charset="-122"/>
              <a:ea typeface="微软雅黑" pitchFamily="34" charset="-122"/>
            </a:endParaRPr>
          </a:p>
          <a:p>
            <a:pPr eaLnBrk="1" hangingPunct="1">
              <a:lnSpc>
                <a:spcPct val="150000"/>
              </a:lnSpc>
            </a:pPr>
            <a:r>
              <a:rPr lang="zh-CN" altLang="en-US" sz="1100">
                <a:latin typeface="微软雅黑" pitchFamily="34" charset="-122"/>
                <a:ea typeface="微软雅黑" pitchFamily="34" charset="-122"/>
              </a:rPr>
              <a:t>运营人员：无</a:t>
            </a:r>
          </a:p>
        </p:txBody>
      </p:sp>
      <p:sp>
        <p:nvSpPr>
          <p:cNvPr id="170006" name="TextBox 14"/>
          <p:cNvSpPr txBox="1">
            <a:spLocks noChangeArrowheads="1"/>
          </p:cNvSpPr>
          <p:nvPr/>
        </p:nvSpPr>
        <p:spPr bwMode="auto">
          <a:xfrm>
            <a:off x="4692817" y="3074078"/>
            <a:ext cx="4301861" cy="1389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endParaRPr lang="en-US" altLang="zh-CN" sz="1200" b="1">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、小球悬浮在桌面的洞里；</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、用手抓小球，小球缩回洞里；</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、加快出手速度再试试。</a:t>
            </a:r>
            <a:endParaRPr lang="en-US" altLang="zh-CN" sz="1100">
              <a:latin typeface="微软雅黑" pitchFamily="34" charset="-122"/>
              <a:ea typeface="微软雅黑" pitchFamily="34" charset="-122"/>
            </a:endParaRPr>
          </a:p>
          <a:p>
            <a:pPr eaLnBrk="1" hangingPunct="1">
              <a:lnSpc>
                <a:spcPct val="150000"/>
              </a:lnSpc>
            </a:pPr>
            <a:endParaRPr lang="en-US" altLang="zh-CN" sz="1100">
              <a:latin typeface="微软雅黑" pitchFamily="34" charset="-122"/>
              <a:ea typeface="微软雅黑" pitchFamily="34" charset="-122"/>
              <a:sym typeface="微软雅黑" pitchFamily="34" charset="-122"/>
            </a:endParaRPr>
          </a:p>
        </p:txBody>
      </p:sp>
      <p:sp>
        <p:nvSpPr>
          <p:cNvPr id="170007" name="TextBox 14"/>
          <p:cNvSpPr txBox="1">
            <a:spLocks noChangeArrowheads="1"/>
          </p:cNvSpPr>
          <p:nvPr/>
        </p:nvSpPr>
        <p:spPr bwMode="auto">
          <a:xfrm>
            <a:off x="4707748" y="4443374"/>
            <a:ext cx="3177866"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pic>
        <p:nvPicPr>
          <p:cNvPr id="170009" name="Picture 1" descr="C:\Users\Administrator\AppData\Roaming\Tencent\Users\128969088\QQ\WinTemp\RichOle\4%TICGN1RRO@RY566[[AJZ9.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355232" y="5179136"/>
            <a:ext cx="1911335" cy="141105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70010" name="Picture 3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44358" y="1470086"/>
            <a:ext cx="2656592" cy="3301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灯片编号占位符 29"/>
          <p:cNvSpPr>
            <a:spLocks noGrp="1"/>
          </p:cNvSpPr>
          <p:nvPr>
            <p:ph type="sldNum" sz="quarter" idx="12"/>
          </p:nvPr>
        </p:nvSpPr>
        <p:spPr/>
        <p:txBody>
          <a:bodyPr/>
          <a:lstStyle/>
          <a:p>
            <a:pPr>
              <a:defRPr/>
            </a:pPr>
            <a:fld id="{46A247C0-6B44-4B2F-98B7-AE590DB6C31D}" type="slidenum">
              <a:rPr lang="zh-CN" altLang="en-US"/>
              <a:pPr>
                <a:defRPr/>
              </a:pPr>
              <a:t>89</a:t>
            </a:fld>
            <a:endParaRPr lang="zh-CN" altLang="en-US"/>
          </a:p>
        </p:txBody>
      </p:sp>
    </p:spTree>
    <p:extLst>
      <p:ext uri="{BB962C8B-B14F-4D97-AF65-F5344CB8AC3E}">
        <p14:creationId xmlns:p14="http://schemas.microsoft.com/office/powerpoint/2010/main" val="1956319323"/>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图片 23" descr="1.jpg"/>
          <p:cNvPicPr>
            <a:picLocks noChangeAspect="1"/>
          </p:cNvPicPr>
          <p:nvPr/>
        </p:nvPicPr>
        <p:blipFill>
          <a:blip r:embed="rId2" cstate="email">
            <a:grayscl/>
            <a:extLst>
              <a:ext uri="{28A0092B-C50C-407E-A947-70E740481C1C}">
                <a14:useLocalDpi xmlns:a14="http://schemas.microsoft.com/office/drawing/2010/main"/>
              </a:ext>
            </a:extLst>
          </a:blip>
          <a:srcRect/>
          <a:stretch>
            <a:fillRect/>
          </a:stretch>
        </p:blipFill>
        <p:spPr bwMode="auto">
          <a:xfrm>
            <a:off x="297289" y="5412392"/>
            <a:ext cx="1743007"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1"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zh-CN" altLang="en-US" sz="1200" b="1" dirty="0">
                <a:latin typeface="Times New Roman" pitchFamily="18" charset="0"/>
                <a:cs typeface="Times New Roman" pitchFamily="18" charset="0"/>
                <a:sym typeface="微软雅黑" pitchFamily="34" charset="-122"/>
              </a:rPr>
              <a:t>：</a:t>
            </a:r>
            <a:r>
              <a:rPr lang="en-US" altLang="zh-CN" sz="1200" dirty="0">
                <a:solidFill>
                  <a:srgbClr val="009EE0"/>
                </a:solidFill>
                <a:latin typeface="Times New Roman" pitchFamily="18" charset="0"/>
                <a:cs typeface="Times New Roman" pitchFamily="18" charset="0"/>
                <a:sym typeface="微软雅黑" pitchFamily="34" charset="-122"/>
              </a:rPr>
              <a:t> XC01-1-03  </a:t>
            </a:r>
            <a:r>
              <a:rPr lang="zh-CN" altLang="en-US" sz="1200" b="1" dirty="0">
                <a:latin typeface="微软雅黑" pitchFamily="34" charset="-122"/>
                <a:ea typeface="微软雅黑" pitchFamily="34" charset="-122"/>
                <a:sym typeface="微软雅黑" pitchFamily="34" charset="-122"/>
              </a:rPr>
              <a:t>你的臂长</a:t>
            </a:r>
            <a:endParaRPr lang="zh-CN" altLang="en-US" sz="1200" b="1" dirty="0">
              <a:latin typeface="微软雅黑" pitchFamily="34" charset="-122"/>
              <a:ea typeface="微软雅黑" pitchFamily="34" charset="-122"/>
            </a:endParaRPr>
          </a:p>
        </p:txBody>
      </p:sp>
      <p:sp>
        <p:nvSpPr>
          <p:cNvPr id="78852" name="TextBox 17"/>
          <p:cNvSpPr txBox="1">
            <a:spLocks noChangeArrowheads="1"/>
          </p:cNvSpPr>
          <p:nvPr/>
        </p:nvSpPr>
        <p:spPr bwMode="auto">
          <a:xfrm>
            <a:off x="4789198" y="499629"/>
            <a:ext cx="4022220" cy="261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展示内容：</a:t>
            </a:r>
            <a:r>
              <a:rPr lang="zh-CN" altLang="en-US" sz="1100" dirty="0">
                <a:solidFill>
                  <a:srgbClr val="000000"/>
                </a:solidFill>
                <a:latin typeface="微软雅黑" pitchFamily="34" charset="-122"/>
                <a:ea typeface="微软雅黑" pitchFamily="34" charset="-122"/>
                <a:sym typeface="微软雅黑" pitchFamily="34" charset="-122"/>
              </a:rPr>
              <a:t>利用长颈鹿背部刻度测量臂展长度。人站在脚印位置，双臂向身体两侧水平展开，就是臂展。一般来说人的臂展跟身高差不多相等，但是不少运动员的臂展长度比身高要长一截，比如</a:t>
            </a:r>
            <a:r>
              <a:rPr lang="en-US" altLang="zh-CN" sz="1100" dirty="0">
                <a:solidFill>
                  <a:srgbClr val="000000"/>
                </a:solidFill>
                <a:latin typeface="微软雅黑" pitchFamily="34" charset="-122"/>
                <a:ea typeface="微软雅黑" pitchFamily="34" charset="-122"/>
                <a:sym typeface="微软雅黑" pitchFamily="34" charset="-122"/>
              </a:rPr>
              <a:t>NBA</a:t>
            </a:r>
            <a:r>
              <a:rPr lang="zh-CN" altLang="en-US" sz="1100" dirty="0">
                <a:solidFill>
                  <a:srgbClr val="000000"/>
                </a:solidFill>
                <a:latin typeface="微软雅黑" pitchFamily="34" charset="-122"/>
                <a:ea typeface="微软雅黑" pitchFamily="34" charset="-122"/>
                <a:sym typeface="微软雅黑" pitchFamily="34" charset="-122"/>
              </a:rPr>
              <a:t>里的好多球员，职业拳击手，游泳运动员等等。在很多比赛中，和对手同等身高但臂展长度较长的选手占有一定的优势。比如说美国游泳天才选手菲尔普斯，他的身高</a:t>
            </a:r>
            <a:r>
              <a:rPr lang="en-US" altLang="zh-CN" sz="1100" dirty="0">
                <a:solidFill>
                  <a:srgbClr val="000000"/>
                </a:solidFill>
                <a:latin typeface="微软雅黑" pitchFamily="34" charset="-122"/>
                <a:ea typeface="微软雅黑" pitchFamily="34" charset="-122"/>
                <a:sym typeface="微软雅黑" pitchFamily="34" charset="-122"/>
              </a:rPr>
              <a:t>1.93</a:t>
            </a:r>
            <a:r>
              <a:rPr lang="zh-CN" altLang="en-US" sz="1100" dirty="0">
                <a:solidFill>
                  <a:srgbClr val="000000"/>
                </a:solidFill>
                <a:latin typeface="微软雅黑" pitchFamily="34" charset="-122"/>
                <a:ea typeface="微软雅黑" pitchFamily="34" charset="-122"/>
                <a:sym typeface="微软雅黑" pitchFamily="34" charset="-122"/>
              </a:rPr>
              <a:t>米，臂展却达到</a:t>
            </a:r>
            <a:r>
              <a:rPr lang="en-US" altLang="zh-CN" sz="1100" dirty="0">
                <a:solidFill>
                  <a:srgbClr val="000000"/>
                </a:solidFill>
                <a:latin typeface="微软雅黑" pitchFamily="34" charset="-122"/>
                <a:ea typeface="微软雅黑" pitchFamily="34" charset="-122"/>
                <a:sym typeface="微软雅黑" pitchFamily="34" charset="-122"/>
              </a:rPr>
              <a:t>2.01</a:t>
            </a:r>
            <a:r>
              <a:rPr lang="zh-CN" altLang="en-US" sz="1100" dirty="0">
                <a:solidFill>
                  <a:srgbClr val="000000"/>
                </a:solidFill>
                <a:latin typeface="微软雅黑" pitchFamily="34" charset="-122"/>
                <a:ea typeface="微软雅黑" pitchFamily="34" charset="-122"/>
                <a:sym typeface="微软雅黑" pitchFamily="34" charset="-122"/>
              </a:rPr>
              <a:t>米，这样不仅在比赛时双臂如双桨一样增加划水效果，而且在触壁时占有优势！ 菲尔普斯靠出色的到边技术和臂展优势在北京奥运会男子</a:t>
            </a:r>
            <a:r>
              <a:rPr lang="en-US" altLang="zh-CN" sz="1100" dirty="0">
                <a:solidFill>
                  <a:srgbClr val="000000"/>
                </a:solidFill>
                <a:latin typeface="微软雅黑" pitchFamily="34" charset="-122"/>
                <a:ea typeface="微软雅黑" pitchFamily="34" charset="-122"/>
                <a:sym typeface="微软雅黑" pitchFamily="34" charset="-122"/>
              </a:rPr>
              <a:t>100</a:t>
            </a:r>
            <a:r>
              <a:rPr lang="zh-CN" altLang="en-US" sz="1100" dirty="0">
                <a:solidFill>
                  <a:srgbClr val="000000"/>
                </a:solidFill>
                <a:latin typeface="微软雅黑" pitchFamily="34" charset="-122"/>
                <a:ea typeface="微软雅黑" pitchFamily="34" charset="-122"/>
                <a:sym typeface="微软雅黑" pitchFamily="34" charset="-122"/>
              </a:rPr>
              <a:t>米蝶泳决赛中以</a:t>
            </a:r>
            <a:r>
              <a:rPr lang="en-US" altLang="zh-CN" sz="1100" dirty="0">
                <a:solidFill>
                  <a:srgbClr val="000000"/>
                </a:solidFill>
                <a:latin typeface="微软雅黑" pitchFamily="34" charset="-122"/>
                <a:ea typeface="微软雅黑" pitchFamily="34" charset="-122"/>
                <a:sym typeface="微软雅黑" pitchFamily="34" charset="-122"/>
              </a:rPr>
              <a:t>0.01</a:t>
            </a:r>
            <a:r>
              <a:rPr lang="zh-CN" altLang="en-US" sz="1100" dirty="0">
                <a:solidFill>
                  <a:srgbClr val="000000"/>
                </a:solidFill>
                <a:latin typeface="微软雅黑" pitchFamily="34" charset="-122"/>
                <a:ea typeface="微软雅黑" pitchFamily="34" charset="-122"/>
                <a:sym typeface="微软雅黑" pitchFamily="34" charset="-122"/>
              </a:rPr>
              <a:t>秒险胜塞尔维亚的查维奇夺得第七金。</a:t>
            </a:r>
            <a:endParaRPr lang="zh-CN" altLang="en-US" sz="1100" dirty="0">
              <a:latin typeface="微软雅黑" pitchFamily="34" charset="-122"/>
              <a:ea typeface="微软雅黑" pitchFamily="34" charset="-122"/>
            </a:endParaRPr>
          </a:p>
        </p:txBody>
      </p:sp>
      <p:sp>
        <p:nvSpPr>
          <p:cNvPr id="78853" name="TextBox 19"/>
          <p:cNvSpPr txBox="1">
            <a:spLocks noChangeArrowheads="1"/>
          </p:cNvSpPr>
          <p:nvPr/>
        </p:nvSpPr>
        <p:spPr bwMode="auto">
          <a:xfrm>
            <a:off x="4789198" y="3694470"/>
            <a:ext cx="4022220" cy="603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展示方式：</a:t>
            </a:r>
            <a:r>
              <a:rPr lang="zh-CN" altLang="en-US" sz="1100" dirty="0">
                <a:latin typeface="微软雅黑" pitchFamily="34" charset="-122"/>
                <a:ea typeface="微软雅黑" pitchFamily="34" charset="-122"/>
              </a:rPr>
              <a:t>观众站到脚印处，伸开一只胳膊，</a:t>
            </a:r>
            <a:r>
              <a:rPr lang="zh-CN" altLang="en-US" sz="1100" dirty="0">
                <a:solidFill>
                  <a:srgbClr val="000000"/>
                </a:solidFill>
                <a:latin typeface="微软雅黑" pitchFamily="34" charset="-122"/>
                <a:ea typeface="微软雅黑" pitchFamily="34" charset="-122"/>
                <a:sym typeface="微软雅黑" pitchFamily="34" charset="-122"/>
              </a:rPr>
              <a:t>测量从指尖鼻尖的长度，就是伸展的臂长。</a:t>
            </a:r>
          </a:p>
        </p:txBody>
      </p:sp>
      <p:sp>
        <p:nvSpPr>
          <p:cNvPr id="78854" name="TextBox 21"/>
          <p:cNvSpPr txBox="1">
            <a:spLocks noChangeArrowheads="1"/>
          </p:cNvSpPr>
          <p:nvPr/>
        </p:nvSpPr>
        <p:spPr bwMode="auto">
          <a:xfrm>
            <a:off x="285071" y="5143140"/>
            <a:ext cx="4023577"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78856"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78857"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78858"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78859"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78860" name="TextBox 64"/>
          <p:cNvSpPr txBox="1">
            <a:spLocks noChangeArrowheads="1"/>
          </p:cNvSpPr>
          <p:nvPr/>
        </p:nvSpPr>
        <p:spPr bwMode="auto">
          <a:xfrm>
            <a:off x="4790596" y="3018067"/>
            <a:ext cx="4022219" cy="818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科学原理：</a:t>
            </a:r>
            <a:r>
              <a:rPr lang="zh-CN" altLang="en-US" sz="1100" dirty="0">
                <a:solidFill>
                  <a:srgbClr val="000000"/>
                </a:solidFill>
                <a:latin typeface="微软雅黑" pitchFamily="34" charset="-122"/>
                <a:ea typeface="微软雅黑" pitchFamily="34" charset="-122"/>
                <a:sym typeface="微软雅黑" pitchFamily="34" charset="-122"/>
              </a:rPr>
              <a:t>指导家长了解孩子的成长。关注孩子的身体健康，并通过饮食和运动进行调整。</a:t>
            </a:r>
            <a:endParaRPr lang="en-US" altLang="zh-CN" sz="1100" dirty="0">
              <a:solidFill>
                <a:srgbClr val="000000"/>
              </a:solidFill>
              <a:latin typeface="微软雅黑" pitchFamily="34" charset="-122"/>
              <a:ea typeface="微软雅黑" pitchFamily="34" charset="-122"/>
              <a:sym typeface="微软雅黑" pitchFamily="34" charset="-122"/>
            </a:endParaRPr>
          </a:p>
          <a:p>
            <a:pPr algn="just">
              <a:lnSpc>
                <a:spcPct val="150000"/>
              </a:lnSpc>
              <a:buFont typeface="Arial" pitchFamily="34" charset="0"/>
              <a:buNone/>
            </a:pPr>
            <a:endParaRPr lang="en-US" altLang="zh-CN" sz="1000" dirty="0">
              <a:solidFill>
                <a:srgbClr val="000000"/>
              </a:solidFill>
              <a:latin typeface="微软雅黑" pitchFamily="34" charset="-122"/>
              <a:ea typeface="微软雅黑" pitchFamily="34" charset="-122"/>
              <a:sym typeface="微软雅黑" pitchFamily="34" charset="-122"/>
            </a:endParaRPr>
          </a:p>
        </p:txBody>
      </p:sp>
      <p:sp>
        <p:nvSpPr>
          <p:cNvPr id="78861" name="TextBox 14"/>
          <p:cNvSpPr txBox="1">
            <a:spLocks noChangeArrowheads="1"/>
          </p:cNvSpPr>
          <p:nvPr/>
        </p:nvSpPr>
        <p:spPr bwMode="auto">
          <a:xfrm>
            <a:off x="4755261" y="5267748"/>
            <a:ext cx="3177865" cy="1019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dirty="0">
                <a:solidFill>
                  <a:srgbClr val="000000"/>
                </a:solidFill>
                <a:latin typeface="微软雅黑" pitchFamily="34" charset="-122"/>
                <a:ea typeface="微软雅黑" pitchFamily="34" charset="-122"/>
                <a:sym typeface="微软雅黑" pitchFamily="34" charset="-122"/>
              </a:rPr>
              <a:t>目标人群：</a:t>
            </a:r>
            <a:r>
              <a:rPr lang="en-US" altLang="zh-CN" sz="1100" dirty="0">
                <a:solidFill>
                  <a:srgbClr val="000000"/>
                </a:solidFill>
                <a:latin typeface="微软雅黑" pitchFamily="34" charset="-122"/>
                <a:ea typeface="微软雅黑" pitchFamily="34" charset="-122"/>
                <a:sym typeface="微软雅黑" pitchFamily="34" charset="-122"/>
              </a:rPr>
              <a:t>3-8</a:t>
            </a:r>
            <a:r>
              <a:rPr lang="zh-CN" altLang="en-US" sz="1100" dirty="0">
                <a:solidFill>
                  <a:srgbClr val="000000"/>
                </a:solidFill>
                <a:latin typeface="微软雅黑" pitchFamily="34" charset="-122"/>
                <a:ea typeface="微软雅黑" pitchFamily="34" charset="-122"/>
                <a:sym typeface="微软雅黑" pitchFamily="34" charset="-122"/>
              </a:rPr>
              <a:t>岁</a:t>
            </a:r>
            <a:endParaRPr lang="en-US" altLang="zh-CN" sz="1100" dirty="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zh-CN" altLang="en-US" sz="1100" dirty="0">
                <a:solidFill>
                  <a:srgbClr val="000000"/>
                </a:solidFill>
                <a:latin typeface="微软雅黑" pitchFamily="34" charset="-122"/>
                <a:ea typeface="微软雅黑" pitchFamily="34" charset="-122"/>
                <a:sym typeface="微软雅黑" pitchFamily="34" charset="-122"/>
              </a:rPr>
              <a:t>参与人数：</a:t>
            </a:r>
            <a:r>
              <a:rPr lang="en-US" altLang="zh-CN" sz="1100" dirty="0">
                <a:solidFill>
                  <a:srgbClr val="000000"/>
                </a:solidFill>
                <a:latin typeface="微软雅黑" pitchFamily="34" charset="-122"/>
                <a:ea typeface="微软雅黑" pitchFamily="34" charset="-122"/>
                <a:sym typeface="微软雅黑" pitchFamily="34" charset="-122"/>
              </a:rPr>
              <a:t>1</a:t>
            </a:r>
            <a:r>
              <a:rPr lang="zh-CN" altLang="en-US" sz="1100" dirty="0">
                <a:solidFill>
                  <a:srgbClr val="000000"/>
                </a:solidFill>
                <a:latin typeface="微软雅黑" pitchFamily="34" charset="-122"/>
                <a:ea typeface="微软雅黑" pitchFamily="34" charset="-122"/>
                <a:sym typeface="微软雅黑" pitchFamily="34" charset="-122"/>
              </a:rPr>
              <a:t>人</a:t>
            </a:r>
            <a:endParaRPr lang="en-US" altLang="zh-CN" sz="1100" dirty="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zh-CN" altLang="en-US" sz="1100" dirty="0">
                <a:solidFill>
                  <a:srgbClr val="000000"/>
                </a:solidFill>
                <a:latin typeface="微软雅黑" pitchFamily="34" charset="-122"/>
                <a:ea typeface="微软雅黑" pitchFamily="34" charset="-122"/>
                <a:sym typeface="微软雅黑" pitchFamily="34" charset="-122"/>
              </a:rPr>
              <a:t>运营人员：无</a:t>
            </a:r>
            <a:endParaRPr lang="en-US" altLang="zh-CN" sz="1100" dirty="0">
              <a:solidFill>
                <a:srgbClr val="000000"/>
              </a:solidFill>
              <a:latin typeface="微软雅黑" pitchFamily="34" charset="-122"/>
              <a:ea typeface="微软雅黑" pitchFamily="34" charset="-122"/>
              <a:sym typeface="微软雅黑" pitchFamily="34" charset="-122"/>
            </a:endParaRPr>
          </a:p>
          <a:p>
            <a:pPr eaLnBrk="1" hangingPunct="1"/>
            <a:r>
              <a:rPr lang="zh-CN" altLang="en-US" sz="1000" dirty="0">
                <a:latin typeface="微软雅黑" pitchFamily="34" charset="-122"/>
                <a:ea typeface="微软雅黑" pitchFamily="34" charset="-122"/>
              </a:rPr>
              <a:t>    </a:t>
            </a:r>
          </a:p>
        </p:txBody>
      </p:sp>
      <p:sp>
        <p:nvSpPr>
          <p:cNvPr id="78862" name="TextBox 14"/>
          <p:cNvSpPr txBox="1">
            <a:spLocks noChangeArrowheads="1"/>
          </p:cNvSpPr>
          <p:nvPr/>
        </p:nvSpPr>
        <p:spPr bwMode="auto">
          <a:xfrm>
            <a:off x="4755261" y="4238733"/>
            <a:ext cx="4210910" cy="619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操作说明：</a:t>
            </a:r>
            <a:r>
              <a:rPr lang="zh-CN" altLang="en-US" sz="1100" dirty="0">
                <a:solidFill>
                  <a:srgbClr val="000000"/>
                </a:solidFill>
                <a:latin typeface="微软雅黑" pitchFamily="34" charset="-122"/>
                <a:ea typeface="微软雅黑" pitchFamily="34" charset="-122"/>
                <a:sym typeface="微软雅黑" pitchFamily="34" charset="-122"/>
              </a:rPr>
              <a:t>鼻尖对准圆点所在直线站立，右手握住凸起向右滑动，从你鼻尖到你右手指尖展开的长度的两倍就是臂展。</a:t>
            </a:r>
            <a:endParaRPr lang="en-US" altLang="zh-CN" sz="1100" dirty="0">
              <a:solidFill>
                <a:srgbClr val="000000"/>
              </a:solidFill>
              <a:latin typeface="微软雅黑" pitchFamily="34" charset="-122"/>
              <a:ea typeface="微软雅黑" pitchFamily="34" charset="-122"/>
              <a:sym typeface="微软雅黑" pitchFamily="34" charset="-122"/>
            </a:endParaRPr>
          </a:p>
        </p:txBody>
      </p:sp>
      <p:sp>
        <p:nvSpPr>
          <p:cNvPr id="78863"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78867" name="TextBox 14"/>
          <p:cNvSpPr txBox="1">
            <a:spLocks noChangeArrowheads="1"/>
          </p:cNvSpPr>
          <p:nvPr/>
        </p:nvSpPr>
        <p:spPr bwMode="auto">
          <a:xfrm>
            <a:off x="4755261" y="5037373"/>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78868"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4" name="椭圆 23"/>
          <p:cNvSpPr/>
          <p:nvPr/>
        </p:nvSpPr>
        <p:spPr>
          <a:xfrm>
            <a:off x="338934" y="6172361"/>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78873" name="图片 20" descr="513求救电话.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658844" y="803435"/>
            <a:ext cx="1946629" cy="4440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灯片编号占位符 30"/>
          <p:cNvSpPr>
            <a:spLocks noGrp="1"/>
          </p:cNvSpPr>
          <p:nvPr>
            <p:ph type="sldNum" sz="quarter" idx="12"/>
          </p:nvPr>
        </p:nvSpPr>
        <p:spPr/>
        <p:txBody>
          <a:bodyPr/>
          <a:lstStyle/>
          <a:p>
            <a:pPr>
              <a:defRPr/>
            </a:pPr>
            <a:fld id="{CBE1599B-D887-470F-980E-236C421751F0}" type="slidenum">
              <a:rPr lang="zh-CN" altLang="en-US"/>
              <a:pPr>
                <a:defRPr/>
              </a:pPr>
              <a:t>9</a:t>
            </a:fld>
            <a:endParaRPr lang="zh-CN" altLang="en-US"/>
          </a:p>
        </p:txBody>
      </p:sp>
    </p:spTree>
    <p:extLst>
      <p:ext uri="{BB962C8B-B14F-4D97-AF65-F5344CB8AC3E}">
        <p14:creationId xmlns:p14="http://schemas.microsoft.com/office/powerpoint/2010/main" val="303325439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010" name="Picture 8" descr="C:\Documents and Settings\Administrator\Application Data\Tencent\Users\128969088\QQ\WinTemp\RichOle\}]ZWHZ%EC7YS~P~C$~1SV7Y.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934412" y="3681694"/>
            <a:ext cx="1699568" cy="1794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171012"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171013"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0867"/>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1015" name="组合 41"/>
          <p:cNvGrpSpPr>
            <a:grpSpLocks/>
          </p:cNvGrpSpPr>
          <p:nvPr/>
        </p:nvGrpSpPr>
        <p:grpSpPr bwMode="auto">
          <a:xfrm>
            <a:off x="1939843" y="5596681"/>
            <a:ext cx="1658843" cy="221988"/>
            <a:chOff x="1003618" y="6060969"/>
            <a:chExt cx="2568575" cy="244616"/>
          </a:xfrm>
        </p:grpSpPr>
        <p:sp>
          <p:nvSpPr>
            <p:cNvPr id="171035" name="TextBox 78"/>
            <p:cNvSpPr txBox="1">
              <a:spLocks noChangeArrowheads="1"/>
            </p:cNvSpPr>
            <p:nvPr/>
          </p:nvSpPr>
          <p:spPr bwMode="auto">
            <a:xfrm>
              <a:off x="2057405" y="6119071"/>
              <a:ext cx="572600" cy="186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600</a:t>
              </a:r>
            </a:p>
          </p:txBody>
        </p:sp>
        <p:cxnSp>
          <p:nvCxnSpPr>
            <p:cNvPr id="171036" name="直接箭头连接符 80"/>
            <p:cNvCxnSpPr>
              <a:cxnSpLocks noChangeShapeType="1"/>
            </p:cNvCxnSpPr>
            <p:nvPr/>
          </p:nvCxnSpPr>
          <p:spPr bwMode="auto">
            <a:xfrm flipH="1">
              <a:off x="1003618" y="6060969"/>
              <a:ext cx="25685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sp>
        <p:nvSpPr>
          <p:cNvPr id="171016" name="TextBox 100"/>
          <p:cNvSpPr txBox="1">
            <a:spLocks noChangeArrowheads="1"/>
          </p:cNvSpPr>
          <p:nvPr/>
        </p:nvSpPr>
        <p:spPr bwMode="auto">
          <a:xfrm>
            <a:off x="6798271" y="4428975"/>
            <a:ext cx="521273"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171017" name="TextBox 100"/>
          <p:cNvSpPr txBox="1">
            <a:spLocks noChangeArrowheads="1"/>
          </p:cNvSpPr>
          <p:nvPr/>
        </p:nvSpPr>
        <p:spPr bwMode="auto">
          <a:xfrm>
            <a:off x="2516772" y="3301574"/>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171018" name="TextBox 100"/>
          <p:cNvSpPr txBox="1">
            <a:spLocks noChangeArrowheads="1"/>
          </p:cNvSpPr>
          <p:nvPr/>
        </p:nvSpPr>
        <p:spPr bwMode="auto">
          <a:xfrm>
            <a:off x="2508627" y="5943696"/>
            <a:ext cx="511771"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cxnSp>
        <p:nvCxnSpPr>
          <p:cNvPr id="171019"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pic>
        <p:nvPicPr>
          <p:cNvPr id="171020" name="Picture 8" descr="C:\Documents and Settings\Administrator\Application Data\Tencent\Users\128969088\QQ\WinTemp\RichOle\}]ZWHZ%EC7YS~P~C$~1SV7Y.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928983" y="826473"/>
            <a:ext cx="1713143" cy="2092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1021" name="组合 41"/>
          <p:cNvGrpSpPr>
            <a:grpSpLocks/>
          </p:cNvGrpSpPr>
          <p:nvPr/>
        </p:nvGrpSpPr>
        <p:grpSpPr bwMode="auto">
          <a:xfrm>
            <a:off x="1939843" y="2986254"/>
            <a:ext cx="1658843" cy="221988"/>
            <a:chOff x="1003618" y="6060969"/>
            <a:chExt cx="2568575" cy="244614"/>
          </a:xfrm>
        </p:grpSpPr>
        <p:sp>
          <p:nvSpPr>
            <p:cNvPr id="171033" name="TextBox 78"/>
            <p:cNvSpPr txBox="1">
              <a:spLocks noChangeArrowheads="1"/>
            </p:cNvSpPr>
            <p:nvPr/>
          </p:nvSpPr>
          <p:spPr bwMode="auto">
            <a:xfrm>
              <a:off x="2057405" y="6119070"/>
              <a:ext cx="572600" cy="186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600</a:t>
              </a:r>
            </a:p>
          </p:txBody>
        </p:sp>
        <p:cxnSp>
          <p:nvCxnSpPr>
            <p:cNvPr id="171034" name="直接箭头连接符 80"/>
            <p:cNvCxnSpPr>
              <a:cxnSpLocks noChangeShapeType="1"/>
            </p:cNvCxnSpPr>
            <p:nvPr/>
          </p:nvCxnSpPr>
          <p:spPr bwMode="auto">
            <a:xfrm flipH="1">
              <a:off x="1003618" y="6060969"/>
              <a:ext cx="2568575" cy="0"/>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grpSp>
      <p:grpSp>
        <p:nvGrpSpPr>
          <p:cNvPr id="171022" name="组合 39"/>
          <p:cNvGrpSpPr>
            <a:grpSpLocks/>
          </p:cNvGrpSpPr>
          <p:nvPr/>
        </p:nvGrpSpPr>
        <p:grpSpPr bwMode="auto">
          <a:xfrm>
            <a:off x="1586331" y="960380"/>
            <a:ext cx="240845" cy="1642867"/>
            <a:chOff x="6497406" y="5094816"/>
            <a:chExt cx="282795" cy="477838"/>
          </a:xfrm>
        </p:grpSpPr>
        <p:cxnSp>
          <p:nvCxnSpPr>
            <p:cNvPr id="171031" name="直接箭头连接符 75"/>
            <p:cNvCxnSpPr>
              <a:cxnSpLocks noChangeShapeType="1"/>
            </p:cNvCxnSpPr>
            <p:nvPr/>
          </p:nvCxnSpPr>
          <p:spPr bwMode="auto">
            <a:xfrm>
              <a:off x="6780201" y="5094816"/>
              <a:ext cx="0" cy="47783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71032" name="TextBox 76"/>
            <p:cNvSpPr txBox="1">
              <a:spLocks noChangeArrowheads="1"/>
            </p:cNvSpPr>
            <p:nvPr/>
          </p:nvSpPr>
          <p:spPr bwMode="auto">
            <a:xfrm rot="5400000">
              <a:off x="6542033" y="5248232"/>
              <a:ext cx="109489" cy="198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570</a:t>
              </a:r>
            </a:p>
          </p:txBody>
        </p:sp>
      </p:grpSp>
      <p:pic>
        <p:nvPicPr>
          <p:cNvPr id="171023" name="Picture 3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770658" y="647932"/>
            <a:ext cx="2656592" cy="330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1024" name="组合 39"/>
          <p:cNvGrpSpPr>
            <a:grpSpLocks/>
          </p:cNvGrpSpPr>
          <p:nvPr/>
        </p:nvGrpSpPr>
        <p:grpSpPr bwMode="auto">
          <a:xfrm>
            <a:off x="1600324" y="2597483"/>
            <a:ext cx="226843" cy="308127"/>
            <a:chOff x="6514662" y="5094816"/>
            <a:chExt cx="265539" cy="601518"/>
          </a:xfrm>
        </p:grpSpPr>
        <p:cxnSp>
          <p:nvCxnSpPr>
            <p:cNvPr id="171029" name="直接箭头连接符 75"/>
            <p:cNvCxnSpPr>
              <a:cxnSpLocks noChangeShapeType="1"/>
            </p:cNvCxnSpPr>
            <p:nvPr/>
          </p:nvCxnSpPr>
          <p:spPr bwMode="auto">
            <a:xfrm>
              <a:off x="6780201" y="5094816"/>
              <a:ext cx="0" cy="47783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71030" name="TextBox 76"/>
            <p:cNvSpPr txBox="1">
              <a:spLocks noChangeArrowheads="1"/>
            </p:cNvSpPr>
            <p:nvPr/>
          </p:nvSpPr>
          <p:spPr bwMode="auto">
            <a:xfrm rot="5400000">
              <a:off x="6332646" y="5316185"/>
              <a:ext cx="562165" cy="19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80</a:t>
              </a:r>
            </a:p>
          </p:txBody>
        </p:sp>
      </p:grpSp>
      <p:grpSp>
        <p:nvGrpSpPr>
          <p:cNvPr id="171025" name="组合 39"/>
          <p:cNvGrpSpPr>
            <a:grpSpLocks/>
          </p:cNvGrpSpPr>
          <p:nvPr/>
        </p:nvGrpSpPr>
        <p:grpSpPr bwMode="auto">
          <a:xfrm>
            <a:off x="3788732" y="960380"/>
            <a:ext cx="217675" cy="1866044"/>
            <a:chOff x="6780201" y="5094816"/>
            <a:chExt cx="255292" cy="477838"/>
          </a:xfrm>
        </p:grpSpPr>
        <p:cxnSp>
          <p:nvCxnSpPr>
            <p:cNvPr id="171027" name="直接箭头连接符 75"/>
            <p:cNvCxnSpPr>
              <a:cxnSpLocks noChangeShapeType="1"/>
            </p:cNvCxnSpPr>
            <p:nvPr/>
          </p:nvCxnSpPr>
          <p:spPr bwMode="auto">
            <a:xfrm>
              <a:off x="6780201" y="5094816"/>
              <a:ext cx="0" cy="47783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71028" name="TextBox 76"/>
            <p:cNvSpPr txBox="1">
              <a:spLocks noChangeArrowheads="1"/>
            </p:cNvSpPr>
            <p:nvPr/>
          </p:nvSpPr>
          <p:spPr bwMode="auto">
            <a:xfrm rot="5400000">
              <a:off x="6881493" y="5258183"/>
              <a:ext cx="109489" cy="198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650</a:t>
              </a:r>
            </a:p>
          </p:txBody>
        </p:sp>
      </p:grpSp>
      <p:sp>
        <p:nvSpPr>
          <p:cNvPr id="32" name="灯片编号占位符 31"/>
          <p:cNvSpPr>
            <a:spLocks noGrp="1"/>
          </p:cNvSpPr>
          <p:nvPr>
            <p:ph type="sldNum" sz="quarter" idx="12"/>
          </p:nvPr>
        </p:nvSpPr>
        <p:spPr/>
        <p:txBody>
          <a:bodyPr/>
          <a:lstStyle/>
          <a:p>
            <a:pPr>
              <a:defRPr/>
            </a:pPr>
            <a:fld id="{0F204F1D-F690-489D-89C7-097C4F680021}" type="slidenum">
              <a:rPr lang="zh-CN" altLang="en-US"/>
              <a:pPr>
                <a:defRPr/>
              </a:pPr>
              <a:t>90</a:t>
            </a:fld>
            <a:endParaRPr lang="zh-CN" altLang="en-US"/>
          </a:p>
        </p:txBody>
      </p:sp>
    </p:spTree>
    <p:extLst>
      <p:ext uri="{BB962C8B-B14F-4D97-AF65-F5344CB8AC3E}">
        <p14:creationId xmlns:p14="http://schemas.microsoft.com/office/powerpoint/2010/main" val="12173223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TextBox 45"/>
          <p:cNvSpPr txBox="1">
            <a:spLocks noChangeArrowheads="1"/>
          </p:cNvSpPr>
          <p:nvPr/>
        </p:nvSpPr>
        <p:spPr bwMode="auto">
          <a:xfrm>
            <a:off x="496838"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172035" name="TextBox 47"/>
          <p:cNvSpPr txBox="1">
            <a:spLocks noChangeArrowheads="1"/>
          </p:cNvSpPr>
          <p:nvPr/>
        </p:nvSpPr>
        <p:spPr bwMode="auto">
          <a:xfrm>
            <a:off x="496838" y="1943796"/>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172036" name="TextBox 57"/>
          <p:cNvSpPr txBox="1">
            <a:spLocks noChangeArrowheads="1"/>
          </p:cNvSpPr>
          <p:nvPr/>
        </p:nvSpPr>
        <p:spPr bwMode="auto">
          <a:xfrm>
            <a:off x="514486" y="642172"/>
            <a:ext cx="8577930" cy="156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solidFill>
                  <a:srgbClr val="000000"/>
                </a:solidFill>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172037"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72039"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72040"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72041"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72045" name="TextBox 33"/>
          <p:cNvSpPr txBox="1">
            <a:spLocks noChangeArrowheads="1"/>
          </p:cNvSpPr>
          <p:nvPr/>
        </p:nvSpPr>
        <p:spPr bwMode="auto">
          <a:xfrm>
            <a:off x="514486" y="2151134"/>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5</a:t>
            </a:r>
            <a:r>
              <a:rPr lang="zh-CN" altLang="en-US" sz="1100">
                <a:solidFill>
                  <a:srgbClr val="000000"/>
                </a:solidFill>
                <a:latin typeface="微软雅黑" pitchFamily="34" charset="-122"/>
                <a:ea typeface="微软雅黑" pitchFamily="34" charset="-122"/>
                <a:sym typeface="微软雅黑" pitchFamily="34" charset="-122"/>
              </a:rPr>
              <a:t>、防止观众（小朋友）用重物敲击展品；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6</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172046" name="TextBox 34"/>
          <p:cNvSpPr txBox="1">
            <a:spLocks noChangeArrowheads="1"/>
          </p:cNvSpPr>
          <p:nvPr/>
        </p:nvSpPr>
        <p:spPr bwMode="auto">
          <a:xfrm>
            <a:off x="496838" y="3719130"/>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172047" name="TextBox 35"/>
          <p:cNvSpPr txBox="1">
            <a:spLocks noChangeArrowheads="1"/>
          </p:cNvSpPr>
          <p:nvPr/>
        </p:nvSpPr>
        <p:spPr bwMode="auto">
          <a:xfrm>
            <a:off x="513129" y="3925028"/>
            <a:ext cx="8630872" cy="5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p:txBody>
      </p:sp>
      <p:sp>
        <p:nvSpPr>
          <p:cNvPr id="172048" name="TextBox 15"/>
          <p:cNvSpPr txBox="1">
            <a:spLocks noChangeArrowheads="1"/>
          </p:cNvSpPr>
          <p:nvPr/>
        </p:nvSpPr>
        <p:spPr bwMode="auto">
          <a:xfrm>
            <a:off x="514486" y="4466411"/>
            <a:ext cx="8577930"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、用电需求：有，</a:t>
            </a:r>
            <a:r>
              <a:rPr lang="en-US" altLang="zh-CN" sz="1100">
                <a:latin typeface="微软雅黑" pitchFamily="34" charset="-122"/>
                <a:ea typeface="微软雅黑" pitchFamily="34" charset="-122"/>
              </a:rPr>
              <a:t>220V,0.2KW</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22231862-F0AE-4CAE-949A-B23BD82CA61A}" type="slidenum">
              <a:rPr lang="zh-CN" altLang="en-US"/>
              <a:pPr>
                <a:defRPr/>
              </a:pPr>
              <a:t>91</a:t>
            </a:fld>
            <a:endParaRPr lang="zh-CN" altLang="en-US"/>
          </a:p>
        </p:txBody>
      </p:sp>
    </p:spTree>
    <p:extLst>
      <p:ext uri="{BB962C8B-B14F-4D97-AF65-F5344CB8AC3E}">
        <p14:creationId xmlns:p14="http://schemas.microsoft.com/office/powerpoint/2010/main" val="1341128079"/>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TextBox 57"/>
          <p:cNvSpPr txBox="1">
            <a:spLocks noChangeArrowheads="1"/>
          </p:cNvSpPr>
          <p:nvPr/>
        </p:nvSpPr>
        <p:spPr bwMode="auto">
          <a:xfrm>
            <a:off x="514486" y="447794"/>
            <a:ext cx="4240774" cy="633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、台面：</a:t>
            </a:r>
            <a:r>
              <a:rPr lang="en-US" altLang="zh-CN" sz="1100" dirty="0">
                <a:latin typeface="微软雅黑" pitchFamily="34" charset="-122"/>
                <a:ea typeface="微软雅黑" pitchFamily="34" charset="-122"/>
              </a:rPr>
              <a:t>12mm</a:t>
            </a:r>
            <a:r>
              <a:rPr lang="zh-CN" altLang="en-US" sz="1100" dirty="0">
                <a:latin typeface="微软雅黑" pitchFamily="34" charset="-122"/>
                <a:ea typeface="微软雅黑" pitchFamily="34" charset="-122"/>
              </a:rPr>
              <a:t>厚人造石</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、台体：钢板烤漆</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、骨架： </a:t>
            </a:r>
            <a:r>
              <a:rPr lang="en-US" altLang="zh-CN" sz="1100" dirty="0">
                <a:latin typeface="微软雅黑" pitchFamily="34" charset="-122"/>
                <a:ea typeface="微软雅黑" pitchFamily="34" charset="-122"/>
              </a:rPr>
              <a:t>30X30X2.0mm</a:t>
            </a:r>
            <a:r>
              <a:rPr lang="zh-CN" altLang="en-US" sz="1100" dirty="0">
                <a:latin typeface="微软雅黑" pitchFamily="34" charset="-122"/>
                <a:ea typeface="微软雅黑" pitchFamily="34" charset="-122"/>
              </a:rPr>
              <a:t>镀锌钢管</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、传感器：定制</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、设备：电位器，继电器，传感器，单片机，空气开关，漏电保护器</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、踢脚：</a:t>
            </a:r>
            <a:r>
              <a:rPr lang="en-US" altLang="zh-CN" sz="1100" dirty="0">
                <a:latin typeface="微软雅黑" pitchFamily="34" charset="-122"/>
                <a:ea typeface="微软雅黑" pitchFamily="34" charset="-122"/>
              </a:rPr>
              <a:t>PVC</a:t>
            </a:r>
          </a:p>
          <a:p>
            <a:pPr eaLnBrk="1" hangingPunct="1">
              <a:lnSpc>
                <a:spcPct val="150000"/>
              </a:lnSpc>
            </a:pPr>
            <a:r>
              <a:rPr lang="en-US" altLang="zh-CN" sz="1100" dirty="0">
                <a:latin typeface="微软雅黑" pitchFamily="34" charset="-122"/>
                <a:ea typeface="微软雅黑" pitchFamily="34" charset="-122"/>
              </a:rPr>
              <a:t>7</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8</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9</a:t>
            </a:r>
            <a:r>
              <a:rPr lang="zh-CN" altLang="en-US" sz="1100" dirty="0">
                <a:latin typeface="微软雅黑" pitchFamily="34" charset="-122"/>
                <a:ea typeface="微软雅黑" pitchFamily="34" charset="-122"/>
              </a:rPr>
              <a:t>、其他：地面可以打膨胀螺栓</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173059"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7306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7306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73063"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73067" name="TextBox 64"/>
          <p:cNvSpPr txBox="1">
            <a:spLocks noChangeArrowheads="1"/>
          </p:cNvSpPr>
          <p:nvPr/>
        </p:nvSpPr>
        <p:spPr bwMode="auto">
          <a:xfrm>
            <a:off x="4645304"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173068" name="Picture 30"/>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182867" y="3233901"/>
            <a:ext cx="2083736" cy="2588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A860F2F0-7F7A-41CD-A2C8-BE8886F433D6}" type="slidenum">
              <a:rPr lang="zh-CN" altLang="en-US"/>
              <a:pPr>
                <a:defRPr/>
              </a:pPr>
              <a:t>92</a:t>
            </a:fld>
            <a:endParaRPr lang="zh-CN" altLang="en-US"/>
          </a:p>
        </p:txBody>
      </p:sp>
    </p:spTree>
    <p:extLst>
      <p:ext uri="{BB962C8B-B14F-4D97-AF65-F5344CB8AC3E}">
        <p14:creationId xmlns:p14="http://schemas.microsoft.com/office/powerpoint/2010/main" val="685826717"/>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TextBox 10"/>
          <p:cNvSpPr txBox="1">
            <a:spLocks noChangeArrowheads="1"/>
          </p:cNvSpPr>
          <p:nvPr/>
        </p:nvSpPr>
        <p:spPr bwMode="auto">
          <a:xfrm>
            <a:off x="483264" y="499628"/>
            <a:ext cx="3350266"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XC01-1-27   </a:t>
            </a:r>
            <a:r>
              <a:rPr lang="zh-CN" altLang="en-US" sz="1200" b="1" dirty="0">
                <a:solidFill>
                  <a:srgbClr val="000000"/>
                </a:solidFill>
                <a:latin typeface="微软雅黑" pitchFamily="34" charset="-122"/>
                <a:ea typeface="微软雅黑" pitchFamily="34" charset="-122"/>
                <a:sym typeface="微软雅黑" pitchFamily="34" charset="-122"/>
              </a:rPr>
              <a:t>你会搭桥吗？</a:t>
            </a:r>
            <a:endParaRPr lang="zh-CN" altLang="en-US" sz="1200" b="1" dirty="0">
              <a:latin typeface="微软雅黑" pitchFamily="34" charset="-122"/>
              <a:ea typeface="微软雅黑" pitchFamily="34" charset="-122"/>
            </a:endParaRPr>
          </a:p>
        </p:txBody>
      </p:sp>
      <p:sp>
        <p:nvSpPr>
          <p:cNvPr id="178179" name="TextBox 17"/>
          <p:cNvSpPr txBox="1">
            <a:spLocks noChangeArrowheads="1"/>
          </p:cNvSpPr>
          <p:nvPr/>
        </p:nvSpPr>
        <p:spPr bwMode="auto">
          <a:xfrm>
            <a:off x="4804130" y="499628"/>
            <a:ext cx="4022219" cy="3381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展示内容：</a:t>
            </a:r>
            <a:r>
              <a:rPr lang="zh-CN" altLang="en-US" sz="1100" dirty="0">
                <a:latin typeface="微软雅黑" pitchFamily="34" charset="-122"/>
                <a:ea typeface="微软雅黑" pitchFamily="34" charset="-122"/>
              </a:rPr>
              <a:t>儿童用积木拼装拱桥、挑战跨度极限。通过动手拼接了解桥的结构。和小朋友一起检查桥梁牢固程度，让孩子领会一下桥梁在现实生活中的实际意义，提高儿童的三维想象力。中国山川众多、江河纵横，是个桥梁大国，在古代无论是建桥技术，还是桥梁数量都处桥于世界领先地位。我国的传统建筑，一般为私有，唯有桥梁，不管是官修私建的，都为社会所公有。故数千年来，爱桥护路成为一种良好风尚，而“修桥铺路”则是造福百姓的慈善行为，被百姓所推崇。因此，修桥或建桥具有很好的教育意义。</a:t>
            </a:r>
          </a:p>
          <a:p>
            <a:pPr eaLnBrk="1" hangingPunct="1">
              <a:lnSpc>
                <a:spcPct val="150000"/>
              </a:lnSpc>
            </a:pPr>
            <a:endParaRPr lang="zh-CN" altLang="en-US" sz="1100" dirty="0">
              <a:latin typeface="微软雅黑" pitchFamily="34" charset="-122"/>
              <a:ea typeface="微软雅黑" pitchFamily="34" charset="-122"/>
            </a:endParaRPr>
          </a:p>
          <a:p>
            <a:pPr eaLnBrk="1" hangingPunct="1">
              <a:lnSpc>
                <a:spcPct val="150000"/>
              </a:lnSpc>
            </a:pPr>
            <a:endParaRPr lang="zh-CN" altLang="en-US" sz="1100" dirty="0">
              <a:latin typeface="微软雅黑" pitchFamily="34" charset="-122"/>
              <a:ea typeface="微软雅黑" pitchFamily="34" charset="-122"/>
            </a:endParaRPr>
          </a:p>
          <a:p>
            <a:pPr eaLnBrk="1" hangingPunct="1">
              <a:lnSpc>
                <a:spcPct val="150000"/>
              </a:lnSpc>
            </a:pPr>
            <a:endParaRPr lang="zh-CN" altLang="en-US"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sym typeface="微软雅黑" pitchFamily="34" charset="-122"/>
            </a:endParaRPr>
          </a:p>
        </p:txBody>
      </p:sp>
      <p:sp>
        <p:nvSpPr>
          <p:cNvPr id="178180" name="TextBox 19"/>
          <p:cNvSpPr txBox="1">
            <a:spLocks noChangeArrowheads="1"/>
          </p:cNvSpPr>
          <p:nvPr/>
        </p:nvSpPr>
        <p:spPr bwMode="auto">
          <a:xfrm>
            <a:off x="4816347" y="3467156"/>
            <a:ext cx="4022220" cy="33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展示方式：</a:t>
            </a:r>
            <a:r>
              <a:rPr lang="zh-CN" altLang="en-US" sz="1100">
                <a:solidFill>
                  <a:srgbClr val="000000"/>
                </a:solidFill>
                <a:latin typeface="微软雅黑" pitchFamily="34" charset="-122"/>
                <a:ea typeface="微软雅黑" pitchFamily="34" charset="-122"/>
                <a:sym typeface="微软雅黑" pitchFamily="34" charset="-122"/>
              </a:rPr>
              <a:t>互动体验</a:t>
            </a:r>
          </a:p>
        </p:txBody>
      </p:sp>
      <p:sp>
        <p:nvSpPr>
          <p:cNvPr id="178181"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178183"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78184"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78185"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178186"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178187" name="TextBox 64"/>
          <p:cNvSpPr txBox="1">
            <a:spLocks noChangeArrowheads="1"/>
          </p:cNvSpPr>
          <p:nvPr/>
        </p:nvSpPr>
        <p:spPr bwMode="auto">
          <a:xfrm>
            <a:off x="4816347" y="2941612"/>
            <a:ext cx="4022220" cy="33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科学原理：</a:t>
            </a:r>
            <a:r>
              <a:rPr lang="zh-CN" altLang="en-US" sz="1100" dirty="0">
                <a:latin typeface="微软雅黑" pitchFamily="34" charset="-122"/>
                <a:ea typeface="微软雅黑" pitchFamily="34" charset="-122"/>
              </a:rPr>
              <a:t>桥是路的延伸与连接，是跨越障碍的通道。</a:t>
            </a:r>
            <a:endParaRPr lang="en-US" altLang="zh-CN" sz="1100" dirty="0">
              <a:solidFill>
                <a:srgbClr val="000000"/>
              </a:solidFill>
              <a:latin typeface="微软雅黑" pitchFamily="34" charset="-122"/>
              <a:ea typeface="微软雅黑" pitchFamily="34" charset="-122"/>
              <a:sym typeface="微软雅黑" pitchFamily="34" charset="-122"/>
            </a:endParaRPr>
          </a:p>
        </p:txBody>
      </p:sp>
      <p:sp>
        <p:nvSpPr>
          <p:cNvPr id="178188" name="TextBox 14"/>
          <p:cNvSpPr txBox="1">
            <a:spLocks noChangeArrowheads="1"/>
          </p:cNvSpPr>
          <p:nvPr/>
        </p:nvSpPr>
        <p:spPr bwMode="auto">
          <a:xfrm>
            <a:off x="4800057" y="5567896"/>
            <a:ext cx="3177866"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目标人群：</a:t>
            </a:r>
            <a:r>
              <a:rPr lang="en-US" altLang="zh-CN" sz="1100">
                <a:solidFill>
                  <a:srgbClr val="000000"/>
                </a:solidFill>
                <a:latin typeface="微软雅黑" pitchFamily="34" charset="-122"/>
                <a:ea typeface="微软雅黑" pitchFamily="34" charset="-122"/>
                <a:sym typeface="微软雅黑" pitchFamily="34" charset="-122"/>
              </a:rPr>
              <a:t>3-8</a:t>
            </a:r>
            <a:r>
              <a:rPr lang="zh-CN" altLang="en-US" sz="1100">
                <a:solidFill>
                  <a:srgbClr val="000000"/>
                </a:solidFill>
                <a:latin typeface="微软雅黑" pitchFamily="34" charset="-122"/>
                <a:ea typeface="微软雅黑" pitchFamily="34" charset="-122"/>
                <a:sym typeface="微软雅黑" pitchFamily="34" charset="-122"/>
              </a:rPr>
              <a:t>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参与人数：</a:t>
            </a:r>
            <a:r>
              <a:rPr lang="en-US" altLang="zh-CN" sz="1100">
                <a:solidFill>
                  <a:srgbClr val="000000"/>
                </a:solidFill>
                <a:latin typeface="微软雅黑" pitchFamily="34" charset="-122"/>
                <a:ea typeface="微软雅黑" pitchFamily="34" charset="-122"/>
                <a:sym typeface="微软雅黑" pitchFamily="34" charset="-122"/>
              </a:rPr>
              <a:t>2-3</a:t>
            </a:r>
            <a:r>
              <a:rPr lang="zh-CN" altLang="en-US" sz="1100">
                <a:solidFill>
                  <a:srgbClr val="000000"/>
                </a:solidFill>
                <a:latin typeface="微软雅黑" pitchFamily="34" charset="-122"/>
                <a:ea typeface="微软雅黑" pitchFamily="34" charset="-122"/>
                <a:sym typeface="微软雅黑" pitchFamily="34" charset="-122"/>
              </a:rPr>
              <a:t>人</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运营人员：无</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    </a:t>
            </a:r>
          </a:p>
        </p:txBody>
      </p:sp>
      <p:sp>
        <p:nvSpPr>
          <p:cNvPr id="178189" name="TextBox 14"/>
          <p:cNvSpPr txBox="1">
            <a:spLocks noChangeArrowheads="1"/>
          </p:cNvSpPr>
          <p:nvPr/>
        </p:nvSpPr>
        <p:spPr bwMode="auto">
          <a:xfrm>
            <a:off x="4795985" y="4027258"/>
            <a:ext cx="4210910" cy="1137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操作说明：</a:t>
            </a:r>
            <a:r>
              <a:rPr lang="en-US" altLang="zh-CN" sz="1200" dirty="0">
                <a:solidFill>
                  <a:srgbClr val="000000"/>
                </a:solidFill>
                <a:latin typeface="微软雅黑" pitchFamily="34" charset="-122"/>
                <a:ea typeface="微软雅黑" pitchFamily="34" charset="-122"/>
                <a:sym typeface="微软雅黑" pitchFamily="34" charset="-122"/>
              </a:rPr>
              <a:t> </a:t>
            </a:r>
          </a:p>
          <a:p>
            <a:pPr eaLnBrk="1" hangingPunct="1">
              <a:lnSpc>
                <a:spcPct val="150000"/>
              </a:lnSpc>
            </a:pPr>
            <a:r>
              <a:rPr lang="en-US" altLang="zh-CN" sz="1100" dirty="0">
                <a:solidFill>
                  <a:srgbClr val="000000"/>
                </a:solidFill>
                <a:latin typeface="微软雅黑" pitchFamily="34" charset="-122"/>
                <a:ea typeface="微软雅黑" pitchFamily="34" charset="-122"/>
                <a:sym typeface="微软雅黑" pitchFamily="34" charset="-122"/>
              </a:rPr>
              <a:t>1</a:t>
            </a:r>
            <a:r>
              <a:rPr lang="zh-CN" altLang="en-US" sz="1100" dirty="0">
                <a:solidFill>
                  <a:srgbClr val="000000"/>
                </a:solidFill>
                <a:latin typeface="微软雅黑" pitchFamily="34" charset="-122"/>
                <a:ea typeface="微软雅黑" pitchFamily="34" charset="-122"/>
                <a:sym typeface="微软雅黑" pitchFamily="34" charset="-122"/>
              </a:rPr>
              <a:t>、观察组合单元的造型；</a:t>
            </a:r>
            <a:endParaRPr lang="en-US" altLang="zh-CN" sz="1100" dirty="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dirty="0">
                <a:solidFill>
                  <a:srgbClr val="000000"/>
                </a:solidFill>
                <a:latin typeface="微软雅黑" pitchFamily="34" charset="-122"/>
                <a:ea typeface="微软雅黑" pitchFamily="34" charset="-122"/>
                <a:sym typeface="微软雅黑" pitchFamily="34" charset="-122"/>
              </a:rPr>
              <a:t>2</a:t>
            </a:r>
            <a:r>
              <a:rPr lang="zh-CN" altLang="en-US" sz="1100" dirty="0">
                <a:solidFill>
                  <a:srgbClr val="000000"/>
                </a:solidFill>
                <a:latin typeface="微软雅黑" pitchFamily="34" charset="-122"/>
                <a:ea typeface="微软雅黑" pitchFamily="34" charset="-122"/>
                <a:sym typeface="微软雅黑" pitchFamily="34" charset="-122"/>
              </a:rPr>
              <a:t>、试着动手拼装；</a:t>
            </a:r>
            <a:endParaRPr lang="en-US" altLang="zh-CN" sz="1100" dirty="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dirty="0">
                <a:solidFill>
                  <a:srgbClr val="000000"/>
                </a:solidFill>
                <a:latin typeface="微软雅黑" pitchFamily="34" charset="-122"/>
                <a:ea typeface="微软雅黑" pitchFamily="34" charset="-122"/>
                <a:sym typeface="微软雅黑" pitchFamily="34" charset="-122"/>
              </a:rPr>
              <a:t>3</a:t>
            </a:r>
            <a:r>
              <a:rPr lang="zh-CN" altLang="en-US" sz="1100" dirty="0">
                <a:solidFill>
                  <a:srgbClr val="000000"/>
                </a:solidFill>
                <a:latin typeface="微软雅黑" pitchFamily="34" charset="-122"/>
                <a:ea typeface="微软雅黑" pitchFamily="34" charset="-122"/>
                <a:sym typeface="微软雅黑" pitchFamily="34" charset="-122"/>
              </a:rPr>
              <a:t>、尝试走一走自己拼装的小桥。</a:t>
            </a:r>
            <a:endParaRPr lang="en-US" altLang="zh-CN" sz="1100" dirty="0">
              <a:solidFill>
                <a:srgbClr val="000000"/>
              </a:solidFill>
              <a:latin typeface="微软雅黑" pitchFamily="34" charset="-122"/>
              <a:ea typeface="微软雅黑" pitchFamily="34" charset="-122"/>
              <a:sym typeface="微软雅黑" pitchFamily="34" charset="-122"/>
            </a:endParaRPr>
          </a:p>
        </p:txBody>
      </p:sp>
      <p:sp>
        <p:nvSpPr>
          <p:cNvPr id="178190"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78194" name="TextBox 14"/>
          <p:cNvSpPr txBox="1">
            <a:spLocks noChangeArrowheads="1"/>
          </p:cNvSpPr>
          <p:nvPr/>
        </p:nvSpPr>
        <p:spPr bwMode="auto">
          <a:xfrm>
            <a:off x="4791912" y="5356238"/>
            <a:ext cx="3177866"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178195"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178196" name="图片 24" descr="1.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椭圆 23"/>
          <p:cNvSpPr/>
          <p:nvPr/>
        </p:nvSpPr>
        <p:spPr>
          <a:xfrm>
            <a:off x="870654" y="5727239"/>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178200" name="Picture 1" descr="C:\Users\Administrator\AppData\Roaming\Tencent\Users\128969088\QQ\WinTemp\RichOle\4HE[9ZUEDOQ@FM[KLL(Y[YG.png"/>
          <p:cNvPicPr>
            <a:picLocks noChangeAspect="1" noChangeArrowheads="1"/>
          </p:cNvPicPr>
          <p:nvPr/>
        </p:nvPicPr>
        <p:blipFill>
          <a:blip r:embed="rId3" cstate="email">
            <a:extLst>
              <a:ext uri="{28A0092B-C50C-407E-A947-70E740481C1C}">
                <a14:useLocalDpi xmlns:a14="http://schemas.microsoft.com/office/drawing/2010/main"/>
              </a:ext>
            </a:extLst>
          </a:blip>
          <a:srcRect r="11201"/>
          <a:stretch>
            <a:fillRect/>
          </a:stretch>
        </p:blipFill>
        <p:spPr bwMode="auto">
          <a:xfrm>
            <a:off x="718109" y="1330421"/>
            <a:ext cx="3390990" cy="2208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8201" name="TextBox 24"/>
          <p:cNvSpPr txBox="1">
            <a:spLocks noChangeArrowheads="1"/>
          </p:cNvSpPr>
          <p:nvPr/>
        </p:nvSpPr>
        <p:spPr bwMode="auto">
          <a:xfrm>
            <a:off x="472404" y="3357562"/>
            <a:ext cx="3992356" cy="1742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147" tIns="40074" rIns="80147" bIns="40074">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900" dirty="0">
                <a:solidFill>
                  <a:srgbClr val="FF0000"/>
                </a:solidFill>
                <a:latin typeface="微软雅黑" pitchFamily="34" charset="-122"/>
                <a:ea typeface="微软雅黑" pitchFamily="34" charset="-122"/>
              </a:rPr>
              <a:t>小知识：</a:t>
            </a:r>
            <a:endParaRPr lang="en-US" altLang="zh-CN" sz="900" dirty="0">
              <a:solidFill>
                <a:srgbClr val="FF0000"/>
              </a:solidFill>
              <a:latin typeface="微软雅黑" pitchFamily="34" charset="-122"/>
              <a:ea typeface="微软雅黑" pitchFamily="34" charset="-122"/>
            </a:endParaRPr>
          </a:p>
          <a:p>
            <a:pPr eaLnBrk="1" hangingPunct="1">
              <a:lnSpc>
                <a:spcPct val="150000"/>
              </a:lnSpc>
            </a:pPr>
            <a:r>
              <a:rPr lang="zh-CN" altLang="en-US" sz="900" dirty="0">
                <a:solidFill>
                  <a:srgbClr val="FF0000"/>
                </a:solidFill>
                <a:latin typeface="微软雅黑" pitchFamily="34" charset="-122"/>
                <a:ea typeface="微软雅黑" pitchFamily="34" charset="-122"/>
              </a:rPr>
              <a:t>●世界上跨度最大的石拱桥</a:t>
            </a:r>
            <a:r>
              <a:rPr lang="en-US" altLang="zh-CN" sz="900" dirty="0">
                <a:solidFill>
                  <a:srgbClr val="FF0000"/>
                </a:solidFill>
                <a:latin typeface="微软雅黑" pitchFamily="34" charset="-122"/>
                <a:ea typeface="微软雅黑" pitchFamily="34" charset="-122"/>
              </a:rPr>
              <a:t>——</a:t>
            </a:r>
            <a:r>
              <a:rPr lang="zh-CN" altLang="en-US" sz="900" dirty="0">
                <a:solidFill>
                  <a:srgbClr val="FF0000"/>
                </a:solidFill>
                <a:latin typeface="微软雅黑" pitchFamily="34" charset="-122"/>
                <a:ea typeface="微软雅黑" pitchFamily="34" charset="-122"/>
              </a:rPr>
              <a:t>瑞典绥依纳松特桥</a:t>
            </a:r>
            <a:endParaRPr lang="en-US" altLang="zh-CN" sz="900" dirty="0">
              <a:solidFill>
                <a:srgbClr val="FF0000"/>
              </a:solidFill>
              <a:latin typeface="微软雅黑" pitchFamily="34" charset="-122"/>
              <a:ea typeface="微软雅黑" pitchFamily="34" charset="-122"/>
            </a:endParaRPr>
          </a:p>
          <a:p>
            <a:pPr eaLnBrk="1" hangingPunct="1">
              <a:lnSpc>
                <a:spcPct val="150000"/>
              </a:lnSpc>
            </a:pPr>
            <a:r>
              <a:rPr lang="en-US" altLang="zh-CN" sz="900" dirty="0">
                <a:solidFill>
                  <a:srgbClr val="FF0000"/>
                </a:solidFill>
                <a:latin typeface="微软雅黑" pitchFamily="34" charset="-122"/>
                <a:ea typeface="微软雅黑" pitchFamily="34" charset="-122"/>
              </a:rPr>
              <a:t>●</a:t>
            </a:r>
            <a:r>
              <a:rPr lang="zh-CN" altLang="en-US" sz="900" dirty="0">
                <a:solidFill>
                  <a:srgbClr val="FF0000"/>
                </a:solidFill>
                <a:latin typeface="微软雅黑" pitchFamily="34" charset="-122"/>
                <a:ea typeface="微软雅黑" pitchFamily="34" charset="-122"/>
              </a:rPr>
              <a:t>世界上第一座具有钢筋混凝土主梁的斜拉桥</a:t>
            </a:r>
            <a:r>
              <a:rPr lang="en-US" altLang="zh-CN" sz="900" dirty="0">
                <a:solidFill>
                  <a:srgbClr val="FF0000"/>
                </a:solidFill>
                <a:latin typeface="微软雅黑" pitchFamily="34" charset="-122"/>
                <a:ea typeface="微软雅黑" pitchFamily="34" charset="-122"/>
              </a:rPr>
              <a:t>——</a:t>
            </a:r>
            <a:r>
              <a:rPr lang="zh-CN" altLang="en-US" sz="900" dirty="0">
                <a:solidFill>
                  <a:srgbClr val="FF0000"/>
                </a:solidFill>
                <a:latin typeface="微软雅黑" pitchFamily="34" charset="-122"/>
                <a:ea typeface="微软雅黑" pitchFamily="34" charset="-122"/>
              </a:rPr>
              <a:t>西班牙跨越但波尔河的水道桥</a:t>
            </a:r>
            <a:endParaRPr lang="en-US" altLang="zh-CN" sz="900" dirty="0">
              <a:solidFill>
                <a:srgbClr val="FF0000"/>
              </a:solidFill>
              <a:latin typeface="微软雅黑" pitchFamily="34" charset="-122"/>
              <a:ea typeface="微软雅黑" pitchFamily="34" charset="-122"/>
            </a:endParaRPr>
          </a:p>
          <a:p>
            <a:pPr eaLnBrk="1" hangingPunct="1">
              <a:lnSpc>
                <a:spcPct val="150000"/>
              </a:lnSpc>
            </a:pPr>
            <a:r>
              <a:rPr lang="en-US" altLang="zh-CN" sz="900" dirty="0">
                <a:solidFill>
                  <a:srgbClr val="FF0000"/>
                </a:solidFill>
                <a:latin typeface="微软雅黑" pitchFamily="34" charset="-122"/>
                <a:ea typeface="微软雅黑" pitchFamily="34" charset="-122"/>
              </a:rPr>
              <a:t>●</a:t>
            </a:r>
            <a:r>
              <a:rPr lang="zh-CN" altLang="en-US" sz="900" dirty="0">
                <a:solidFill>
                  <a:srgbClr val="FF0000"/>
                </a:solidFill>
                <a:latin typeface="微软雅黑" pitchFamily="34" charset="-122"/>
                <a:ea typeface="微软雅黑" pitchFamily="34" charset="-122"/>
              </a:rPr>
              <a:t>世界上跨径最大的预应力混凝土斜拉桥</a:t>
            </a:r>
            <a:r>
              <a:rPr lang="en-US" altLang="zh-CN" sz="900" dirty="0">
                <a:solidFill>
                  <a:srgbClr val="FF0000"/>
                </a:solidFill>
                <a:latin typeface="微软雅黑" pitchFamily="34" charset="-122"/>
                <a:ea typeface="微软雅黑" pitchFamily="34" charset="-122"/>
              </a:rPr>
              <a:t>——</a:t>
            </a:r>
            <a:r>
              <a:rPr lang="zh-CN" altLang="en-US" sz="900" dirty="0">
                <a:solidFill>
                  <a:srgbClr val="FF0000"/>
                </a:solidFill>
                <a:latin typeface="微软雅黑" pitchFamily="34" charset="-122"/>
                <a:ea typeface="微软雅黑" pitchFamily="34" charset="-122"/>
              </a:rPr>
              <a:t>西班牙的卢纳巴里奥斯桥</a:t>
            </a:r>
            <a:endParaRPr lang="en-US" altLang="zh-CN" sz="900" dirty="0">
              <a:solidFill>
                <a:srgbClr val="FF0000"/>
              </a:solidFill>
              <a:latin typeface="微软雅黑" pitchFamily="34" charset="-122"/>
              <a:ea typeface="微软雅黑" pitchFamily="34" charset="-122"/>
            </a:endParaRPr>
          </a:p>
          <a:p>
            <a:pPr eaLnBrk="1" hangingPunct="1">
              <a:lnSpc>
                <a:spcPct val="150000"/>
              </a:lnSpc>
            </a:pPr>
            <a:r>
              <a:rPr lang="en-US" altLang="zh-CN" sz="900" dirty="0">
                <a:solidFill>
                  <a:srgbClr val="FF0000"/>
                </a:solidFill>
                <a:latin typeface="微软雅黑" pitchFamily="34" charset="-122"/>
                <a:ea typeface="微软雅黑" pitchFamily="34" charset="-122"/>
              </a:rPr>
              <a:t>●</a:t>
            </a:r>
            <a:r>
              <a:rPr lang="zh-CN" altLang="en-US" sz="900" dirty="0">
                <a:solidFill>
                  <a:srgbClr val="FF0000"/>
                </a:solidFill>
                <a:latin typeface="微软雅黑" pitchFamily="34" charset="-122"/>
                <a:ea typeface="微软雅黑" pitchFamily="34" charset="-122"/>
              </a:rPr>
              <a:t>世界第一的悬索桥</a:t>
            </a:r>
            <a:r>
              <a:rPr lang="en-US" altLang="zh-CN" sz="900" dirty="0">
                <a:solidFill>
                  <a:srgbClr val="FF0000"/>
                </a:solidFill>
                <a:latin typeface="微软雅黑" pitchFamily="34" charset="-122"/>
                <a:ea typeface="微软雅黑" pitchFamily="34" charset="-122"/>
              </a:rPr>
              <a:t>——</a:t>
            </a:r>
            <a:r>
              <a:rPr lang="zh-CN" altLang="en-US" sz="900" dirty="0">
                <a:solidFill>
                  <a:srgbClr val="FF0000"/>
                </a:solidFill>
                <a:latin typeface="微软雅黑" pitchFamily="34" charset="-122"/>
                <a:ea typeface="微软雅黑" pitchFamily="34" charset="-122"/>
              </a:rPr>
              <a:t>日本明石海峡桥</a:t>
            </a:r>
            <a:endParaRPr lang="en-US" altLang="zh-CN" sz="900" dirty="0">
              <a:solidFill>
                <a:srgbClr val="FF0000"/>
              </a:solidFill>
              <a:latin typeface="微软雅黑" pitchFamily="34" charset="-122"/>
              <a:ea typeface="微软雅黑" pitchFamily="34" charset="-122"/>
            </a:endParaRPr>
          </a:p>
          <a:p>
            <a:pPr eaLnBrk="1" hangingPunct="1">
              <a:lnSpc>
                <a:spcPct val="150000"/>
              </a:lnSpc>
            </a:pPr>
            <a:r>
              <a:rPr lang="en-US" altLang="zh-CN" sz="900" dirty="0">
                <a:solidFill>
                  <a:srgbClr val="FF0000"/>
                </a:solidFill>
                <a:latin typeface="微软雅黑" pitchFamily="34" charset="-122"/>
                <a:ea typeface="微软雅黑" pitchFamily="34" charset="-122"/>
              </a:rPr>
              <a:t>●</a:t>
            </a:r>
            <a:r>
              <a:rPr lang="zh-CN" altLang="en-US" sz="900" dirty="0">
                <a:solidFill>
                  <a:srgbClr val="FF0000"/>
                </a:solidFill>
                <a:latin typeface="微软雅黑" pitchFamily="34" charset="-122"/>
                <a:ea typeface="微软雅黑" pitchFamily="34" charset="-122"/>
              </a:rPr>
              <a:t>世界上最长的跨海大桥</a:t>
            </a:r>
            <a:r>
              <a:rPr lang="en-US" altLang="zh-CN" sz="900" dirty="0">
                <a:solidFill>
                  <a:srgbClr val="FF0000"/>
                </a:solidFill>
                <a:latin typeface="微软雅黑" pitchFamily="34" charset="-122"/>
                <a:ea typeface="微软雅黑" pitchFamily="34" charset="-122"/>
              </a:rPr>
              <a:t>——</a:t>
            </a:r>
            <a:r>
              <a:rPr lang="zh-CN" altLang="en-US" sz="900" dirty="0">
                <a:solidFill>
                  <a:srgbClr val="FF0000"/>
                </a:solidFill>
                <a:latin typeface="微软雅黑" pitchFamily="34" charset="-122"/>
                <a:ea typeface="微软雅黑" pitchFamily="34" charset="-122"/>
              </a:rPr>
              <a:t>青岛海湾大桥</a:t>
            </a:r>
          </a:p>
          <a:p>
            <a:pPr eaLnBrk="1" hangingPunct="1">
              <a:lnSpc>
                <a:spcPct val="150000"/>
              </a:lnSpc>
            </a:pPr>
            <a:r>
              <a:rPr lang="zh-CN" altLang="en-US" sz="900" dirty="0">
                <a:solidFill>
                  <a:srgbClr val="FF0000"/>
                </a:solidFill>
                <a:latin typeface="微软雅黑" pitchFamily="34" charset="-122"/>
                <a:ea typeface="微软雅黑" pitchFamily="34" charset="-122"/>
              </a:rPr>
              <a:t>●世界上跨度最大的钢结构拱桥</a:t>
            </a:r>
            <a:r>
              <a:rPr lang="en-US" altLang="zh-CN" sz="900" dirty="0">
                <a:solidFill>
                  <a:srgbClr val="FF0000"/>
                </a:solidFill>
                <a:latin typeface="微软雅黑" pitchFamily="34" charset="-122"/>
                <a:ea typeface="微软雅黑" pitchFamily="34" charset="-122"/>
              </a:rPr>
              <a:t>——</a:t>
            </a:r>
            <a:r>
              <a:rPr lang="zh-CN" altLang="en-US" sz="900" dirty="0">
                <a:solidFill>
                  <a:srgbClr val="FF0000"/>
                </a:solidFill>
                <a:latin typeface="微软雅黑" pitchFamily="34" charset="-122"/>
                <a:ea typeface="微软雅黑" pitchFamily="34" charset="-122"/>
              </a:rPr>
              <a:t>重庆朝天门长江大桥</a:t>
            </a:r>
          </a:p>
        </p:txBody>
      </p:sp>
      <p:sp>
        <p:nvSpPr>
          <p:cNvPr id="29" name="灯片编号占位符 28"/>
          <p:cNvSpPr>
            <a:spLocks noGrp="1"/>
          </p:cNvSpPr>
          <p:nvPr>
            <p:ph type="sldNum" sz="quarter" idx="12"/>
          </p:nvPr>
        </p:nvSpPr>
        <p:spPr/>
        <p:txBody>
          <a:bodyPr/>
          <a:lstStyle/>
          <a:p>
            <a:pPr>
              <a:defRPr/>
            </a:pPr>
            <a:fld id="{EA4F5F8C-CEA5-4A51-B809-FDF57FAF358E}" type="slidenum">
              <a:rPr lang="zh-CN" altLang="en-US"/>
              <a:pPr>
                <a:defRPr/>
              </a:pPr>
              <a:t>93</a:t>
            </a:fld>
            <a:endParaRPr lang="zh-CN" altLang="en-US"/>
          </a:p>
        </p:txBody>
      </p:sp>
    </p:spTree>
    <p:extLst>
      <p:ext uri="{BB962C8B-B14F-4D97-AF65-F5344CB8AC3E}">
        <p14:creationId xmlns:p14="http://schemas.microsoft.com/office/powerpoint/2010/main" val="1823894765"/>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179203"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179204"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8066"/>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9206" name="组合 33"/>
          <p:cNvGrpSpPr>
            <a:grpSpLocks/>
          </p:cNvGrpSpPr>
          <p:nvPr/>
        </p:nvGrpSpPr>
        <p:grpSpPr bwMode="auto">
          <a:xfrm>
            <a:off x="567428" y="5334641"/>
            <a:ext cx="3192798" cy="187180"/>
            <a:chOff x="1314450" y="6011863"/>
            <a:chExt cx="2273300" cy="206057"/>
          </a:xfrm>
        </p:grpSpPr>
        <p:cxnSp>
          <p:nvCxnSpPr>
            <p:cNvPr id="179226" name="直接箭头连接符 73"/>
            <p:cNvCxnSpPr>
              <a:cxnSpLocks noChangeShapeType="1"/>
            </p:cNvCxnSpPr>
            <p:nvPr/>
          </p:nvCxnSpPr>
          <p:spPr bwMode="auto">
            <a:xfrm>
              <a:off x="1314450" y="6011863"/>
              <a:ext cx="2273300" cy="1587"/>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79227" name="TextBox 74"/>
            <p:cNvSpPr txBox="1">
              <a:spLocks noChangeArrowheads="1"/>
            </p:cNvSpPr>
            <p:nvPr/>
          </p:nvSpPr>
          <p:spPr bwMode="auto">
            <a:xfrm>
              <a:off x="2323718" y="6027738"/>
              <a:ext cx="238727" cy="190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100">
                  <a:solidFill>
                    <a:schemeClr val="tx1"/>
                  </a:solidFill>
                  <a:latin typeface="Arial" pitchFamily="34" charset="0"/>
                  <a:ea typeface="宋体" pitchFamily="2" charset="-122"/>
                </a:defRPr>
              </a:lvl9pPr>
            </a:lstStyle>
            <a:p>
              <a:pPr defTabSz="801472" eaLnBrk="1" hangingPunct="1"/>
              <a:r>
                <a:rPr lang="en-US" altLang="zh-CN" sz="800">
                  <a:latin typeface="微软雅黑" pitchFamily="34" charset="-122"/>
                  <a:ea typeface="微软雅黑" pitchFamily="34" charset="-122"/>
                </a:rPr>
                <a:t>1500</a:t>
              </a:r>
            </a:p>
          </p:txBody>
        </p:sp>
      </p:grpSp>
      <p:cxnSp>
        <p:nvCxnSpPr>
          <p:cNvPr id="179207"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179208" name="组合 32"/>
          <p:cNvGrpSpPr>
            <a:grpSpLocks/>
          </p:cNvGrpSpPr>
          <p:nvPr/>
        </p:nvGrpSpPr>
        <p:grpSpPr bwMode="auto">
          <a:xfrm>
            <a:off x="4813632" y="5336079"/>
            <a:ext cx="862002" cy="218857"/>
            <a:chOff x="5679546" y="6013450"/>
            <a:chExt cx="2273300" cy="240213"/>
          </a:xfrm>
        </p:grpSpPr>
        <p:cxnSp>
          <p:nvCxnSpPr>
            <p:cNvPr id="179224" name="直接箭头连接符 73"/>
            <p:cNvCxnSpPr>
              <a:cxnSpLocks noChangeShapeType="1"/>
            </p:cNvCxnSpPr>
            <p:nvPr/>
          </p:nvCxnSpPr>
          <p:spPr bwMode="auto">
            <a:xfrm>
              <a:off x="5679546" y="6013450"/>
              <a:ext cx="2273300" cy="1588"/>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79225" name="TextBox 74"/>
            <p:cNvSpPr txBox="1">
              <a:spLocks noChangeArrowheads="1"/>
            </p:cNvSpPr>
            <p:nvPr/>
          </p:nvSpPr>
          <p:spPr bwMode="auto">
            <a:xfrm>
              <a:off x="6541896" y="6069013"/>
              <a:ext cx="916947" cy="18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100">
                  <a:solidFill>
                    <a:schemeClr val="tx1"/>
                  </a:solidFill>
                  <a:latin typeface="Arial" pitchFamily="34" charset="0"/>
                  <a:ea typeface="宋体" pitchFamily="2" charset="-122"/>
                </a:defRPr>
              </a:lvl9pPr>
            </a:lstStyle>
            <a:p>
              <a:pPr defTabSz="801472" eaLnBrk="1" hangingPunct="1"/>
              <a:r>
                <a:rPr lang="en-US" altLang="zh-CN" sz="800">
                  <a:latin typeface="微软雅黑" pitchFamily="34" charset="-122"/>
                  <a:ea typeface="微软雅黑" pitchFamily="34" charset="-122"/>
                </a:rPr>
                <a:t>410</a:t>
              </a:r>
            </a:p>
          </p:txBody>
        </p:sp>
      </p:grpSp>
      <p:sp>
        <p:nvSpPr>
          <p:cNvPr id="179209" name="TextBox 100"/>
          <p:cNvSpPr txBox="1">
            <a:spLocks noChangeArrowheads="1"/>
          </p:cNvSpPr>
          <p:nvPr/>
        </p:nvSpPr>
        <p:spPr bwMode="auto">
          <a:xfrm>
            <a:off x="6904154" y="4063254"/>
            <a:ext cx="521273"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pic>
        <p:nvPicPr>
          <p:cNvPr id="179210" name="Picture 1" descr="C:\Users\Administrator\AppData\Roaming\Tencent\Users\128969088\QQ\WinTemp\RichOle\4HE[9ZUEDOQ@FM[KLL(Y[YG.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315900" y="1376496"/>
            <a:ext cx="3376059" cy="2208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9211" name="Picture 1" descr="C:\Users\Administrator\AppData\Roaming\Tencent\Users\128969088\QQ\WinTemp\RichOle\4HE[9ZUEDOQ@FM[KLL(Y[YG.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94124" y="4074772"/>
            <a:ext cx="3376059" cy="1128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9212" name="Picture 1" descr="C:\Users\Administrator\AppData\Roaming\Tencent\Users\128969088\QQ\WinTemp\RichOle\4HE[9ZUEDOQ@FM[KLL(Y[YG.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18609" y="4153964"/>
            <a:ext cx="1030329" cy="1013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9213" name="Picture 1" descr="C:\Users\Administrator\AppData\Roaming\Tencent\Users\128969088\QQ\WinTemp\RichOle\4HE[9ZUEDOQ@FM[KLL(Y[YG.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80549" y="1445609"/>
            <a:ext cx="3348909" cy="1056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9214" name="TextBox 100"/>
          <p:cNvSpPr txBox="1">
            <a:spLocks noChangeArrowheads="1"/>
          </p:cNvSpPr>
          <p:nvPr/>
        </p:nvSpPr>
        <p:spPr bwMode="auto">
          <a:xfrm>
            <a:off x="1922195" y="3350529"/>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179215" name="TextBox 100"/>
          <p:cNvSpPr txBox="1">
            <a:spLocks noChangeArrowheads="1"/>
          </p:cNvSpPr>
          <p:nvPr/>
        </p:nvSpPr>
        <p:spPr bwMode="auto">
          <a:xfrm>
            <a:off x="5032187" y="5639888"/>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sp>
        <p:nvSpPr>
          <p:cNvPr id="179216" name="TextBox 100"/>
          <p:cNvSpPr txBox="1">
            <a:spLocks noChangeArrowheads="1"/>
          </p:cNvSpPr>
          <p:nvPr/>
        </p:nvSpPr>
        <p:spPr bwMode="auto">
          <a:xfrm>
            <a:off x="1922195" y="5638448"/>
            <a:ext cx="511771"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grpSp>
        <p:nvGrpSpPr>
          <p:cNvPr id="179217" name="组合 40"/>
          <p:cNvGrpSpPr>
            <a:grpSpLocks/>
          </p:cNvGrpSpPr>
          <p:nvPr/>
        </p:nvGrpSpPr>
        <p:grpSpPr bwMode="auto">
          <a:xfrm>
            <a:off x="567428" y="2598928"/>
            <a:ext cx="3192798" cy="185740"/>
            <a:chOff x="1314450" y="6011863"/>
            <a:chExt cx="2273300" cy="206057"/>
          </a:xfrm>
        </p:grpSpPr>
        <p:cxnSp>
          <p:nvCxnSpPr>
            <p:cNvPr id="179222" name="直接箭头连接符 73"/>
            <p:cNvCxnSpPr>
              <a:cxnSpLocks noChangeShapeType="1"/>
            </p:cNvCxnSpPr>
            <p:nvPr/>
          </p:nvCxnSpPr>
          <p:spPr bwMode="auto">
            <a:xfrm>
              <a:off x="1314450" y="6011863"/>
              <a:ext cx="2273300" cy="1587"/>
            </a:xfrm>
            <a:prstGeom prst="straightConnector1">
              <a:avLst/>
            </a:prstGeom>
            <a:noFill/>
            <a:ln w="9525" algn="ctr">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79223" name="TextBox 74"/>
            <p:cNvSpPr txBox="1">
              <a:spLocks noChangeArrowheads="1"/>
            </p:cNvSpPr>
            <p:nvPr/>
          </p:nvSpPr>
          <p:spPr bwMode="auto">
            <a:xfrm>
              <a:off x="2328358" y="6027738"/>
              <a:ext cx="238727" cy="190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sz="2100">
                  <a:solidFill>
                    <a:schemeClr val="tx1"/>
                  </a:solidFill>
                  <a:latin typeface="Arial" pitchFamily="34" charset="0"/>
                  <a:ea typeface="宋体" pitchFamily="2" charset="-122"/>
                </a:defRPr>
              </a:lvl9pPr>
            </a:lstStyle>
            <a:p>
              <a:pPr defTabSz="801472" eaLnBrk="1" hangingPunct="1"/>
              <a:r>
                <a:rPr lang="en-US" altLang="zh-CN" sz="800">
                  <a:latin typeface="微软雅黑" pitchFamily="34" charset="-122"/>
                  <a:ea typeface="微软雅黑" pitchFamily="34" charset="-122"/>
                </a:rPr>
                <a:t>1500</a:t>
              </a:r>
            </a:p>
          </p:txBody>
        </p:sp>
      </p:grpSp>
      <p:grpSp>
        <p:nvGrpSpPr>
          <p:cNvPr id="179218" name="组合 39"/>
          <p:cNvGrpSpPr>
            <a:grpSpLocks/>
          </p:cNvGrpSpPr>
          <p:nvPr/>
        </p:nvGrpSpPr>
        <p:grpSpPr bwMode="auto">
          <a:xfrm>
            <a:off x="4475169" y="4195719"/>
            <a:ext cx="169261" cy="933022"/>
            <a:chOff x="6582391" y="5094816"/>
            <a:chExt cx="198404" cy="477838"/>
          </a:xfrm>
        </p:grpSpPr>
        <p:cxnSp>
          <p:nvCxnSpPr>
            <p:cNvPr id="179220" name="直接箭头连接符 75"/>
            <p:cNvCxnSpPr>
              <a:cxnSpLocks noChangeShapeType="1"/>
            </p:cNvCxnSpPr>
            <p:nvPr/>
          </p:nvCxnSpPr>
          <p:spPr bwMode="auto">
            <a:xfrm>
              <a:off x="6780213" y="5094816"/>
              <a:ext cx="0" cy="47783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79221" name="TextBox 76"/>
            <p:cNvSpPr txBox="1">
              <a:spLocks noChangeArrowheads="1"/>
            </p:cNvSpPr>
            <p:nvPr/>
          </p:nvSpPr>
          <p:spPr bwMode="auto">
            <a:xfrm rot="5400000">
              <a:off x="6553673" y="5298063"/>
              <a:ext cx="255839" cy="198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400</a:t>
              </a:r>
            </a:p>
          </p:txBody>
        </p:sp>
      </p:grpSp>
      <p:sp>
        <p:nvSpPr>
          <p:cNvPr id="31" name="灯片编号占位符 30"/>
          <p:cNvSpPr>
            <a:spLocks noGrp="1"/>
          </p:cNvSpPr>
          <p:nvPr>
            <p:ph type="sldNum" sz="quarter" idx="12"/>
          </p:nvPr>
        </p:nvSpPr>
        <p:spPr/>
        <p:txBody>
          <a:bodyPr/>
          <a:lstStyle/>
          <a:p>
            <a:pPr>
              <a:defRPr/>
            </a:pPr>
            <a:fld id="{1321EDF3-E5EE-4221-B2CF-FE8916EE4B28}" type="slidenum">
              <a:rPr lang="zh-CN" altLang="en-US"/>
              <a:pPr>
                <a:defRPr/>
              </a:pPr>
              <a:t>94</a:t>
            </a:fld>
            <a:endParaRPr lang="zh-CN" altLang="en-US"/>
          </a:p>
        </p:txBody>
      </p:sp>
    </p:spTree>
    <p:extLst>
      <p:ext uri="{BB962C8B-B14F-4D97-AF65-F5344CB8AC3E}">
        <p14:creationId xmlns:p14="http://schemas.microsoft.com/office/powerpoint/2010/main" val="2530507062"/>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extBox 45"/>
          <p:cNvSpPr txBox="1">
            <a:spLocks noChangeArrowheads="1"/>
          </p:cNvSpPr>
          <p:nvPr/>
        </p:nvSpPr>
        <p:spPr bwMode="auto">
          <a:xfrm>
            <a:off x="496838"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180227" name="TextBox 47"/>
          <p:cNvSpPr txBox="1">
            <a:spLocks noChangeArrowheads="1"/>
          </p:cNvSpPr>
          <p:nvPr/>
        </p:nvSpPr>
        <p:spPr bwMode="auto">
          <a:xfrm>
            <a:off x="496838" y="1444169"/>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180228" name="TextBox 57"/>
          <p:cNvSpPr txBox="1">
            <a:spLocks noChangeArrowheads="1"/>
          </p:cNvSpPr>
          <p:nvPr/>
        </p:nvSpPr>
        <p:spPr bwMode="auto">
          <a:xfrm>
            <a:off x="514486" y="642173"/>
            <a:ext cx="8577930" cy="1064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180229"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80231"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80232"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80233"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80237" name="TextBox 33"/>
          <p:cNvSpPr txBox="1">
            <a:spLocks noChangeArrowheads="1"/>
          </p:cNvSpPr>
          <p:nvPr/>
        </p:nvSpPr>
        <p:spPr bwMode="auto">
          <a:xfrm>
            <a:off x="514486" y="1660146"/>
            <a:ext cx="8577930" cy="8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、注意防尘、防火。</a:t>
            </a:r>
          </a:p>
        </p:txBody>
      </p:sp>
      <p:sp>
        <p:nvSpPr>
          <p:cNvPr id="180238" name="TextBox 34"/>
          <p:cNvSpPr txBox="1">
            <a:spLocks noChangeArrowheads="1"/>
          </p:cNvSpPr>
          <p:nvPr/>
        </p:nvSpPr>
        <p:spPr bwMode="auto">
          <a:xfrm>
            <a:off x="496838" y="2431905"/>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180239" name="TextBox 35"/>
          <p:cNvSpPr txBox="1">
            <a:spLocks noChangeArrowheads="1"/>
          </p:cNvSpPr>
          <p:nvPr/>
        </p:nvSpPr>
        <p:spPr bwMode="auto">
          <a:xfrm>
            <a:off x="529418" y="2623405"/>
            <a:ext cx="8614582" cy="562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p:txBody>
      </p:sp>
      <p:sp>
        <p:nvSpPr>
          <p:cNvPr id="180240" name="TextBox 15"/>
          <p:cNvSpPr txBox="1">
            <a:spLocks noChangeArrowheads="1"/>
          </p:cNvSpPr>
          <p:nvPr/>
        </p:nvSpPr>
        <p:spPr bwMode="auto">
          <a:xfrm>
            <a:off x="514486" y="3146071"/>
            <a:ext cx="8577930"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针对现场基础条件的需求：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、展品吊挂基础需求：无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、展品壁挂基础需求：无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、用电需求：无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、用水需求：无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5</a:t>
            </a:r>
            <a:r>
              <a:rPr lang="zh-CN" altLang="en-US" sz="1100" dirty="0">
                <a:latin typeface="微软雅黑" pitchFamily="34" charset="-122"/>
                <a:ea typeface="微软雅黑" pitchFamily="34" charset="-122"/>
              </a:rPr>
              <a:t>、独立设备间需求：无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6</a:t>
            </a:r>
            <a:r>
              <a:rPr lang="zh-CN" altLang="en-US" sz="1100" dirty="0">
                <a:latin typeface="微软雅黑" pitchFamily="34" charset="-122"/>
                <a:ea typeface="微软雅黑" pitchFamily="34" charset="-122"/>
              </a:rPr>
              <a:t>、环境灯光需求：不低于</a:t>
            </a:r>
            <a:r>
              <a:rPr lang="en-US" altLang="zh-CN" sz="1100" dirty="0">
                <a:latin typeface="微软雅黑" pitchFamily="34" charset="-122"/>
                <a:ea typeface="微软雅黑" pitchFamily="34" charset="-122"/>
              </a:rPr>
              <a:t>300LUX</a:t>
            </a:r>
            <a:r>
              <a:rPr lang="zh-CN" altLang="en-US" sz="1100" dirty="0">
                <a:latin typeface="微软雅黑" pitchFamily="34" charset="-122"/>
                <a:ea typeface="微软雅黑" pitchFamily="34" charset="-122"/>
              </a:rPr>
              <a:t>，色温</a:t>
            </a:r>
            <a:r>
              <a:rPr lang="en-US" altLang="zh-CN" sz="1100" dirty="0">
                <a:latin typeface="微软雅黑" pitchFamily="34" charset="-122"/>
                <a:ea typeface="微软雅黑" pitchFamily="34" charset="-122"/>
              </a:rPr>
              <a:t>4000K</a:t>
            </a:r>
            <a:r>
              <a:rPr lang="zh-CN" altLang="en-US" sz="1100" dirty="0">
                <a:latin typeface="微软雅黑" pitchFamily="34" charset="-122"/>
                <a:ea typeface="微软雅黑" pitchFamily="34" charset="-122"/>
              </a:rPr>
              <a:t>，显色性不低于</a:t>
            </a:r>
            <a:r>
              <a:rPr lang="en-US" altLang="zh-CN" sz="1100" dirty="0">
                <a:latin typeface="微软雅黑" pitchFamily="34" charset="-122"/>
                <a:ea typeface="微软雅黑" pitchFamily="34" charset="-122"/>
              </a:rPr>
              <a:t>80%</a:t>
            </a:r>
          </a:p>
          <a:p>
            <a:pPr eaLnBrk="1" hangingPunct="1">
              <a:lnSpc>
                <a:spcPct val="150000"/>
              </a:lnSpc>
            </a:pPr>
            <a:r>
              <a:rPr lang="en-US" altLang="zh-CN" sz="1100" dirty="0">
                <a:latin typeface="微软雅黑" pitchFamily="34" charset="-122"/>
                <a:ea typeface="微软雅黑" pitchFamily="34" charset="-122"/>
              </a:rPr>
              <a:t>7</a:t>
            </a:r>
            <a:r>
              <a:rPr lang="zh-CN" altLang="en-US" sz="1100" dirty="0">
                <a:latin typeface="微软雅黑" pitchFamily="34" charset="-122"/>
                <a:ea typeface="微软雅黑" pitchFamily="34" charset="-122"/>
              </a:rPr>
              <a:t>、其他特殊需求：无</a:t>
            </a:r>
            <a:endParaRPr lang="zh-CN" altLang="en-US" sz="1000" dirty="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145C9AFC-8E78-4D10-BC14-A29E8EEC4C80}" type="slidenum">
              <a:rPr lang="zh-CN" altLang="en-US"/>
              <a:pPr>
                <a:defRPr/>
              </a:pPr>
              <a:t>95</a:t>
            </a:fld>
            <a:endParaRPr lang="zh-CN" altLang="en-US"/>
          </a:p>
        </p:txBody>
      </p:sp>
    </p:spTree>
    <p:extLst>
      <p:ext uri="{BB962C8B-B14F-4D97-AF65-F5344CB8AC3E}">
        <p14:creationId xmlns:p14="http://schemas.microsoft.com/office/powerpoint/2010/main" val="381351033"/>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TextBox 57"/>
          <p:cNvSpPr txBox="1">
            <a:spLocks noChangeArrowheads="1"/>
          </p:cNvSpPr>
          <p:nvPr/>
        </p:nvSpPr>
        <p:spPr bwMode="auto">
          <a:xfrm>
            <a:off x="514486" y="447794"/>
            <a:ext cx="3986076" cy="5066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展品设计制作主要材料</a:t>
            </a:r>
            <a:r>
              <a:rPr lang="en-US" altLang="zh-CN" sz="1200" b="1" dirty="0">
                <a:latin typeface="微软雅黑" pitchFamily="34" charset="-122"/>
                <a:ea typeface="微软雅黑" pitchFamily="34" charset="-122"/>
              </a:rPr>
              <a:t>/</a:t>
            </a:r>
            <a:r>
              <a:rPr lang="zh-CN" altLang="en-US" sz="1200" b="1" dirty="0">
                <a:latin typeface="微软雅黑" pitchFamily="34" charset="-122"/>
                <a:ea typeface="微软雅黑" pitchFamily="34" charset="-122"/>
              </a:rPr>
              <a:t>设备要求：</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、台体：</a:t>
            </a:r>
            <a:r>
              <a:rPr lang="en-US" altLang="zh-CN" sz="1100" dirty="0">
                <a:latin typeface="微软雅黑" pitchFamily="34" charset="-122"/>
                <a:ea typeface="微软雅黑" pitchFamily="34" charset="-122"/>
              </a:rPr>
              <a:t>EVA</a:t>
            </a:r>
            <a:r>
              <a:rPr lang="zh-CN" altLang="en-US" sz="1100" dirty="0">
                <a:latin typeface="微软雅黑" pitchFamily="34" charset="-122"/>
                <a:ea typeface="微软雅黑" pitchFamily="34" charset="-122"/>
              </a:rPr>
              <a:t>，</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smtClean="0">
                <a:latin typeface="微软雅黑" pitchFamily="34" charset="-122"/>
                <a:ea typeface="微软雅黑" pitchFamily="34" charset="-122"/>
              </a:rPr>
              <a:t>、展品说明牌</a:t>
            </a:r>
            <a:r>
              <a:rPr lang="zh-CN" altLang="en-US" sz="1100" dirty="0" smtClean="0">
                <a:latin typeface="微软雅黑" pitchFamily="34" charset="-122"/>
                <a:ea typeface="微软雅黑" pitchFamily="34" charset="-122"/>
              </a:rPr>
              <a:t>：烤漆钢板丝打印</a:t>
            </a:r>
            <a:r>
              <a:rPr lang="en-US" altLang="zh-CN" sz="1100" dirty="0" smtClean="0">
                <a:latin typeface="微软雅黑" pitchFamily="34" charset="-122"/>
                <a:ea typeface="微软雅黑" pitchFamily="34" charset="-122"/>
              </a:rPr>
              <a:t>/</a:t>
            </a:r>
            <a:r>
              <a:rPr lang="zh-CN" altLang="en-US" sz="1100" dirty="0" smtClean="0">
                <a:latin typeface="微软雅黑" pitchFamily="34" charset="-122"/>
                <a:ea typeface="微软雅黑" pitchFamily="34" charset="-122"/>
              </a:rPr>
              <a:t>依后期布展设计要求设计及制作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：依后期布展设计总体效果要求设计及制作</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4</a:t>
            </a:r>
            <a:r>
              <a:rPr lang="zh-CN" altLang="en-US" sz="1100" dirty="0">
                <a:latin typeface="微软雅黑" pitchFamily="34" charset="-122"/>
                <a:ea typeface="微软雅黑" pitchFamily="34" charset="-122"/>
              </a:rPr>
              <a:t>、其他：无</a:t>
            </a:r>
            <a:endParaRPr lang="en-US" altLang="zh-CN" sz="11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en-US" altLang="zh-CN" sz="1000" dirty="0">
              <a:latin typeface="微软雅黑" pitchFamily="34" charset="-122"/>
              <a:ea typeface="微软雅黑" pitchFamily="34" charset="-122"/>
            </a:endParaRPr>
          </a:p>
          <a:p>
            <a:pPr eaLnBrk="1" hangingPunct="1">
              <a:lnSpc>
                <a:spcPct val="150000"/>
              </a:lnSpc>
            </a:pPr>
            <a:endParaRPr lang="zh-CN" altLang="en-US" sz="1000" dirty="0">
              <a:latin typeface="微软雅黑" pitchFamily="34" charset="-122"/>
              <a:ea typeface="微软雅黑" pitchFamily="34" charset="-122"/>
            </a:endParaRPr>
          </a:p>
        </p:txBody>
      </p:sp>
      <p:sp>
        <p:nvSpPr>
          <p:cNvPr id="181251"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81253"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81254"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81255"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81259" name="TextBox 64"/>
          <p:cNvSpPr txBox="1">
            <a:spLocks noChangeArrowheads="1"/>
          </p:cNvSpPr>
          <p:nvPr/>
        </p:nvSpPr>
        <p:spPr bwMode="auto">
          <a:xfrm>
            <a:off x="4572000" y="447793"/>
            <a:ext cx="4240774" cy="18602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dirty="0">
                <a:latin typeface="微软雅黑" pitchFamily="34" charset="-122"/>
                <a:ea typeface="微软雅黑" pitchFamily="34" charset="-122"/>
              </a:rPr>
              <a:t>需布展单位配合制作内容：</a:t>
            </a:r>
          </a:p>
          <a:p>
            <a:pPr eaLnBrk="1" hangingPunct="1">
              <a:lnSpc>
                <a:spcPct val="150000"/>
              </a:lnSpc>
            </a:pPr>
            <a:r>
              <a:rPr lang="en-US" altLang="zh-CN" sz="1100" dirty="0">
                <a:latin typeface="微软雅黑" pitchFamily="34" charset="-122"/>
                <a:ea typeface="微软雅黑" pitchFamily="34" charset="-122"/>
              </a:rPr>
              <a:t>1</a:t>
            </a:r>
            <a:r>
              <a:rPr lang="zh-CN" altLang="en-US" sz="1100" dirty="0">
                <a:latin typeface="微软雅黑" pitchFamily="34" charset="-122"/>
                <a:ea typeface="微软雅黑" pitchFamily="34" charset="-122"/>
              </a:rPr>
              <a:t>、展品吊挂</a:t>
            </a:r>
            <a:r>
              <a:rPr lang="en-US" altLang="zh-CN" sz="1100" dirty="0">
                <a:latin typeface="微软雅黑" pitchFamily="34" charset="-122"/>
                <a:ea typeface="微软雅黑" pitchFamily="34" charset="-122"/>
              </a:rPr>
              <a:t>/</a:t>
            </a:r>
            <a:r>
              <a:rPr lang="zh-CN" altLang="en-US" sz="1100" dirty="0">
                <a:latin typeface="微软雅黑" pitchFamily="34" charset="-122"/>
                <a:ea typeface="微软雅黑" pitchFamily="34" charset="-122"/>
              </a:rPr>
              <a:t>壁挂安装基础：无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2</a:t>
            </a:r>
            <a:r>
              <a:rPr lang="zh-CN" altLang="en-US" sz="1100" dirty="0">
                <a:latin typeface="微软雅黑" pitchFamily="34" charset="-122"/>
                <a:ea typeface="微软雅黑" pitchFamily="34" charset="-122"/>
              </a:rPr>
              <a:t>、展品说明牌：无</a:t>
            </a:r>
            <a:endParaRPr lang="en-US" altLang="zh-CN" sz="1100" dirty="0">
              <a:latin typeface="微软雅黑" pitchFamily="34" charset="-122"/>
              <a:ea typeface="微软雅黑" pitchFamily="34" charset="-122"/>
            </a:endParaRPr>
          </a:p>
          <a:p>
            <a:pPr eaLnBrk="1" hangingPunct="1">
              <a:lnSpc>
                <a:spcPct val="150000"/>
              </a:lnSpc>
            </a:pPr>
            <a:r>
              <a:rPr lang="en-US" altLang="zh-CN" sz="1100" dirty="0">
                <a:latin typeface="微软雅黑" pitchFamily="34" charset="-122"/>
                <a:ea typeface="微软雅黑" pitchFamily="34" charset="-122"/>
              </a:rPr>
              <a:t>3</a:t>
            </a:r>
            <a:r>
              <a:rPr lang="zh-CN" altLang="en-US" sz="1100" dirty="0">
                <a:latin typeface="微软雅黑" pitchFamily="34" charset="-122"/>
                <a:ea typeface="微软雅黑" pitchFamily="34" charset="-122"/>
              </a:rPr>
              <a:t>、展品图文板</a:t>
            </a:r>
            <a:r>
              <a:rPr lang="zh-CN" altLang="en-US" sz="1100" dirty="0" smtClean="0">
                <a:latin typeface="微软雅黑" pitchFamily="34" charset="-122"/>
                <a:ea typeface="微软雅黑" pitchFamily="34" charset="-122"/>
              </a:rPr>
              <a:t>：无</a:t>
            </a:r>
            <a:endParaRPr lang="en-US" altLang="zh-CN" sz="1100" dirty="0">
              <a:latin typeface="微软雅黑" pitchFamily="34" charset="-122"/>
              <a:ea typeface="微软雅黑" pitchFamily="34" charset="-122"/>
            </a:endParaRPr>
          </a:p>
          <a:p>
            <a:pPr eaLnBrk="1" hangingPunct="1">
              <a:lnSpc>
                <a:spcPct val="150000"/>
              </a:lnSpc>
            </a:pPr>
            <a:endParaRPr lang="en-US" altLang="zh-CN" sz="1100" dirty="0">
              <a:latin typeface="微软雅黑" pitchFamily="34" charset="-122"/>
              <a:ea typeface="微软雅黑" pitchFamily="34" charset="-122"/>
            </a:endParaRPr>
          </a:p>
          <a:p>
            <a:pPr eaLnBrk="1" hangingPunct="1">
              <a:lnSpc>
                <a:spcPct val="150000"/>
              </a:lnSpc>
            </a:pPr>
            <a:r>
              <a:rPr lang="zh-CN" altLang="en-US" sz="1100" b="1" dirty="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000" dirty="0">
              <a:latin typeface="微软雅黑" pitchFamily="34" charset="-122"/>
              <a:ea typeface="微软雅黑" pitchFamily="34" charset="-122"/>
            </a:endParaRPr>
          </a:p>
        </p:txBody>
      </p:sp>
      <p:pic>
        <p:nvPicPr>
          <p:cNvPr id="181260" name="Picture 1" descr="C:\Users\Administrator\AppData\Roaming\Tencent\Users\128969088\QQ\WinTemp\RichOle\4HE[9ZUEDOQ@FM[KLL(Y[YG.png"/>
          <p:cNvPicPr>
            <a:picLocks noChangeAspect="1" noChangeArrowheads="1"/>
          </p:cNvPicPr>
          <p:nvPr/>
        </p:nvPicPr>
        <p:blipFill>
          <a:blip r:embed="rId2" cstate="email">
            <a:extLst>
              <a:ext uri="{28A0092B-C50C-407E-A947-70E740481C1C}">
                <a14:useLocalDpi xmlns:a14="http://schemas.microsoft.com/office/drawing/2010/main"/>
              </a:ext>
            </a:extLst>
          </a:blip>
          <a:srcRect r="11201"/>
          <a:stretch>
            <a:fillRect/>
          </a:stretch>
        </p:blipFill>
        <p:spPr bwMode="auto">
          <a:xfrm>
            <a:off x="4877434" y="3688892"/>
            <a:ext cx="3054335" cy="1988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灯片编号占位符 17"/>
          <p:cNvSpPr>
            <a:spLocks noGrp="1"/>
          </p:cNvSpPr>
          <p:nvPr>
            <p:ph type="sldNum" sz="quarter" idx="12"/>
          </p:nvPr>
        </p:nvSpPr>
        <p:spPr/>
        <p:txBody>
          <a:bodyPr/>
          <a:lstStyle/>
          <a:p>
            <a:pPr>
              <a:defRPr/>
            </a:pPr>
            <a:fld id="{64A606CD-F3E6-477D-8328-68C878E2B9BC}" type="slidenum">
              <a:rPr lang="zh-CN" altLang="en-US"/>
              <a:pPr>
                <a:defRPr/>
              </a:pPr>
              <a:t>96</a:t>
            </a:fld>
            <a:endParaRPr lang="zh-CN" altLang="en-US"/>
          </a:p>
        </p:txBody>
      </p:sp>
    </p:spTree>
    <p:extLst>
      <p:ext uri="{BB962C8B-B14F-4D97-AF65-F5344CB8AC3E}">
        <p14:creationId xmlns:p14="http://schemas.microsoft.com/office/powerpoint/2010/main" val="278320288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extBox 10"/>
          <p:cNvSpPr txBox="1">
            <a:spLocks noChangeArrowheads="1"/>
          </p:cNvSpPr>
          <p:nvPr/>
        </p:nvSpPr>
        <p:spPr bwMode="auto">
          <a:xfrm>
            <a:off x="483264" y="499628"/>
            <a:ext cx="4946665"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dirty="0">
                <a:latin typeface="微软雅黑" pitchFamily="34" charset="-122"/>
                <a:ea typeface="微软雅黑" pitchFamily="34" charset="-122"/>
              </a:rPr>
              <a:t>展品编号及名称</a:t>
            </a:r>
            <a:r>
              <a:rPr lang="en-US" altLang="zh-CN" sz="1200" b="1" dirty="0">
                <a:latin typeface="微软雅黑" pitchFamily="34" charset="-122"/>
                <a:ea typeface="微软雅黑" pitchFamily="34" charset="-122"/>
                <a:sym typeface="微软雅黑" pitchFamily="34" charset="-122"/>
              </a:rPr>
              <a:t>: </a:t>
            </a:r>
            <a:r>
              <a:rPr lang="en-US" altLang="zh-CN" sz="1200" dirty="0">
                <a:solidFill>
                  <a:srgbClr val="009EE0"/>
                </a:solidFill>
                <a:latin typeface="Times New Roman" pitchFamily="18" charset="0"/>
                <a:cs typeface="Times New Roman" pitchFamily="18" charset="0"/>
                <a:sym typeface="微软雅黑" pitchFamily="34" charset="-122"/>
              </a:rPr>
              <a:t>  XC01-1-28  </a:t>
            </a:r>
            <a:r>
              <a:rPr lang="zh-CN" altLang="en-US" sz="1200" b="1" dirty="0">
                <a:solidFill>
                  <a:srgbClr val="000000"/>
                </a:solidFill>
                <a:latin typeface="微软雅黑" pitchFamily="34" charset="-122"/>
                <a:ea typeface="微软雅黑" pitchFamily="34" charset="-122"/>
                <a:sym typeface="微软雅黑" pitchFamily="34" charset="-122"/>
              </a:rPr>
              <a:t>打开你的工具箱</a:t>
            </a:r>
            <a:endParaRPr lang="zh-CN" altLang="en-US" sz="1200" b="1" dirty="0">
              <a:latin typeface="微软雅黑" pitchFamily="34" charset="-122"/>
              <a:ea typeface="微软雅黑" pitchFamily="34" charset="-122"/>
            </a:endParaRPr>
          </a:p>
        </p:txBody>
      </p:sp>
      <p:sp>
        <p:nvSpPr>
          <p:cNvPr id="182275" name="TextBox 17"/>
          <p:cNvSpPr txBox="1">
            <a:spLocks noChangeArrowheads="1"/>
          </p:cNvSpPr>
          <p:nvPr/>
        </p:nvSpPr>
        <p:spPr bwMode="auto">
          <a:xfrm>
            <a:off x="4789198" y="499628"/>
            <a:ext cx="4022220" cy="2111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展示内容：</a:t>
            </a:r>
            <a:r>
              <a:rPr lang="zh-CN" altLang="en-US" sz="1100">
                <a:solidFill>
                  <a:srgbClr val="000000"/>
                </a:solidFill>
                <a:latin typeface="微软雅黑" pitchFamily="34" charset="-122"/>
                <a:ea typeface="微软雅黑" pitchFamily="34" charset="-122"/>
                <a:sym typeface="微软雅黑" pitchFamily="34" charset="-122"/>
              </a:rPr>
              <a:t>人类的生活离不开工具，工具是身体的延伸。你能认识并会使用这些工具吗？其中包括了</a:t>
            </a:r>
            <a:r>
              <a:rPr lang="zh-CN" altLang="en-US" sz="1100">
                <a:solidFill>
                  <a:srgbClr val="FF0000"/>
                </a:solidFill>
                <a:latin typeface="微软雅黑" pitchFamily="34" charset="-122"/>
                <a:ea typeface="微软雅黑" pitchFamily="34" charset="-122"/>
                <a:sym typeface="微软雅黑" pitchFamily="34" charset="-122"/>
              </a:rPr>
              <a:t>测量工具</a:t>
            </a:r>
            <a:r>
              <a:rPr lang="zh-CN" altLang="en-US" sz="1100">
                <a:solidFill>
                  <a:srgbClr val="000000"/>
                </a:solidFill>
                <a:latin typeface="微软雅黑" pitchFamily="34" charset="-122"/>
                <a:ea typeface="微软雅黑" pitchFamily="34" charset="-122"/>
                <a:sym typeface="微软雅黑" pitchFamily="34" charset="-122"/>
              </a:rPr>
              <a:t>（折尺、量角器、</a:t>
            </a:r>
            <a:r>
              <a:rPr lang="en-US" altLang="zh-CN" sz="1100">
                <a:solidFill>
                  <a:srgbClr val="000000"/>
                </a:solidFill>
                <a:latin typeface="微软雅黑" pitchFamily="34" charset="-122"/>
                <a:ea typeface="微软雅黑" pitchFamily="34" charset="-122"/>
                <a:sym typeface="微软雅黑" pitchFamily="34" charset="-122"/>
              </a:rPr>
              <a:t>10</a:t>
            </a:r>
            <a:r>
              <a:rPr lang="zh-CN" altLang="en-US" sz="1100">
                <a:solidFill>
                  <a:srgbClr val="000000"/>
                </a:solidFill>
                <a:latin typeface="微软雅黑" pitchFamily="34" charset="-122"/>
                <a:ea typeface="微软雅黑" pitchFamily="34" charset="-122"/>
                <a:sym typeface="微软雅黑" pitchFamily="34" charset="-122"/>
              </a:rPr>
              <a:t>米卷尺、角尺、直尺、圆规、圆角器）、</a:t>
            </a:r>
            <a:r>
              <a:rPr lang="zh-CN" altLang="en-US" sz="1100">
                <a:solidFill>
                  <a:srgbClr val="FF0000"/>
                </a:solidFill>
                <a:latin typeface="微软雅黑" pitchFamily="34" charset="-122"/>
                <a:ea typeface="微软雅黑" pitchFamily="34" charset="-122"/>
                <a:sym typeface="微软雅黑" pitchFamily="34" charset="-122"/>
              </a:rPr>
              <a:t>木工工具</a:t>
            </a:r>
            <a:r>
              <a:rPr lang="zh-CN" altLang="en-US" sz="1100">
                <a:solidFill>
                  <a:srgbClr val="000000"/>
                </a:solidFill>
                <a:latin typeface="微软雅黑" pitchFamily="34" charset="-122"/>
                <a:ea typeface="微软雅黑" pitchFamily="34" charset="-122"/>
                <a:sym typeface="微软雅黑" pitchFamily="34" charset="-122"/>
              </a:rPr>
              <a:t>（万能锯、万能钳、塑料柄的榔头、螺丝刀、木柄的榔头、钻机、木锉刀、钢锉刀砂纸、卷尺）、</a:t>
            </a:r>
            <a:r>
              <a:rPr lang="zh-CN" altLang="en-US" sz="1100">
                <a:solidFill>
                  <a:srgbClr val="FF0000"/>
                </a:solidFill>
                <a:latin typeface="微软雅黑" pitchFamily="34" charset="-122"/>
                <a:ea typeface="微软雅黑" pitchFamily="34" charset="-122"/>
                <a:sym typeface="微软雅黑" pitchFamily="34" charset="-122"/>
              </a:rPr>
              <a:t>安全工具</a:t>
            </a:r>
            <a:r>
              <a:rPr lang="zh-CN" altLang="en-US" sz="1100">
                <a:solidFill>
                  <a:srgbClr val="000000"/>
                </a:solidFill>
                <a:latin typeface="微软雅黑" pitchFamily="34" charset="-122"/>
                <a:ea typeface="微软雅黑" pitchFamily="34" charset="-122"/>
                <a:sym typeface="微软雅黑" pitchFamily="34" charset="-122"/>
              </a:rPr>
              <a:t>（安全帽、荧光衣、口罩、手套、鞋子）等。了解工具中所包含的力学原理</a:t>
            </a:r>
            <a:r>
              <a:rPr lang="en-US" altLang="zh-CN" sz="1100">
                <a:solidFill>
                  <a:srgbClr val="000000"/>
                </a:solidFill>
                <a:latin typeface="微软雅黑" pitchFamily="34" charset="-122"/>
                <a:ea typeface="微软雅黑" pitchFamily="34" charset="-122"/>
                <a:sym typeface="微软雅黑" pitchFamily="34" charset="-122"/>
              </a:rPr>
              <a:t>—</a:t>
            </a:r>
            <a:r>
              <a:rPr lang="zh-CN" altLang="en-US" sz="1100">
                <a:solidFill>
                  <a:srgbClr val="000000"/>
                </a:solidFill>
                <a:latin typeface="微软雅黑" pitchFamily="34" charset="-122"/>
                <a:ea typeface="微软雅黑" pitchFamily="34" charset="-122"/>
                <a:sym typeface="微软雅黑" pitchFamily="34" charset="-122"/>
              </a:rPr>
              <a:t>如杠杆原理、摩擦力原理。 体会一下，如何使用工具更省力？鼓励儿童的动手能力和辨识能力。</a:t>
            </a:r>
            <a:endParaRPr lang="en-US" altLang="zh-CN" sz="1100">
              <a:latin typeface="微软雅黑" pitchFamily="34" charset="-122"/>
              <a:ea typeface="微软雅黑" pitchFamily="34" charset="-122"/>
              <a:sym typeface="微软雅黑" pitchFamily="34" charset="-122"/>
            </a:endParaRPr>
          </a:p>
        </p:txBody>
      </p:sp>
      <p:sp>
        <p:nvSpPr>
          <p:cNvPr id="182276" name="TextBox 19"/>
          <p:cNvSpPr txBox="1">
            <a:spLocks noChangeArrowheads="1"/>
          </p:cNvSpPr>
          <p:nvPr/>
        </p:nvSpPr>
        <p:spPr bwMode="auto">
          <a:xfrm>
            <a:off x="4755261" y="3426840"/>
            <a:ext cx="4022219" cy="334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展示方式：</a:t>
            </a:r>
            <a:r>
              <a:rPr lang="zh-CN" altLang="en-US" sz="1100">
                <a:solidFill>
                  <a:srgbClr val="000000"/>
                </a:solidFill>
                <a:latin typeface="微软雅黑" pitchFamily="34" charset="-122"/>
                <a:ea typeface="微软雅黑" pitchFamily="34" charset="-122"/>
                <a:sym typeface="微软雅黑" pitchFamily="34" charset="-122"/>
              </a:rPr>
              <a:t>互动体验</a:t>
            </a:r>
          </a:p>
        </p:txBody>
      </p:sp>
      <p:sp>
        <p:nvSpPr>
          <p:cNvPr id="182277" name="TextBox 21"/>
          <p:cNvSpPr txBox="1">
            <a:spLocks noChangeArrowheads="1"/>
          </p:cNvSpPr>
          <p:nvPr/>
        </p:nvSpPr>
        <p:spPr bwMode="auto">
          <a:xfrm>
            <a:off x="252492" y="5101385"/>
            <a:ext cx="4022220" cy="24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展品位置图：</a:t>
            </a:r>
          </a:p>
        </p:txBody>
      </p:sp>
      <p:sp>
        <p:nvSpPr>
          <p:cNvPr id="41"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61" tIns="28331" rIns="56661" bIns="28331" anchor="ctr"/>
          <a:lstStyle/>
          <a:p>
            <a:pPr algn="ctr" defTabSz="912626">
              <a:defRPr/>
            </a:pPr>
            <a:endParaRPr lang="zh-CN" altLang="en-US"/>
          </a:p>
        </p:txBody>
      </p:sp>
      <p:sp>
        <p:nvSpPr>
          <p:cNvPr id="182279" name="TextBox 1"/>
          <p:cNvSpPr txBox="1">
            <a:spLocks noChangeArrowheads="1"/>
          </p:cNvSpPr>
          <p:nvPr/>
        </p:nvSpPr>
        <p:spPr bwMode="auto">
          <a:xfrm>
            <a:off x="2329440" y="285090"/>
            <a:ext cx="1252956"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82280" name="TextBox 1"/>
          <p:cNvSpPr txBox="1">
            <a:spLocks noChangeArrowheads="1"/>
          </p:cNvSpPr>
          <p:nvPr/>
        </p:nvSpPr>
        <p:spPr bwMode="auto">
          <a:xfrm>
            <a:off x="3978781" y="285090"/>
            <a:ext cx="1647983"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82281" name="TextBox 1"/>
          <p:cNvSpPr txBox="1">
            <a:spLocks noChangeArrowheads="1"/>
          </p:cNvSpPr>
          <p:nvPr/>
        </p:nvSpPr>
        <p:spPr bwMode="auto">
          <a:xfrm>
            <a:off x="1736220" y="1071247"/>
            <a:ext cx="65" cy="156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986"/>
              </a:lnSpc>
            </a:pPr>
            <a:endParaRPr lang="en-US" altLang="zh-CN" sz="1000">
              <a:solidFill>
                <a:srgbClr val="009EE0"/>
              </a:solidFill>
              <a:latin typeface="Times New Roman" pitchFamily="18" charset="0"/>
              <a:cs typeface="Times New Roman" pitchFamily="18" charset="0"/>
            </a:endParaRPr>
          </a:p>
        </p:txBody>
      </p:sp>
      <p:sp>
        <p:nvSpPr>
          <p:cNvPr id="182282" name="TextBox 63"/>
          <p:cNvSpPr txBox="1">
            <a:spLocks noChangeArrowheads="1"/>
          </p:cNvSpPr>
          <p:nvPr/>
        </p:nvSpPr>
        <p:spPr bwMode="auto">
          <a:xfrm>
            <a:off x="5910477" y="285090"/>
            <a:ext cx="1451149"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sp>
        <p:nvSpPr>
          <p:cNvPr id="182283" name="TextBox 64"/>
          <p:cNvSpPr txBox="1">
            <a:spLocks noChangeArrowheads="1"/>
          </p:cNvSpPr>
          <p:nvPr/>
        </p:nvSpPr>
        <p:spPr bwMode="auto">
          <a:xfrm>
            <a:off x="4755261" y="2545653"/>
            <a:ext cx="4022219" cy="58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34" tIns="28316" rIns="56634" bIns="2831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科学原理：</a:t>
            </a:r>
            <a:r>
              <a:rPr lang="zh-CN" altLang="en-US" sz="1100">
                <a:solidFill>
                  <a:srgbClr val="000000"/>
                </a:solidFill>
                <a:latin typeface="微软雅黑" pitchFamily="34" charset="-122"/>
                <a:ea typeface="微软雅黑" pitchFamily="34" charset="-122"/>
                <a:sym typeface="微软雅黑" pitchFamily="34" charset="-122"/>
              </a:rPr>
              <a:t>了解工具中所包含的力学原理</a:t>
            </a:r>
            <a:r>
              <a:rPr lang="en-US" altLang="zh-CN" sz="1100">
                <a:solidFill>
                  <a:srgbClr val="000000"/>
                </a:solidFill>
                <a:latin typeface="微软雅黑" pitchFamily="34" charset="-122"/>
                <a:ea typeface="微软雅黑" pitchFamily="34" charset="-122"/>
                <a:sym typeface="微软雅黑" pitchFamily="34" charset="-122"/>
              </a:rPr>
              <a:t>—</a:t>
            </a:r>
            <a:r>
              <a:rPr lang="zh-CN" altLang="en-US" sz="1100">
                <a:solidFill>
                  <a:srgbClr val="000000"/>
                </a:solidFill>
                <a:latin typeface="微软雅黑" pitchFamily="34" charset="-122"/>
                <a:ea typeface="微软雅黑" pitchFamily="34" charset="-122"/>
                <a:sym typeface="微软雅黑" pitchFamily="34" charset="-122"/>
              </a:rPr>
              <a:t>如杠杆原理、摩擦力原理。 体会一下，如何使用工具更省力。</a:t>
            </a: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182284" name="TextBox 14"/>
          <p:cNvSpPr txBox="1">
            <a:spLocks noChangeArrowheads="1"/>
          </p:cNvSpPr>
          <p:nvPr/>
        </p:nvSpPr>
        <p:spPr bwMode="auto">
          <a:xfrm>
            <a:off x="4747116" y="5567896"/>
            <a:ext cx="3177865" cy="109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目标人群：</a:t>
            </a:r>
            <a:r>
              <a:rPr lang="en-US" altLang="zh-CN" sz="1100">
                <a:solidFill>
                  <a:srgbClr val="000000"/>
                </a:solidFill>
                <a:latin typeface="微软雅黑" pitchFamily="34" charset="-122"/>
                <a:ea typeface="微软雅黑" pitchFamily="34" charset="-122"/>
                <a:sym typeface="微软雅黑" pitchFamily="34" charset="-122"/>
              </a:rPr>
              <a:t>3-8</a:t>
            </a:r>
            <a:r>
              <a:rPr lang="zh-CN" altLang="en-US" sz="1100">
                <a:solidFill>
                  <a:srgbClr val="000000"/>
                </a:solidFill>
                <a:latin typeface="微软雅黑" pitchFamily="34" charset="-122"/>
                <a:ea typeface="微软雅黑" pitchFamily="34" charset="-122"/>
                <a:sym typeface="微软雅黑" pitchFamily="34" charset="-122"/>
              </a:rPr>
              <a:t>岁</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参与人数：</a:t>
            </a:r>
            <a:r>
              <a:rPr lang="en-US" altLang="zh-CN" sz="1100">
                <a:solidFill>
                  <a:srgbClr val="000000"/>
                </a:solidFill>
                <a:latin typeface="微软雅黑" pitchFamily="34" charset="-122"/>
                <a:ea typeface="微软雅黑" pitchFamily="34" charset="-122"/>
                <a:sym typeface="微软雅黑" pitchFamily="34" charset="-122"/>
              </a:rPr>
              <a:t>2-3</a:t>
            </a:r>
            <a:r>
              <a:rPr lang="zh-CN" altLang="en-US" sz="1100">
                <a:solidFill>
                  <a:srgbClr val="000000"/>
                </a:solidFill>
                <a:latin typeface="微软雅黑" pitchFamily="34" charset="-122"/>
                <a:ea typeface="微软雅黑" pitchFamily="34" charset="-122"/>
                <a:sym typeface="微软雅黑" pitchFamily="34" charset="-122"/>
              </a:rPr>
              <a:t>人</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运营人员：无</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zh-CN" altLang="en-US" sz="1100">
                <a:solidFill>
                  <a:srgbClr val="000000"/>
                </a:solidFill>
                <a:latin typeface="微软雅黑" pitchFamily="34" charset="-122"/>
                <a:ea typeface="微软雅黑" pitchFamily="34" charset="-122"/>
                <a:sym typeface="微软雅黑" pitchFamily="34" charset="-122"/>
              </a:rPr>
              <a:t>    </a:t>
            </a:r>
          </a:p>
        </p:txBody>
      </p:sp>
      <p:sp>
        <p:nvSpPr>
          <p:cNvPr id="182285" name="TextBox 14"/>
          <p:cNvSpPr txBox="1">
            <a:spLocks noChangeArrowheads="1"/>
          </p:cNvSpPr>
          <p:nvPr/>
        </p:nvSpPr>
        <p:spPr bwMode="auto">
          <a:xfrm>
            <a:off x="4732183" y="3952385"/>
            <a:ext cx="4210910" cy="1138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操作说明：</a:t>
            </a:r>
            <a:r>
              <a:rPr lang="en-US" altLang="zh-CN" sz="1200">
                <a:solidFill>
                  <a:srgbClr val="000000"/>
                </a:solidFill>
                <a:latin typeface="微软雅黑" pitchFamily="34" charset="-122"/>
                <a:ea typeface="微软雅黑" pitchFamily="34" charset="-122"/>
                <a:sym typeface="微软雅黑" pitchFamily="34" charset="-122"/>
              </a:rPr>
              <a:t> </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、儿童通过翻板认识不同的工具；</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、旋转翻板，正确的使用工具；</a:t>
            </a:r>
            <a:endParaRPr lang="en-US" altLang="zh-CN" sz="1100">
              <a:solidFill>
                <a:srgbClr val="000000"/>
              </a:solidFill>
              <a:latin typeface="微软雅黑" pitchFamily="34" charset="-122"/>
              <a:ea typeface="微软雅黑" pitchFamily="34" charset="-122"/>
              <a:sym typeface="微软雅黑" pitchFamily="34"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、正确选择工具后，视频显示表扬的画面，并播放工具小知识。</a:t>
            </a:r>
            <a:endParaRPr lang="en-US" altLang="zh-CN" sz="1100">
              <a:solidFill>
                <a:srgbClr val="000000"/>
              </a:solidFill>
              <a:latin typeface="微软雅黑" pitchFamily="34" charset="-122"/>
              <a:ea typeface="微软雅黑" pitchFamily="34" charset="-122"/>
              <a:sym typeface="微软雅黑" pitchFamily="34" charset="-122"/>
            </a:endParaRPr>
          </a:p>
        </p:txBody>
      </p:sp>
      <p:sp>
        <p:nvSpPr>
          <p:cNvPr id="182286" name="TextBox 69"/>
          <p:cNvSpPr txBox="1">
            <a:spLocks noChangeArrowheads="1"/>
          </p:cNvSpPr>
          <p:nvPr/>
        </p:nvSpPr>
        <p:spPr bwMode="auto">
          <a:xfrm>
            <a:off x="479192" y="901345"/>
            <a:ext cx="607717" cy="261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70" tIns="45686" rIns="91370" bIns="4568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u="sng">
                <a:latin typeface="微软雅黑" pitchFamily="34" charset="-122"/>
                <a:ea typeface="微软雅黑" pitchFamily="34" charset="-122"/>
              </a:rPr>
              <a:t>效果图</a:t>
            </a:r>
          </a:p>
        </p:txBody>
      </p:sp>
      <p:cxnSp>
        <p:nvCxnSpPr>
          <p:cNvPr id="72" name="直接连接符 71"/>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82290" name="TextBox 14"/>
          <p:cNvSpPr txBox="1">
            <a:spLocks noChangeArrowheads="1"/>
          </p:cNvSpPr>
          <p:nvPr/>
        </p:nvSpPr>
        <p:spPr bwMode="auto">
          <a:xfrm>
            <a:off x="4738971" y="5356238"/>
            <a:ext cx="3177865" cy="27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7256" tIns="43630" rIns="87256" bIns="436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展品细节：</a:t>
            </a:r>
            <a:endParaRPr lang="en-US" altLang="zh-CN" sz="1200">
              <a:latin typeface="微软雅黑" pitchFamily="34" charset="-122"/>
              <a:ea typeface="微软雅黑" pitchFamily="34" charset="-122"/>
            </a:endParaRPr>
          </a:p>
        </p:txBody>
      </p:sp>
      <p:sp>
        <p:nvSpPr>
          <p:cNvPr id="182291" name="TextBox 7"/>
          <p:cNvSpPr txBox="1">
            <a:spLocks noChangeArrowheads="1"/>
          </p:cNvSpPr>
          <p:nvPr/>
        </p:nvSpPr>
        <p:spPr bwMode="auto">
          <a:xfrm>
            <a:off x="549781" y="285090"/>
            <a:ext cx="1449791" cy="118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pic>
        <p:nvPicPr>
          <p:cNvPr id="182292" name="图片 24" descr="1.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5705" y="5412392"/>
            <a:ext cx="1846176" cy="1160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椭圆 23"/>
          <p:cNvSpPr/>
          <p:nvPr/>
        </p:nvSpPr>
        <p:spPr>
          <a:xfrm>
            <a:off x="725182" y="5852606"/>
            <a:ext cx="74546" cy="76768"/>
          </a:xfrm>
          <a:prstGeom prst="ellipse">
            <a:avLst/>
          </a:prstGeom>
        </p:spPr>
        <p:style>
          <a:lnRef idx="0">
            <a:schemeClr val="accent2"/>
          </a:lnRef>
          <a:fillRef idx="3">
            <a:schemeClr val="accent2"/>
          </a:fillRef>
          <a:effectRef idx="3">
            <a:schemeClr val="accent2"/>
          </a:effectRef>
          <a:fontRef idx="minor">
            <a:schemeClr val="lt1"/>
          </a:fontRef>
        </p:style>
        <p:txBody>
          <a:bodyPr lIns="80133" tIns="40067" rIns="80133" bIns="40067" anchor="ctr"/>
          <a:lstStyle/>
          <a:p>
            <a:pPr algn="ctr" defTabSz="912626">
              <a:defRPr/>
            </a:pPr>
            <a:endParaRPr lang="zh-CN" altLang="en-US" dirty="0">
              <a:solidFill>
                <a:srgbClr val="FF0000"/>
              </a:solidFill>
            </a:endParaRPr>
          </a:p>
        </p:txBody>
      </p:sp>
      <p:pic>
        <p:nvPicPr>
          <p:cNvPr id="182297" name="Picture 1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395492" y="1160518"/>
            <a:ext cx="2143465" cy="4169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灯片编号占位符 29"/>
          <p:cNvSpPr>
            <a:spLocks noGrp="1"/>
          </p:cNvSpPr>
          <p:nvPr>
            <p:ph type="sldNum" sz="quarter" idx="12"/>
          </p:nvPr>
        </p:nvSpPr>
        <p:spPr/>
        <p:txBody>
          <a:bodyPr/>
          <a:lstStyle/>
          <a:p>
            <a:pPr>
              <a:defRPr/>
            </a:pPr>
            <a:fld id="{9E0EDAFD-4A2B-4760-A8B9-609F89069D56}" type="slidenum">
              <a:rPr lang="zh-CN" altLang="en-US"/>
              <a:pPr>
                <a:defRPr/>
              </a:pPr>
              <a:t>97</a:t>
            </a:fld>
            <a:endParaRPr lang="zh-CN" altLang="en-US"/>
          </a:p>
        </p:txBody>
      </p:sp>
    </p:spTree>
    <p:extLst>
      <p:ext uri="{BB962C8B-B14F-4D97-AF65-F5344CB8AC3E}">
        <p14:creationId xmlns:p14="http://schemas.microsoft.com/office/powerpoint/2010/main" val="135555439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298" name="Picture 26" descr="F:\2014年\许昌科技馆儿童展厅5月\10月\展品\展品效果图\我在长大\24拆与装——打开你的工具箱—后视图.tif"/>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388740" y="960379"/>
            <a:ext cx="802272" cy="3148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3299" name="Picture 26" descr="F:\2014年\许昌科技馆儿童展厅5月\10月\展品\展品效果图\我在长大\24拆与装——打开你的工具箱—后视图.tif"/>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274676" y="4811975"/>
            <a:ext cx="1520380" cy="57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3300" name="Picture 26" descr="F:\2014年\许昌科技馆儿童展厅5月\10月\展品\展品效果图\我在长大\24拆与装——打开你的工具箱—后视图.tif"/>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204087" y="1079887"/>
            <a:ext cx="1683278" cy="2999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3301" name="Picture 10"/>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465688" y="568741"/>
            <a:ext cx="1949344" cy="3794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矩形 22"/>
          <p:cNvSpPr/>
          <p:nvPr/>
        </p:nvSpPr>
        <p:spPr>
          <a:xfrm>
            <a:off x="209052" y="450673"/>
            <a:ext cx="8769335" cy="5910579"/>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56644" tIns="28321" rIns="56644" bIns="28321" anchor="ctr"/>
          <a:lstStyle/>
          <a:p>
            <a:pPr algn="ctr" defTabSz="914077">
              <a:defRPr/>
            </a:pPr>
            <a:endParaRPr lang="zh-CN" altLang="en-US"/>
          </a:p>
        </p:txBody>
      </p:sp>
      <p:sp>
        <p:nvSpPr>
          <p:cNvPr id="183303" name="TextBox 32"/>
          <p:cNvSpPr txBox="1">
            <a:spLocks noChangeArrowheads="1"/>
          </p:cNvSpPr>
          <p:nvPr/>
        </p:nvSpPr>
        <p:spPr bwMode="auto">
          <a:xfrm>
            <a:off x="6681527" y="5357677"/>
            <a:ext cx="2309078" cy="100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800" b="1">
                <a:latin typeface="微软雅黑" pitchFamily="34" charset="-122"/>
                <a:ea typeface="微软雅黑" pitchFamily="34" charset="-122"/>
              </a:rPr>
              <a:t>备注：</a:t>
            </a:r>
            <a:endParaRPr lang="en-US" altLang="zh-CN" sz="800" b="1">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1</a:t>
            </a:r>
            <a:r>
              <a:rPr lang="zh-CN" altLang="en-US" sz="800">
                <a:latin typeface="微软雅黑" pitchFamily="34" charset="-122"/>
                <a:ea typeface="微软雅黑" pitchFamily="34" charset="-122"/>
              </a:rPr>
              <a:t>、不要丈量图纸；</a:t>
            </a:r>
            <a:endParaRPr lang="en-US" altLang="zh-CN" sz="800">
              <a:latin typeface="微软雅黑" pitchFamily="34" charset="-122"/>
              <a:ea typeface="微软雅黑" pitchFamily="34" charset="-122"/>
            </a:endParaRPr>
          </a:p>
          <a:p>
            <a:pPr eaLnBrk="1" hangingPunct="1">
              <a:lnSpc>
                <a:spcPct val="150000"/>
              </a:lnSpc>
            </a:pPr>
            <a:r>
              <a:rPr lang="en-US" altLang="zh-CN" sz="800">
                <a:latin typeface="微软雅黑" pitchFamily="34" charset="-122"/>
                <a:ea typeface="微软雅黑" pitchFamily="34" charset="-122"/>
              </a:rPr>
              <a:t>2</a:t>
            </a:r>
            <a:r>
              <a:rPr lang="zh-CN" altLang="en-US" sz="800">
                <a:latin typeface="微软雅黑" pitchFamily="34" charset="-122"/>
                <a:ea typeface="微软雅黑" pitchFamily="34" charset="-122"/>
              </a:rPr>
              <a:t>、所有货品、材料和工艺，必须符合当地的建筑、消防以及安全生产法规和规范；                                         </a:t>
            </a:r>
            <a:r>
              <a:rPr lang="en-US" altLang="zh-CN" sz="800">
                <a:latin typeface="微软雅黑" pitchFamily="34" charset="-122"/>
                <a:ea typeface="微软雅黑" pitchFamily="34" charset="-122"/>
              </a:rPr>
              <a:t>3</a:t>
            </a:r>
            <a:r>
              <a:rPr lang="zh-CN" altLang="en-US" sz="800">
                <a:latin typeface="微软雅黑" pitchFamily="34" charset="-122"/>
                <a:ea typeface="微软雅黑" pitchFamily="34" charset="-122"/>
              </a:rPr>
              <a:t>、展品单位负责展品深化设计 及制作。</a:t>
            </a:r>
          </a:p>
        </p:txBody>
      </p:sp>
      <p:sp>
        <p:nvSpPr>
          <p:cNvPr id="183304" name="TextBox 61"/>
          <p:cNvSpPr txBox="1">
            <a:spLocks noChangeArrowheads="1"/>
          </p:cNvSpPr>
          <p:nvPr/>
        </p:nvSpPr>
        <p:spPr bwMode="auto">
          <a:xfrm>
            <a:off x="219912" y="499629"/>
            <a:ext cx="2307720" cy="22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b="1">
                <a:latin typeface="微软雅黑" pitchFamily="34" charset="-122"/>
                <a:ea typeface="微软雅黑" pitchFamily="34" charset="-122"/>
              </a:rPr>
              <a:t>展品</a:t>
            </a:r>
            <a:r>
              <a:rPr lang="en-US" altLang="zh-CN" sz="1100" b="1">
                <a:latin typeface="微软雅黑" pitchFamily="34" charset="-122"/>
                <a:ea typeface="微软雅黑" pitchFamily="34" charset="-122"/>
              </a:rPr>
              <a:t>/</a:t>
            </a:r>
            <a:r>
              <a:rPr lang="zh-CN" altLang="en-US" sz="1100" b="1">
                <a:latin typeface="微软雅黑" pitchFamily="34" charset="-122"/>
                <a:ea typeface="微软雅黑" pitchFamily="34" charset="-122"/>
              </a:rPr>
              <a:t>展项三视及尺寸图：</a:t>
            </a:r>
          </a:p>
        </p:txBody>
      </p:sp>
      <p:cxnSp>
        <p:nvCxnSpPr>
          <p:cNvPr id="70" name="直接连接符 69"/>
          <p:cNvCxnSpPr/>
          <p:nvPr/>
        </p:nvCxnSpPr>
        <p:spPr>
          <a:xfrm rot="5400000" flipH="1" flipV="1">
            <a:off x="6182579" y="5850867"/>
            <a:ext cx="999255" cy="13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83306" name="TextBox 100"/>
          <p:cNvSpPr txBox="1">
            <a:spLocks noChangeArrowheads="1"/>
          </p:cNvSpPr>
          <p:nvPr/>
        </p:nvSpPr>
        <p:spPr bwMode="auto">
          <a:xfrm>
            <a:off x="7297824" y="4626235"/>
            <a:ext cx="521273"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轴侧图</a:t>
            </a:r>
            <a:endParaRPr lang="en-US" altLang="zh-CN" sz="1100">
              <a:latin typeface="微软雅黑" pitchFamily="34" charset="-122"/>
              <a:ea typeface="微软雅黑" pitchFamily="34" charset="-122"/>
            </a:endParaRPr>
          </a:p>
        </p:txBody>
      </p:sp>
      <p:sp>
        <p:nvSpPr>
          <p:cNvPr id="183307" name="TextBox 100"/>
          <p:cNvSpPr txBox="1">
            <a:spLocks noChangeArrowheads="1"/>
          </p:cNvSpPr>
          <p:nvPr/>
        </p:nvSpPr>
        <p:spPr bwMode="auto">
          <a:xfrm>
            <a:off x="1819026" y="5616851"/>
            <a:ext cx="511771"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俯视图</a:t>
            </a:r>
            <a:endParaRPr lang="en-US" altLang="zh-CN" sz="1100">
              <a:latin typeface="微软雅黑" pitchFamily="34" charset="-122"/>
              <a:ea typeface="微软雅黑" pitchFamily="34" charset="-122"/>
            </a:endParaRPr>
          </a:p>
        </p:txBody>
      </p:sp>
      <p:sp>
        <p:nvSpPr>
          <p:cNvPr id="183308" name="TextBox 100"/>
          <p:cNvSpPr txBox="1">
            <a:spLocks noChangeArrowheads="1"/>
          </p:cNvSpPr>
          <p:nvPr/>
        </p:nvSpPr>
        <p:spPr bwMode="auto">
          <a:xfrm>
            <a:off x="4516344" y="4197160"/>
            <a:ext cx="511770" cy="208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侧视图</a:t>
            </a:r>
            <a:endParaRPr lang="en-US" altLang="zh-CN" sz="1100">
              <a:latin typeface="微软雅黑" pitchFamily="34" charset="-122"/>
              <a:ea typeface="微软雅黑" pitchFamily="34" charset="-122"/>
            </a:endParaRPr>
          </a:p>
        </p:txBody>
      </p:sp>
      <p:sp>
        <p:nvSpPr>
          <p:cNvPr id="183309" name="TextBox 100"/>
          <p:cNvSpPr txBox="1">
            <a:spLocks noChangeArrowheads="1"/>
          </p:cNvSpPr>
          <p:nvPr/>
        </p:nvSpPr>
        <p:spPr bwMode="auto">
          <a:xfrm>
            <a:off x="1819026" y="4195720"/>
            <a:ext cx="511771" cy="21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0060" tIns="20030" rIns="40060" bIns="20030">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100">
                <a:latin typeface="微软雅黑" pitchFamily="34" charset="-122"/>
                <a:ea typeface="微软雅黑" pitchFamily="34" charset="-122"/>
              </a:rPr>
              <a:t>正视图</a:t>
            </a:r>
            <a:endParaRPr lang="en-US" altLang="zh-CN" sz="1100">
              <a:latin typeface="微软雅黑" pitchFamily="34" charset="-122"/>
              <a:ea typeface="微软雅黑" pitchFamily="34" charset="-122"/>
            </a:endParaRPr>
          </a:p>
        </p:txBody>
      </p:sp>
      <p:grpSp>
        <p:nvGrpSpPr>
          <p:cNvPr id="183310" name="组合 42"/>
          <p:cNvGrpSpPr>
            <a:grpSpLocks/>
          </p:cNvGrpSpPr>
          <p:nvPr/>
        </p:nvGrpSpPr>
        <p:grpSpPr bwMode="auto">
          <a:xfrm>
            <a:off x="5159794" y="1151879"/>
            <a:ext cx="208161" cy="2823544"/>
            <a:chOff x="3278717" y="2721505"/>
            <a:chExt cx="243435" cy="1644650"/>
          </a:xfrm>
        </p:grpSpPr>
        <p:cxnSp>
          <p:nvCxnSpPr>
            <p:cNvPr id="183325" name="直接箭头连接符 73"/>
            <p:cNvCxnSpPr>
              <a:cxnSpLocks noChangeShapeType="1"/>
            </p:cNvCxnSpPr>
            <p:nvPr/>
          </p:nvCxnSpPr>
          <p:spPr bwMode="auto">
            <a:xfrm rot="5400000" flipH="1" flipV="1">
              <a:off x="2457186" y="3543036"/>
              <a:ext cx="1644650" cy="158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83326" name="TextBox 90"/>
            <p:cNvSpPr txBox="1">
              <a:spLocks noChangeArrowheads="1"/>
            </p:cNvSpPr>
            <p:nvPr/>
          </p:nvSpPr>
          <p:spPr bwMode="auto">
            <a:xfrm rot="5400000">
              <a:off x="3306858" y="3438824"/>
              <a:ext cx="232645" cy="197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2300</a:t>
              </a:r>
            </a:p>
          </p:txBody>
        </p:sp>
      </p:grpSp>
      <p:grpSp>
        <p:nvGrpSpPr>
          <p:cNvPr id="183311" name="组合 43"/>
          <p:cNvGrpSpPr>
            <a:grpSpLocks/>
          </p:cNvGrpSpPr>
          <p:nvPr/>
        </p:nvGrpSpPr>
        <p:grpSpPr bwMode="auto">
          <a:xfrm>
            <a:off x="1334406" y="4593118"/>
            <a:ext cx="1402279" cy="182861"/>
            <a:chOff x="1560513" y="5064125"/>
            <a:chExt cx="1878012" cy="201613"/>
          </a:xfrm>
        </p:grpSpPr>
        <p:cxnSp>
          <p:nvCxnSpPr>
            <p:cNvPr id="183323" name="直接箭头连接符 73"/>
            <p:cNvCxnSpPr>
              <a:cxnSpLocks noChangeShapeType="1"/>
            </p:cNvCxnSpPr>
            <p:nvPr/>
          </p:nvCxnSpPr>
          <p:spPr bwMode="auto">
            <a:xfrm>
              <a:off x="1560513" y="5264150"/>
              <a:ext cx="1878012" cy="158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83324" name="TextBox 90"/>
            <p:cNvSpPr txBox="1">
              <a:spLocks noChangeArrowheads="1"/>
            </p:cNvSpPr>
            <p:nvPr/>
          </p:nvSpPr>
          <p:spPr bwMode="auto">
            <a:xfrm>
              <a:off x="2288147" y="5064125"/>
              <a:ext cx="596900" cy="186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1160</a:t>
              </a:r>
            </a:p>
          </p:txBody>
        </p:sp>
      </p:grpSp>
      <p:cxnSp>
        <p:nvCxnSpPr>
          <p:cNvPr id="183312" name="直接连接符 92"/>
          <p:cNvCxnSpPr>
            <a:cxnSpLocks noChangeShapeType="1"/>
          </p:cNvCxnSpPr>
          <p:nvPr/>
        </p:nvCxnSpPr>
        <p:spPr bwMode="auto">
          <a:xfrm rot="10800000">
            <a:off x="6681527" y="5367756"/>
            <a:ext cx="230907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grpSp>
        <p:nvGrpSpPr>
          <p:cNvPr id="183313" name="组合 44"/>
          <p:cNvGrpSpPr>
            <a:grpSpLocks/>
          </p:cNvGrpSpPr>
          <p:nvPr/>
        </p:nvGrpSpPr>
        <p:grpSpPr bwMode="auto">
          <a:xfrm>
            <a:off x="2862934" y="2338314"/>
            <a:ext cx="208161" cy="1117323"/>
            <a:chOff x="3278717" y="2721505"/>
            <a:chExt cx="243435" cy="1644650"/>
          </a:xfrm>
        </p:grpSpPr>
        <p:cxnSp>
          <p:nvCxnSpPr>
            <p:cNvPr id="183321" name="直接箭头连接符 73"/>
            <p:cNvCxnSpPr>
              <a:cxnSpLocks noChangeShapeType="1"/>
            </p:cNvCxnSpPr>
            <p:nvPr/>
          </p:nvCxnSpPr>
          <p:spPr bwMode="auto">
            <a:xfrm rot="5400000" flipH="1" flipV="1">
              <a:off x="2457186" y="3543036"/>
              <a:ext cx="1644650" cy="158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83322" name="TextBox 90"/>
            <p:cNvSpPr txBox="1">
              <a:spLocks noChangeArrowheads="1"/>
            </p:cNvSpPr>
            <p:nvPr/>
          </p:nvSpPr>
          <p:spPr bwMode="auto">
            <a:xfrm rot="5400000">
              <a:off x="3143384" y="3521201"/>
              <a:ext cx="559593" cy="197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900</a:t>
              </a:r>
            </a:p>
          </p:txBody>
        </p:sp>
      </p:grpSp>
      <p:grpSp>
        <p:nvGrpSpPr>
          <p:cNvPr id="183314" name="组合 47"/>
          <p:cNvGrpSpPr>
            <a:grpSpLocks/>
          </p:cNvGrpSpPr>
          <p:nvPr/>
        </p:nvGrpSpPr>
        <p:grpSpPr bwMode="auto">
          <a:xfrm>
            <a:off x="1012349" y="2321036"/>
            <a:ext cx="206674" cy="1654387"/>
            <a:chOff x="3038354" y="2721505"/>
            <a:chExt cx="241951" cy="1644650"/>
          </a:xfrm>
        </p:grpSpPr>
        <p:cxnSp>
          <p:nvCxnSpPr>
            <p:cNvPr id="183319" name="直接箭头连接符 73"/>
            <p:cNvCxnSpPr>
              <a:cxnSpLocks noChangeShapeType="1"/>
            </p:cNvCxnSpPr>
            <p:nvPr/>
          </p:nvCxnSpPr>
          <p:spPr bwMode="auto">
            <a:xfrm rot="5400000" flipH="1" flipV="1">
              <a:off x="2457186" y="3543036"/>
              <a:ext cx="1644650" cy="158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83320" name="TextBox 90"/>
            <p:cNvSpPr txBox="1">
              <a:spLocks noChangeArrowheads="1"/>
            </p:cNvSpPr>
            <p:nvPr/>
          </p:nvSpPr>
          <p:spPr bwMode="auto">
            <a:xfrm rot="5400000">
              <a:off x="2954535" y="3372147"/>
              <a:ext cx="365789" cy="19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1300</a:t>
              </a:r>
            </a:p>
          </p:txBody>
        </p:sp>
      </p:grpSp>
      <p:grpSp>
        <p:nvGrpSpPr>
          <p:cNvPr id="183315" name="组合 50"/>
          <p:cNvGrpSpPr>
            <a:grpSpLocks/>
          </p:cNvGrpSpPr>
          <p:nvPr/>
        </p:nvGrpSpPr>
        <p:grpSpPr bwMode="auto">
          <a:xfrm>
            <a:off x="2862933" y="4866689"/>
            <a:ext cx="218886" cy="408917"/>
            <a:chOff x="3278717" y="2721505"/>
            <a:chExt cx="256234" cy="1914271"/>
          </a:xfrm>
        </p:grpSpPr>
        <p:cxnSp>
          <p:nvCxnSpPr>
            <p:cNvPr id="183317" name="直接箭头连接符 73"/>
            <p:cNvCxnSpPr>
              <a:cxnSpLocks noChangeShapeType="1"/>
            </p:cNvCxnSpPr>
            <p:nvPr/>
          </p:nvCxnSpPr>
          <p:spPr bwMode="auto">
            <a:xfrm rot="5400000" flipH="1" flipV="1">
              <a:off x="2457186" y="3543036"/>
              <a:ext cx="1644650" cy="1588"/>
            </a:xfrm>
            <a:prstGeom prst="straightConnector1">
              <a:avLst/>
            </a:prstGeom>
            <a:noFill/>
            <a:ln w="9525">
              <a:solidFill>
                <a:schemeClr val="tx1"/>
              </a:solidFill>
              <a:round/>
              <a:headEnd type="arrow" w="sm" len="sm"/>
              <a:tailEnd type="arrow" w="sm" len="sm"/>
            </a:ln>
            <a:extLst>
              <a:ext uri="{909E8E84-426E-40DD-AFC4-6F175D3DCCD1}">
                <a14:hiddenFill xmlns:a14="http://schemas.microsoft.com/office/drawing/2010/main">
                  <a:noFill/>
                </a14:hiddenFill>
              </a:ext>
            </a:extLst>
          </p:spPr>
        </p:cxnSp>
        <p:sp>
          <p:nvSpPr>
            <p:cNvPr id="183318" name="TextBox 90"/>
            <p:cNvSpPr txBox="1">
              <a:spLocks noChangeArrowheads="1"/>
            </p:cNvSpPr>
            <p:nvPr/>
          </p:nvSpPr>
          <p:spPr bwMode="auto">
            <a:xfrm rot="5400000">
              <a:off x="2653999" y="3754824"/>
              <a:ext cx="1563762" cy="198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04" tIns="22852" rIns="45704" bIns="2285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800">
                  <a:latin typeface="微软雅黑" pitchFamily="34" charset="-122"/>
                  <a:ea typeface="微软雅黑" pitchFamily="34" charset="-122"/>
                </a:rPr>
                <a:t>300</a:t>
              </a:r>
            </a:p>
          </p:txBody>
        </p:sp>
      </p:grpSp>
      <p:sp>
        <p:nvSpPr>
          <p:cNvPr id="34" name="灯片编号占位符 33"/>
          <p:cNvSpPr>
            <a:spLocks noGrp="1"/>
          </p:cNvSpPr>
          <p:nvPr>
            <p:ph type="sldNum" sz="quarter" idx="12"/>
          </p:nvPr>
        </p:nvSpPr>
        <p:spPr/>
        <p:txBody>
          <a:bodyPr/>
          <a:lstStyle/>
          <a:p>
            <a:pPr>
              <a:defRPr/>
            </a:pPr>
            <a:fld id="{2ADF7095-2C82-489A-A2DB-D83CA240E9A1}" type="slidenum">
              <a:rPr lang="zh-CN" altLang="en-US"/>
              <a:pPr>
                <a:defRPr/>
              </a:pPr>
              <a:t>98</a:t>
            </a:fld>
            <a:endParaRPr lang="zh-CN" altLang="en-US"/>
          </a:p>
        </p:txBody>
      </p:sp>
    </p:spTree>
    <p:extLst>
      <p:ext uri="{BB962C8B-B14F-4D97-AF65-F5344CB8AC3E}">
        <p14:creationId xmlns:p14="http://schemas.microsoft.com/office/powerpoint/2010/main" val="312856713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TextBox 45"/>
          <p:cNvSpPr txBox="1">
            <a:spLocks noChangeArrowheads="1"/>
          </p:cNvSpPr>
          <p:nvPr/>
        </p:nvSpPr>
        <p:spPr bwMode="auto">
          <a:xfrm>
            <a:off x="479191" y="447794"/>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设计制作注意事项：</a:t>
            </a:r>
          </a:p>
        </p:txBody>
      </p:sp>
      <p:sp>
        <p:nvSpPr>
          <p:cNvPr id="184323" name="TextBox 47"/>
          <p:cNvSpPr txBox="1">
            <a:spLocks noChangeArrowheads="1"/>
          </p:cNvSpPr>
          <p:nvPr/>
        </p:nvSpPr>
        <p:spPr bwMode="auto">
          <a:xfrm>
            <a:off x="495481" y="1909240"/>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维护保养注意事项：</a:t>
            </a:r>
          </a:p>
        </p:txBody>
      </p:sp>
      <p:sp>
        <p:nvSpPr>
          <p:cNvPr id="184324" name="TextBox 57"/>
          <p:cNvSpPr txBox="1">
            <a:spLocks noChangeArrowheads="1"/>
          </p:cNvSpPr>
          <p:nvPr/>
        </p:nvSpPr>
        <p:spPr bwMode="auto">
          <a:xfrm>
            <a:off x="496839" y="642173"/>
            <a:ext cx="8577930"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1</a:t>
            </a:r>
            <a:r>
              <a:rPr lang="zh-CN" altLang="en-US" sz="1100">
                <a:solidFill>
                  <a:srgbClr val="000000"/>
                </a:solidFill>
                <a:latin typeface="微软雅黑" pitchFamily="34" charset="-122"/>
                <a:ea typeface="微软雅黑" pitchFamily="34" charset="-122"/>
                <a:sym typeface="华文细黑" pitchFamily="2" charset="-122"/>
              </a:rPr>
              <a:t>、首先应确保展项的安全性和功能实现性；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2</a:t>
            </a:r>
            <a:r>
              <a:rPr lang="zh-CN" altLang="en-US" sz="1100">
                <a:solidFill>
                  <a:srgbClr val="000000"/>
                </a:solidFill>
                <a:latin typeface="微软雅黑" pitchFamily="34" charset="-122"/>
                <a:ea typeface="微软雅黑" pitchFamily="34" charset="-122"/>
                <a:sym typeface="华文细黑" pitchFamily="2" charset="-122"/>
              </a:rPr>
              <a:t>、应保证展项的牢固性、可靠性；</a:t>
            </a: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3</a:t>
            </a:r>
            <a:r>
              <a:rPr lang="zh-CN" altLang="en-US" sz="1100">
                <a:solidFill>
                  <a:srgbClr val="000000"/>
                </a:solidFill>
                <a:latin typeface="微软雅黑" pitchFamily="34" charset="-122"/>
                <a:ea typeface="微软雅黑" pitchFamily="34" charset="-122"/>
                <a:sym typeface="华文细黑" pitchFamily="2" charset="-122"/>
              </a:rPr>
              <a:t>、应确保展项造型的美观性；</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solidFill>
                  <a:srgbClr val="000000"/>
                </a:solidFill>
                <a:latin typeface="微软雅黑" pitchFamily="34" charset="-122"/>
                <a:ea typeface="微软雅黑" pitchFamily="34" charset="-122"/>
                <a:sym typeface="华文细黑" pitchFamily="2" charset="-122"/>
              </a:rPr>
              <a:t>4</a:t>
            </a:r>
            <a:r>
              <a:rPr lang="zh-CN" altLang="en-US" sz="110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endParaRPr lang="en-US" altLang="zh-CN" sz="1100">
              <a:solidFill>
                <a:srgbClr val="000000"/>
              </a:solidFill>
              <a:latin typeface="微软雅黑" pitchFamily="34" charset="-122"/>
              <a:ea typeface="微软雅黑" pitchFamily="34" charset="-122"/>
              <a:sym typeface="华文细黑" pitchFamily="2"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a:t>
            </a:r>
            <a:r>
              <a:rPr lang="zh-CN" altLang="en-US" sz="1100">
                <a:solidFill>
                  <a:srgbClr val="000000"/>
                </a:solidFill>
                <a:latin typeface="微软雅黑" pitchFamily="34" charset="-122"/>
                <a:ea typeface="微软雅黑" pitchFamily="34" charset="-122"/>
                <a:sym typeface="华文细黑" pitchFamily="2" charset="-122"/>
              </a:rPr>
              <a:t>展项阳角的设计要求倒圆角，其中半径 </a:t>
            </a:r>
            <a:r>
              <a:rPr lang="en-US" altLang="zh-CN" sz="1100">
                <a:solidFill>
                  <a:srgbClr val="000000"/>
                </a:solidFill>
                <a:latin typeface="微软雅黑" pitchFamily="34" charset="-122"/>
                <a:ea typeface="微软雅黑" pitchFamily="34" charset="-122"/>
                <a:sym typeface="华文细黑" pitchFamily="2" charset="-122"/>
              </a:rPr>
              <a:t>10mm</a:t>
            </a:r>
            <a:r>
              <a:rPr lang="zh-CN" altLang="en-US" sz="1100">
                <a:solidFill>
                  <a:srgbClr val="000000"/>
                </a:solidFill>
                <a:latin typeface="微软雅黑" pitchFamily="34" charset="-122"/>
                <a:ea typeface="微软雅黑" pitchFamily="34" charset="-122"/>
                <a:sym typeface="华文细黑" pitchFamily="2" charset="-122"/>
              </a:rPr>
              <a:t>，弧长 </a:t>
            </a:r>
            <a:r>
              <a:rPr lang="en-US" altLang="zh-CN" sz="1100">
                <a:solidFill>
                  <a:srgbClr val="000000"/>
                </a:solidFill>
                <a:latin typeface="微软雅黑" pitchFamily="34" charset="-122"/>
                <a:ea typeface="微软雅黑" pitchFamily="34" charset="-122"/>
                <a:sym typeface="华文细黑" pitchFamily="2" charset="-122"/>
              </a:rPr>
              <a:t>15mm </a:t>
            </a:r>
            <a:r>
              <a:rPr lang="zh-CN" altLang="en-US" sz="1100">
                <a:solidFill>
                  <a:srgbClr val="000000"/>
                </a:solidFill>
                <a:latin typeface="微软雅黑" pitchFamily="34" charset="-122"/>
                <a:ea typeface="微软雅黑" pitchFamily="34" charset="-122"/>
                <a:sym typeface="华文细黑" pitchFamily="2" charset="-122"/>
              </a:rPr>
              <a:t>。</a:t>
            </a:r>
            <a:endParaRPr lang="en-US" altLang="zh-CN" sz="1100">
              <a:latin typeface="微软雅黑" pitchFamily="34" charset="-122"/>
              <a:ea typeface="微软雅黑" pitchFamily="34" charset="-122"/>
            </a:endParaRPr>
          </a:p>
          <a:p>
            <a:pPr eaLnBrk="1" hangingPunct="1">
              <a:lnSpc>
                <a:spcPct val="150000"/>
              </a:lnSpc>
            </a:pPr>
            <a:endParaRPr lang="zh-CN" altLang="en-US" sz="1100">
              <a:latin typeface="微软雅黑" pitchFamily="34" charset="-122"/>
              <a:ea typeface="微软雅黑" pitchFamily="34" charset="-122"/>
            </a:endParaRPr>
          </a:p>
        </p:txBody>
      </p:sp>
      <p:sp>
        <p:nvSpPr>
          <p:cNvPr id="184325" name="TextBox 25"/>
          <p:cNvSpPr txBox="1">
            <a:spLocks noChangeArrowheads="1"/>
          </p:cNvSpPr>
          <p:nvPr/>
        </p:nvSpPr>
        <p:spPr bwMode="auto">
          <a:xfrm>
            <a:off x="549781" y="285090"/>
            <a:ext cx="1449791"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许昌科学技术馆</a:t>
            </a:r>
          </a:p>
        </p:txBody>
      </p:sp>
      <p:sp>
        <p:nvSpPr>
          <p:cNvPr id="27" name="Freeform 3"/>
          <p:cNvSpPr/>
          <p:nvPr/>
        </p:nvSpPr>
        <p:spPr>
          <a:xfrm flipV="1">
            <a:off x="453399" y="383000"/>
            <a:ext cx="8333584" cy="46075"/>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56671" tIns="28336" rIns="56671" bIns="28336" anchor="ctr"/>
          <a:lstStyle/>
          <a:p>
            <a:pPr algn="ctr" defTabSz="913911">
              <a:defRPr/>
            </a:pPr>
            <a:endParaRPr lang="zh-CN" altLang="en-US"/>
          </a:p>
        </p:txBody>
      </p:sp>
      <p:sp>
        <p:nvSpPr>
          <p:cNvPr id="184327" name="TextBox 1"/>
          <p:cNvSpPr txBox="1">
            <a:spLocks noChangeArrowheads="1"/>
          </p:cNvSpPr>
          <p:nvPr/>
        </p:nvSpPr>
        <p:spPr bwMode="auto">
          <a:xfrm>
            <a:off x="2329440" y="285090"/>
            <a:ext cx="1252956"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楼层   </a:t>
            </a:r>
            <a:r>
              <a:rPr lang="en-US" altLang="zh-CN" sz="1100">
                <a:solidFill>
                  <a:srgbClr val="58585A"/>
                </a:solidFill>
                <a:latin typeface="微软雅黑" pitchFamily="34" charset="-122"/>
                <a:ea typeface="微软雅黑" pitchFamily="34" charset="-122"/>
                <a:cs typeface="Times New Roman" pitchFamily="18" charset="0"/>
              </a:rPr>
              <a:t>1F</a:t>
            </a:r>
          </a:p>
        </p:txBody>
      </p:sp>
      <p:sp>
        <p:nvSpPr>
          <p:cNvPr id="184328" name="TextBox 1"/>
          <p:cNvSpPr txBox="1">
            <a:spLocks noChangeArrowheads="1"/>
          </p:cNvSpPr>
          <p:nvPr/>
        </p:nvSpPr>
        <p:spPr bwMode="auto">
          <a:xfrm>
            <a:off x="3978781" y="285090"/>
            <a:ext cx="1647983"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展厅</a:t>
            </a:r>
            <a:r>
              <a:rPr lang="en-US" altLang="zh-CN" sz="1100">
                <a:solidFill>
                  <a:srgbClr val="58585A"/>
                </a:solidFill>
                <a:latin typeface="微软雅黑" pitchFamily="34" charset="-122"/>
                <a:ea typeface="微软雅黑" pitchFamily="34" charset="-122"/>
                <a:cs typeface="Times New Roman" pitchFamily="18" charset="0"/>
              </a:rPr>
              <a:t>  </a:t>
            </a:r>
            <a:r>
              <a:rPr lang="zh-CN" altLang="en-US" sz="1100">
                <a:solidFill>
                  <a:srgbClr val="58585A"/>
                </a:solidFill>
                <a:latin typeface="微软雅黑" pitchFamily="34" charset="-122"/>
                <a:ea typeface="微软雅黑" pitchFamily="34" charset="-122"/>
                <a:cs typeface="Times New Roman" pitchFamily="18" charset="0"/>
              </a:rPr>
              <a:t>儿童天地</a:t>
            </a:r>
            <a:endParaRPr lang="en-US" altLang="zh-CN" sz="1100">
              <a:solidFill>
                <a:srgbClr val="58585A"/>
              </a:solidFill>
              <a:latin typeface="微软雅黑" pitchFamily="34" charset="-122"/>
              <a:ea typeface="微软雅黑" pitchFamily="34" charset="-122"/>
              <a:cs typeface="Times New Roman" pitchFamily="18" charset="0"/>
            </a:endParaRPr>
          </a:p>
        </p:txBody>
      </p:sp>
      <p:sp>
        <p:nvSpPr>
          <p:cNvPr id="184329" name="TextBox 29"/>
          <p:cNvSpPr txBox="1">
            <a:spLocks noChangeArrowheads="1"/>
          </p:cNvSpPr>
          <p:nvPr/>
        </p:nvSpPr>
        <p:spPr bwMode="auto">
          <a:xfrm>
            <a:off x="5910477" y="285090"/>
            <a:ext cx="1451149" cy="118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28336">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ts val="745"/>
              </a:lnSpc>
            </a:pPr>
            <a:r>
              <a:rPr lang="zh-CN" altLang="en-US" sz="1100">
                <a:solidFill>
                  <a:srgbClr val="58585A"/>
                </a:solidFill>
                <a:latin typeface="微软雅黑" pitchFamily="34" charset="-122"/>
                <a:ea typeface="微软雅黑" pitchFamily="34" charset="-122"/>
                <a:cs typeface="Times New Roman" pitchFamily="18" charset="0"/>
              </a:rPr>
              <a:t>展区    我在长大</a:t>
            </a:r>
          </a:p>
        </p:txBody>
      </p:sp>
      <p:cxnSp>
        <p:nvCxnSpPr>
          <p:cNvPr id="31" name="直接连接符 30"/>
          <p:cNvCxnSpPr/>
          <p:nvPr/>
        </p:nvCxnSpPr>
        <p:spPr>
          <a:xfrm rot="5400000">
            <a:off x="2156334" y="321128"/>
            <a:ext cx="214537" cy="1357"/>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3805674" y="321128"/>
            <a:ext cx="214537" cy="1358"/>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5737372" y="321128"/>
            <a:ext cx="214537" cy="1357"/>
          </a:xfrm>
          <a:prstGeom prst="line">
            <a:avLst/>
          </a:prstGeom>
        </p:spPr>
        <p:style>
          <a:lnRef idx="1">
            <a:schemeClr val="dk1"/>
          </a:lnRef>
          <a:fillRef idx="0">
            <a:schemeClr val="dk1"/>
          </a:fillRef>
          <a:effectRef idx="0">
            <a:schemeClr val="dk1"/>
          </a:effectRef>
          <a:fontRef idx="minor">
            <a:schemeClr val="tx1"/>
          </a:fontRef>
        </p:style>
      </p:cxnSp>
      <p:sp>
        <p:nvSpPr>
          <p:cNvPr id="184333" name="TextBox 33"/>
          <p:cNvSpPr txBox="1">
            <a:spLocks noChangeArrowheads="1"/>
          </p:cNvSpPr>
          <p:nvPr/>
        </p:nvSpPr>
        <p:spPr bwMode="auto">
          <a:xfrm>
            <a:off x="488694" y="2082021"/>
            <a:ext cx="8655306" cy="1566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1</a:t>
            </a:r>
            <a:r>
              <a:rPr lang="zh-CN" altLang="en-US" sz="1100">
                <a:solidFill>
                  <a:srgbClr val="000000"/>
                </a:solidFill>
                <a:latin typeface="微软雅黑" pitchFamily="34" charset="-122"/>
                <a:ea typeface="微软雅黑" pitchFamily="34" charset="-122"/>
                <a:sym typeface="微软雅黑" pitchFamily="34" charset="-122"/>
              </a:rPr>
              <a:t>、保持展品整体整洁；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2</a:t>
            </a:r>
            <a:r>
              <a:rPr lang="zh-CN" altLang="en-US" sz="1100">
                <a:solidFill>
                  <a:srgbClr val="000000"/>
                </a:solidFill>
                <a:latin typeface="微软雅黑" pitchFamily="34" charset="-122"/>
                <a:ea typeface="微软雅黑" pitchFamily="34" charset="-122"/>
                <a:sym typeface="微软雅黑" pitchFamily="34" charset="-122"/>
              </a:rPr>
              <a:t>、正确开、关展品电源，正确操作展品；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3</a:t>
            </a:r>
            <a:r>
              <a:rPr lang="zh-CN" altLang="en-US" sz="1100">
                <a:solidFill>
                  <a:srgbClr val="000000"/>
                </a:solidFill>
                <a:latin typeface="微软雅黑" pitchFamily="34" charset="-122"/>
                <a:ea typeface="微软雅黑" pitchFamily="34" charset="-122"/>
                <a:sym typeface="微软雅黑" pitchFamily="34" charset="-122"/>
              </a:rPr>
              <a:t>、定期对展品进行检查、维护和保养，对故障隐患应及时排除；</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4</a:t>
            </a:r>
            <a:r>
              <a:rPr lang="zh-CN" altLang="en-US" sz="110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5</a:t>
            </a:r>
            <a:r>
              <a:rPr lang="zh-CN" altLang="en-US" sz="1100">
                <a:solidFill>
                  <a:srgbClr val="000000"/>
                </a:solidFill>
                <a:latin typeface="微软雅黑" pitchFamily="34" charset="-122"/>
                <a:ea typeface="微软雅黑" pitchFamily="34" charset="-122"/>
                <a:sym typeface="微软雅黑" pitchFamily="34" charset="-122"/>
              </a:rPr>
              <a:t>、防止观众（小朋友）用重物敲击展品；</a:t>
            </a:r>
          </a:p>
          <a:p>
            <a:pPr eaLnBrk="1" hangingPunct="1">
              <a:lnSpc>
                <a:spcPct val="150000"/>
              </a:lnSpc>
            </a:pPr>
            <a:r>
              <a:rPr lang="en-US" altLang="zh-CN" sz="1100">
                <a:solidFill>
                  <a:srgbClr val="000000"/>
                </a:solidFill>
                <a:latin typeface="微软雅黑" pitchFamily="34" charset="-122"/>
                <a:ea typeface="微软雅黑" pitchFamily="34" charset="-122"/>
                <a:sym typeface="微软雅黑" pitchFamily="34" charset="-122"/>
              </a:rPr>
              <a:t>6</a:t>
            </a:r>
            <a:r>
              <a:rPr lang="zh-CN" altLang="en-US" sz="1100">
                <a:solidFill>
                  <a:srgbClr val="000000"/>
                </a:solidFill>
                <a:latin typeface="微软雅黑" pitchFamily="34" charset="-122"/>
                <a:ea typeface="微软雅黑" pitchFamily="34" charset="-122"/>
                <a:sym typeface="微软雅黑" pitchFamily="34" charset="-122"/>
              </a:rPr>
              <a:t>、注意防潮、防尘、防火。</a:t>
            </a:r>
          </a:p>
        </p:txBody>
      </p:sp>
      <p:sp>
        <p:nvSpPr>
          <p:cNvPr id="184334" name="TextBox 34"/>
          <p:cNvSpPr txBox="1">
            <a:spLocks noChangeArrowheads="1"/>
          </p:cNvSpPr>
          <p:nvPr/>
        </p:nvSpPr>
        <p:spPr bwMode="auto">
          <a:xfrm>
            <a:off x="495481" y="3598183"/>
            <a:ext cx="3757511" cy="24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zh-CN" altLang="en-US" sz="1200" b="1">
                <a:latin typeface="微软雅黑" pitchFamily="34" charset="-122"/>
                <a:ea typeface="微软雅黑" pitchFamily="34" charset="-122"/>
              </a:rPr>
              <a:t>运营管理注意事项：</a:t>
            </a:r>
          </a:p>
        </p:txBody>
      </p:sp>
      <p:sp>
        <p:nvSpPr>
          <p:cNvPr id="184335" name="TextBox 35"/>
          <p:cNvSpPr txBox="1">
            <a:spLocks noChangeArrowheads="1"/>
          </p:cNvSpPr>
          <p:nvPr/>
        </p:nvSpPr>
        <p:spPr bwMode="auto">
          <a:xfrm>
            <a:off x="496839" y="3782484"/>
            <a:ext cx="8577930" cy="813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、定期检查项目是否磨损，变形，及时上报；</a:t>
            </a: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、看护观众切勿人为恶意破坏展品；</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、展览环境维护：每天清理垃圾，擦拭灰尘，保持清洁。</a:t>
            </a:r>
            <a:endParaRPr lang="en-US" altLang="zh-CN" sz="1100">
              <a:latin typeface="微软雅黑" pitchFamily="34" charset="-122"/>
              <a:ea typeface="微软雅黑" pitchFamily="34" charset="-122"/>
            </a:endParaRPr>
          </a:p>
        </p:txBody>
      </p:sp>
      <p:sp>
        <p:nvSpPr>
          <p:cNvPr id="184336" name="TextBox 15"/>
          <p:cNvSpPr txBox="1">
            <a:spLocks noChangeArrowheads="1"/>
          </p:cNvSpPr>
          <p:nvPr/>
        </p:nvSpPr>
        <p:spPr bwMode="auto">
          <a:xfrm>
            <a:off x="513129" y="4509607"/>
            <a:ext cx="8630872" cy="2110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56644" tIns="28321" rIns="56644" bIns="28321">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lnSpc>
                <a:spcPct val="150000"/>
              </a:lnSpc>
            </a:pPr>
            <a:r>
              <a:rPr lang="zh-CN" altLang="en-US" sz="1200" b="1">
                <a:latin typeface="微软雅黑" pitchFamily="34" charset="-122"/>
                <a:ea typeface="微软雅黑" pitchFamily="34" charset="-122"/>
              </a:rPr>
              <a:t>针对现场基础条件的需求：</a:t>
            </a:r>
          </a:p>
          <a:p>
            <a:pPr eaLnBrk="1" hangingPunct="1">
              <a:lnSpc>
                <a:spcPct val="150000"/>
              </a:lnSpc>
            </a:pPr>
            <a:r>
              <a:rPr lang="en-US" altLang="zh-CN" sz="1100">
                <a:latin typeface="微软雅黑" pitchFamily="34" charset="-122"/>
                <a:ea typeface="微软雅黑" pitchFamily="34" charset="-122"/>
              </a:rPr>
              <a:t>1</a:t>
            </a:r>
            <a:r>
              <a:rPr lang="zh-CN" altLang="en-US" sz="1100">
                <a:latin typeface="微软雅黑" pitchFamily="34" charset="-122"/>
                <a:ea typeface="微软雅黑" pitchFamily="34" charset="-122"/>
              </a:rPr>
              <a:t>、展品吊挂基础需求：无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2</a:t>
            </a:r>
            <a:r>
              <a:rPr lang="zh-CN" altLang="en-US" sz="1100">
                <a:latin typeface="微软雅黑" pitchFamily="34" charset="-122"/>
                <a:ea typeface="微软雅黑" pitchFamily="34" charset="-122"/>
              </a:rPr>
              <a:t>、展品壁挂基础需求：无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3</a:t>
            </a:r>
            <a:r>
              <a:rPr lang="zh-CN" altLang="en-US" sz="1100">
                <a:latin typeface="微软雅黑" pitchFamily="34" charset="-122"/>
                <a:ea typeface="微软雅黑" pitchFamily="34" charset="-122"/>
              </a:rPr>
              <a:t>、用电需求：有，</a:t>
            </a:r>
            <a:r>
              <a:rPr lang="en-US" altLang="zh-CN" sz="1100">
                <a:latin typeface="微软雅黑" pitchFamily="34" charset="-122"/>
                <a:ea typeface="微软雅黑" pitchFamily="34" charset="-122"/>
              </a:rPr>
              <a:t>220V, 1KW</a:t>
            </a:r>
          </a:p>
          <a:p>
            <a:pPr eaLnBrk="1" hangingPunct="1">
              <a:lnSpc>
                <a:spcPct val="150000"/>
              </a:lnSpc>
            </a:pPr>
            <a:r>
              <a:rPr lang="en-US" altLang="zh-CN" sz="1100">
                <a:latin typeface="微软雅黑" pitchFamily="34" charset="-122"/>
                <a:ea typeface="微软雅黑" pitchFamily="34" charset="-122"/>
              </a:rPr>
              <a:t>4</a:t>
            </a:r>
            <a:r>
              <a:rPr lang="zh-CN" altLang="en-US" sz="1100">
                <a:latin typeface="微软雅黑" pitchFamily="34" charset="-122"/>
                <a:ea typeface="微软雅黑" pitchFamily="34" charset="-122"/>
              </a:rPr>
              <a:t>、用水需求：无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5</a:t>
            </a:r>
            <a:r>
              <a:rPr lang="zh-CN" altLang="en-US" sz="1100">
                <a:latin typeface="微软雅黑" pitchFamily="34" charset="-122"/>
                <a:ea typeface="微软雅黑" pitchFamily="34" charset="-122"/>
              </a:rPr>
              <a:t>、独立设备间需求：无</a:t>
            </a:r>
            <a:endParaRPr lang="en-US" altLang="zh-CN" sz="1100">
              <a:latin typeface="微软雅黑" pitchFamily="34" charset="-122"/>
              <a:ea typeface="微软雅黑" pitchFamily="34" charset="-122"/>
            </a:endParaRPr>
          </a:p>
          <a:p>
            <a:pPr eaLnBrk="1" hangingPunct="1">
              <a:lnSpc>
                <a:spcPct val="150000"/>
              </a:lnSpc>
            </a:pPr>
            <a:r>
              <a:rPr lang="en-US" altLang="zh-CN" sz="1100">
                <a:latin typeface="微软雅黑" pitchFamily="34" charset="-122"/>
                <a:ea typeface="微软雅黑" pitchFamily="34" charset="-122"/>
              </a:rPr>
              <a:t>6</a:t>
            </a:r>
            <a:r>
              <a:rPr lang="zh-CN" altLang="en-US" sz="1100">
                <a:latin typeface="微软雅黑" pitchFamily="34" charset="-122"/>
                <a:ea typeface="微软雅黑" pitchFamily="34" charset="-122"/>
              </a:rPr>
              <a:t>、环境灯光需求：不低于</a:t>
            </a:r>
            <a:r>
              <a:rPr lang="en-US" altLang="zh-CN" sz="1100">
                <a:latin typeface="微软雅黑" pitchFamily="34" charset="-122"/>
                <a:ea typeface="微软雅黑" pitchFamily="34" charset="-122"/>
              </a:rPr>
              <a:t>300LUX</a:t>
            </a:r>
            <a:r>
              <a:rPr lang="zh-CN" altLang="en-US" sz="1100">
                <a:latin typeface="微软雅黑" pitchFamily="34" charset="-122"/>
                <a:ea typeface="微软雅黑" pitchFamily="34" charset="-122"/>
              </a:rPr>
              <a:t>，色温</a:t>
            </a:r>
            <a:r>
              <a:rPr lang="en-US" altLang="zh-CN" sz="1100">
                <a:latin typeface="微软雅黑" pitchFamily="34" charset="-122"/>
                <a:ea typeface="微软雅黑" pitchFamily="34" charset="-122"/>
              </a:rPr>
              <a:t>4000K</a:t>
            </a:r>
            <a:r>
              <a:rPr lang="zh-CN" altLang="en-US" sz="1100">
                <a:latin typeface="微软雅黑" pitchFamily="34" charset="-122"/>
                <a:ea typeface="微软雅黑" pitchFamily="34" charset="-122"/>
              </a:rPr>
              <a:t>，显色性不低于</a:t>
            </a:r>
            <a:r>
              <a:rPr lang="en-US" altLang="zh-CN" sz="1100">
                <a:latin typeface="微软雅黑" pitchFamily="34" charset="-122"/>
                <a:ea typeface="微软雅黑" pitchFamily="34" charset="-122"/>
              </a:rPr>
              <a:t>80%</a:t>
            </a:r>
          </a:p>
          <a:p>
            <a:pPr eaLnBrk="1" hangingPunct="1">
              <a:lnSpc>
                <a:spcPct val="150000"/>
              </a:lnSpc>
            </a:pPr>
            <a:r>
              <a:rPr lang="en-US" altLang="zh-CN" sz="1100">
                <a:latin typeface="微软雅黑" pitchFamily="34" charset="-122"/>
                <a:ea typeface="微软雅黑" pitchFamily="34" charset="-122"/>
              </a:rPr>
              <a:t>7</a:t>
            </a:r>
            <a:r>
              <a:rPr lang="zh-CN" altLang="en-US" sz="1100">
                <a:latin typeface="微软雅黑" pitchFamily="34" charset="-122"/>
                <a:ea typeface="微软雅黑" pitchFamily="34" charset="-122"/>
              </a:rPr>
              <a:t>、其他特殊需求：无</a:t>
            </a:r>
            <a:endParaRPr lang="zh-CN" altLang="en-US" sz="1000">
              <a:latin typeface="微软雅黑" pitchFamily="34" charset="-122"/>
              <a:ea typeface="微软雅黑" pitchFamily="34" charset="-122"/>
            </a:endParaRPr>
          </a:p>
        </p:txBody>
      </p:sp>
      <p:sp>
        <p:nvSpPr>
          <p:cNvPr id="21" name="灯片编号占位符 20"/>
          <p:cNvSpPr>
            <a:spLocks noGrp="1"/>
          </p:cNvSpPr>
          <p:nvPr>
            <p:ph type="sldNum" sz="quarter" idx="12"/>
          </p:nvPr>
        </p:nvSpPr>
        <p:spPr/>
        <p:txBody>
          <a:bodyPr/>
          <a:lstStyle/>
          <a:p>
            <a:pPr>
              <a:defRPr/>
            </a:pPr>
            <a:fld id="{AEC248AA-0144-4FBA-8753-EEC79FB47A26}" type="slidenum">
              <a:rPr lang="zh-CN" altLang="en-US"/>
              <a:pPr>
                <a:defRPr/>
              </a:pPr>
              <a:t>99</a:t>
            </a:fld>
            <a:endParaRPr lang="zh-CN" altLang="en-US"/>
          </a:p>
        </p:txBody>
      </p:sp>
    </p:spTree>
    <p:extLst>
      <p:ext uri="{BB962C8B-B14F-4D97-AF65-F5344CB8AC3E}">
        <p14:creationId xmlns:p14="http://schemas.microsoft.com/office/powerpoint/2010/main" val="342670583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TotalTime>
  <Words>22102</Words>
  <Application>Microsoft Office PowerPoint</Application>
  <PresentationFormat>全屏显示(4:3)</PresentationFormat>
  <Paragraphs>2681</Paragraphs>
  <Slides>108</Slides>
  <Notes>4</Notes>
  <HiddenSlides>0</HiddenSlides>
  <MMClips>0</MMClips>
  <ScaleCrop>false</ScaleCrop>
  <HeadingPairs>
    <vt:vector size="4" baseType="variant">
      <vt:variant>
        <vt:lpstr>主题</vt:lpstr>
      </vt:variant>
      <vt:variant>
        <vt:i4>1</vt:i4>
      </vt:variant>
      <vt:variant>
        <vt:lpstr>幻灯片标题</vt:lpstr>
      </vt:variant>
      <vt:variant>
        <vt:i4>108</vt:i4>
      </vt:variant>
    </vt:vector>
  </HeadingPairs>
  <TitlesOfParts>
    <vt:vector size="10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Windows 用户</cp:lastModifiedBy>
  <cp:revision>20</cp:revision>
  <dcterms:created xsi:type="dcterms:W3CDTF">2016-12-16T07:13:00Z</dcterms:created>
  <dcterms:modified xsi:type="dcterms:W3CDTF">2017-03-24T01:04:30Z</dcterms:modified>
</cp:coreProperties>
</file>